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4"/>
    <p:sldMasterId id="2147483966" r:id="rId5"/>
  </p:sldMasterIdLst>
  <p:notesMasterIdLst>
    <p:notesMasterId r:id="rId61"/>
  </p:notesMasterIdLst>
  <p:handoutMasterIdLst>
    <p:handoutMasterId r:id="rId62"/>
  </p:handoutMasterIdLst>
  <p:sldIdLst>
    <p:sldId id="407" r:id="rId6"/>
    <p:sldId id="409" r:id="rId7"/>
    <p:sldId id="410" r:id="rId8"/>
    <p:sldId id="264" r:id="rId9"/>
    <p:sldId id="408" r:id="rId10"/>
    <p:sldId id="452" r:id="rId11"/>
    <p:sldId id="453" r:id="rId12"/>
    <p:sldId id="454" r:id="rId13"/>
    <p:sldId id="455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11" r:id="rId37"/>
    <p:sldId id="413" r:id="rId38"/>
    <p:sldId id="414" r:id="rId39"/>
    <p:sldId id="415" r:id="rId40"/>
    <p:sldId id="416" r:id="rId41"/>
    <p:sldId id="422" r:id="rId42"/>
    <p:sldId id="423" r:id="rId43"/>
    <p:sldId id="424" r:id="rId44"/>
    <p:sldId id="425" r:id="rId45"/>
    <p:sldId id="426" r:id="rId46"/>
    <p:sldId id="469" r:id="rId47"/>
    <p:sldId id="470" r:id="rId48"/>
    <p:sldId id="471" r:id="rId49"/>
    <p:sldId id="472" r:id="rId50"/>
    <p:sldId id="473" r:id="rId51"/>
    <p:sldId id="474" r:id="rId52"/>
    <p:sldId id="475" r:id="rId53"/>
    <p:sldId id="476" r:id="rId54"/>
    <p:sldId id="412" r:id="rId55"/>
    <p:sldId id="430" r:id="rId56"/>
    <p:sldId id="431" r:id="rId57"/>
    <p:sldId id="432" r:id="rId58"/>
    <p:sldId id="433" r:id="rId59"/>
    <p:sldId id="434" r:id="rId60"/>
  </p:sldIdLst>
  <p:sldSz cx="12192000" cy="6858000"/>
  <p:notesSz cx="6858000" cy="9144000"/>
  <p:custDataLst>
    <p:tags r:id="rId63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gemini Masters" id="{4E249A1C-D928-4AC0-A77C-65440B7A141B}">
          <p14:sldIdLst>
            <p14:sldId id="407"/>
            <p14:sldId id="409"/>
            <p14:sldId id="410"/>
            <p14:sldId id="264"/>
            <p14:sldId id="408"/>
            <p14:sldId id="452"/>
            <p14:sldId id="453"/>
            <p14:sldId id="454"/>
            <p14:sldId id="455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11"/>
            <p14:sldId id="413"/>
            <p14:sldId id="414"/>
            <p14:sldId id="415"/>
            <p14:sldId id="416"/>
            <p14:sldId id="422"/>
            <p14:sldId id="423"/>
            <p14:sldId id="424"/>
            <p14:sldId id="425"/>
            <p14:sldId id="426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12"/>
            <p14:sldId id="430"/>
            <p14:sldId id="431"/>
            <p14:sldId id="432"/>
            <p14:sldId id="433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7" pos="3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2980"/>
    <a:srgbClr val="80B8D6"/>
    <a:srgbClr val="00C37B"/>
    <a:srgbClr val="CBD5E3"/>
    <a:srgbClr val="2B0A3D"/>
    <a:srgbClr val="0F999C"/>
    <a:srgbClr val="01D1D0"/>
    <a:srgbClr val="0070AD"/>
    <a:srgbClr val="FF7E83"/>
    <a:srgbClr val="95E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11" autoAdjust="0"/>
    <p:restoredTop sz="93979" autoAdjust="0"/>
  </p:normalViewPr>
  <p:slideViewPr>
    <p:cSldViewPr>
      <p:cViewPr varScale="1">
        <p:scale>
          <a:sx n="66" d="100"/>
          <a:sy n="66" d="100"/>
        </p:scale>
        <p:origin x="620" y="32"/>
      </p:cViewPr>
      <p:guideLst>
        <p:guide orient="horz" pos="2341"/>
        <p:guide pos="3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0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gs" Target="tags/tag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23/07/2021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‹N°›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23/07/2021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/>
              <a:t>Insert comments</a:t>
            </a:r>
            <a:endParaRPr lang="pt-B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001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E143D-0798-459A-9A88-68D8780F38C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740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E143D-0798-459A-9A88-68D8780F38C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87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365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ltran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4.png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44662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8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64592B57-BCDC-46B2-904B-5A7FDEA22156}"/>
              </a:ext>
            </a:extLst>
          </p:cNvPr>
          <p:cNvGrpSpPr/>
          <p:nvPr userDrawn="1"/>
        </p:nvGrpSpPr>
        <p:grpSpPr>
          <a:xfrm rot="10800000">
            <a:off x="0" y="-583910"/>
            <a:ext cx="8184232" cy="7441910"/>
            <a:chOff x="3847179" y="1294078"/>
            <a:chExt cx="4118037" cy="3744526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6855C7D-FB6F-4A0D-99F6-3523A5DB1407}"/>
                </a:ext>
              </a:extLst>
            </p:cNvPr>
            <p:cNvSpPr/>
            <p:nvPr/>
          </p:nvSpPr>
          <p:spPr>
            <a:xfrm>
              <a:off x="4193316" y="2714504"/>
              <a:ext cx="3771900" cy="2324100"/>
            </a:xfrm>
            <a:custGeom>
              <a:avLst/>
              <a:gdLst>
                <a:gd name="connsiteX0" fmla="*/ 3770471 w 3771900"/>
                <a:gd name="connsiteY0" fmla="*/ 1651908 h 2324100"/>
                <a:gd name="connsiteX1" fmla="*/ 2411540 w 3771900"/>
                <a:gd name="connsiteY1" fmla="*/ 35897 h 2324100"/>
                <a:gd name="connsiteX2" fmla="*/ 976694 w 3771900"/>
                <a:gd name="connsiteY2" fmla="*/ 559486 h 2324100"/>
                <a:gd name="connsiteX3" fmla="*/ 7144 w 3771900"/>
                <a:gd name="connsiteY3" fmla="*/ 633686 h 2324100"/>
                <a:gd name="connsiteX4" fmla="*/ 3773710 w 3771900"/>
                <a:gd name="connsiteY4" fmla="*/ 2321421 h 2324100"/>
                <a:gd name="connsiteX5" fmla="*/ 3770471 w 3771900"/>
                <a:gd name="connsiteY5" fmla="*/ 1651908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1900" h="2324100">
                  <a:moveTo>
                    <a:pt x="3770471" y="1651908"/>
                  </a:moveTo>
                  <a:cubicBezTo>
                    <a:pt x="3318605" y="1380732"/>
                    <a:pt x="2548319" y="213919"/>
                    <a:pt x="2411540" y="35897"/>
                  </a:cubicBezTo>
                  <a:cubicBezTo>
                    <a:pt x="2099405" y="-85642"/>
                    <a:pt x="1609249" y="195060"/>
                    <a:pt x="976694" y="559486"/>
                  </a:cubicBezTo>
                  <a:cubicBezTo>
                    <a:pt x="388620" y="898291"/>
                    <a:pt x="51530" y="667786"/>
                    <a:pt x="7144" y="633686"/>
                  </a:cubicBezTo>
                  <a:cubicBezTo>
                    <a:pt x="793052" y="1266241"/>
                    <a:pt x="2403253" y="1964329"/>
                    <a:pt x="3773710" y="2321421"/>
                  </a:cubicBezTo>
                  <a:cubicBezTo>
                    <a:pt x="3773805" y="2144447"/>
                    <a:pt x="3770471" y="1814881"/>
                    <a:pt x="3770471" y="1651908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910F3B-3232-4E33-8A3C-C9ECA9724E12}"/>
                </a:ext>
              </a:extLst>
            </p:cNvPr>
            <p:cNvSpPr/>
            <p:nvPr/>
          </p:nvSpPr>
          <p:spPr>
            <a:xfrm>
              <a:off x="3847179" y="1294078"/>
              <a:ext cx="4114800" cy="3086100"/>
            </a:xfrm>
            <a:custGeom>
              <a:avLst/>
              <a:gdLst>
                <a:gd name="connsiteX0" fmla="*/ 4116608 w 4114800"/>
                <a:gd name="connsiteY0" fmla="*/ 7144 h 3086100"/>
                <a:gd name="connsiteX1" fmla="*/ 377379 w 4114800"/>
                <a:gd name="connsiteY1" fmla="*/ 7144 h 3086100"/>
                <a:gd name="connsiteX2" fmla="*/ 348233 w 4114800"/>
                <a:gd name="connsiteY2" fmla="*/ 2061591 h 3086100"/>
                <a:gd name="connsiteX3" fmla="*/ 353376 w 4114800"/>
                <a:gd name="connsiteY3" fmla="*/ 2065687 h 3086100"/>
                <a:gd name="connsiteX4" fmla="*/ 1322926 w 4114800"/>
                <a:gd name="connsiteY4" fmla="*/ 1991487 h 3086100"/>
                <a:gd name="connsiteX5" fmla="*/ 2757677 w 4114800"/>
                <a:gd name="connsiteY5" fmla="*/ 1467898 h 3086100"/>
                <a:gd name="connsiteX6" fmla="*/ 4116608 w 4114800"/>
                <a:gd name="connsiteY6" fmla="*/ 3083909 h 3086100"/>
                <a:gd name="connsiteX7" fmla="*/ 4116608 w 4114800"/>
                <a:gd name="connsiteY7" fmla="*/ 7144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4800" h="3086100">
                  <a:moveTo>
                    <a:pt x="4116608" y="7144"/>
                  </a:moveTo>
                  <a:lnTo>
                    <a:pt x="377379" y="7144"/>
                  </a:lnTo>
                  <a:cubicBezTo>
                    <a:pt x="377379" y="7144"/>
                    <a:pt x="-435865" y="1427893"/>
                    <a:pt x="348233" y="2061591"/>
                  </a:cubicBezTo>
                  <a:cubicBezTo>
                    <a:pt x="349852" y="2062925"/>
                    <a:pt x="351661" y="2064353"/>
                    <a:pt x="353376" y="2065687"/>
                  </a:cubicBezTo>
                  <a:cubicBezTo>
                    <a:pt x="397858" y="2099786"/>
                    <a:pt x="734852" y="2330387"/>
                    <a:pt x="1322926" y="1991487"/>
                  </a:cubicBezTo>
                  <a:cubicBezTo>
                    <a:pt x="1955481" y="1627061"/>
                    <a:pt x="2445638" y="1346359"/>
                    <a:pt x="2757677" y="1467898"/>
                  </a:cubicBezTo>
                  <a:cubicBezTo>
                    <a:pt x="2894456" y="1645920"/>
                    <a:pt x="3664838" y="2812733"/>
                    <a:pt x="4116608" y="3083909"/>
                  </a:cubicBezTo>
                  <a:cubicBezTo>
                    <a:pt x="4116608" y="2760916"/>
                    <a:pt x="4116608" y="7144"/>
                    <a:pt x="4116608" y="7144"/>
                  </a:cubicBezTo>
                </a:path>
              </a:pathLst>
            </a:custGeom>
            <a:solidFill>
              <a:srgbClr val="0075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4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2035" y="3502732"/>
            <a:ext cx="3558066" cy="20586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37310" y="5571206"/>
            <a:ext cx="3558066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 and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B094B5A-7617-4918-B4B1-E58924F90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8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2" name="Object 1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761" name="Freeform 9"/>
          <p:cNvSpPr>
            <a:spLocks/>
          </p:cNvSpPr>
          <p:nvPr userDrawn="1"/>
        </p:nvSpPr>
        <p:spPr bwMode="auto">
          <a:xfrm>
            <a:off x="0" y="0"/>
            <a:ext cx="4415526" cy="3176270"/>
          </a:xfrm>
          <a:custGeom>
            <a:avLst/>
            <a:gdLst/>
            <a:ahLst/>
            <a:cxnLst>
              <a:cxn ang="0">
                <a:pos x="0" y="877"/>
              </a:cxn>
              <a:cxn ang="0">
                <a:pos x="0" y="852"/>
              </a:cxn>
              <a:cxn ang="0">
                <a:pos x="0" y="10"/>
              </a:cxn>
              <a:cxn ang="0">
                <a:pos x="0" y="0"/>
              </a:cxn>
              <a:cxn ang="0">
                <a:pos x="37" y="0"/>
              </a:cxn>
              <a:cxn ang="0">
                <a:pos x="1233" y="0"/>
              </a:cxn>
              <a:cxn ang="0">
                <a:pos x="1250" y="9"/>
              </a:cxn>
              <a:cxn ang="0">
                <a:pos x="1350" y="178"/>
              </a:cxn>
              <a:cxn ang="0">
                <a:pos x="1373" y="380"/>
              </a:cxn>
              <a:cxn ang="0">
                <a:pos x="1277" y="541"/>
              </a:cxn>
              <a:cxn ang="0">
                <a:pos x="1269" y="544"/>
              </a:cxn>
              <a:cxn ang="0">
                <a:pos x="1160" y="550"/>
              </a:cxn>
              <a:cxn ang="0">
                <a:pos x="1007" y="624"/>
              </a:cxn>
              <a:cxn ang="0">
                <a:pos x="772" y="775"/>
              </a:cxn>
              <a:cxn ang="0">
                <a:pos x="516" y="921"/>
              </a:cxn>
              <a:cxn ang="0">
                <a:pos x="289" y="988"/>
              </a:cxn>
              <a:cxn ang="0">
                <a:pos x="1" y="879"/>
              </a:cxn>
              <a:cxn ang="0">
                <a:pos x="0" y="877"/>
              </a:cxn>
            </a:cxnLst>
            <a:rect l="0" t="0" r="r" b="b"/>
            <a:pathLst>
              <a:path w="1388" h="998">
                <a:moveTo>
                  <a:pt x="0" y="877"/>
                </a:moveTo>
                <a:cubicBezTo>
                  <a:pt x="0" y="869"/>
                  <a:pt x="0" y="860"/>
                  <a:pt x="0" y="852"/>
                </a:cubicBezTo>
                <a:cubicBezTo>
                  <a:pt x="0" y="571"/>
                  <a:pt x="0" y="290"/>
                  <a:pt x="0" y="10"/>
                </a:cubicBezTo>
                <a:cubicBezTo>
                  <a:pt x="0" y="7"/>
                  <a:pt x="0" y="3"/>
                  <a:pt x="0" y="0"/>
                </a:cubicBezTo>
                <a:cubicBezTo>
                  <a:pt x="12" y="0"/>
                  <a:pt x="25" y="0"/>
                  <a:pt x="37" y="0"/>
                </a:cubicBezTo>
                <a:cubicBezTo>
                  <a:pt x="435" y="0"/>
                  <a:pt x="834" y="0"/>
                  <a:pt x="1233" y="0"/>
                </a:cubicBezTo>
                <a:cubicBezTo>
                  <a:pt x="1241" y="0"/>
                  <a:pt x="1245" y="3"/>
                  <a:pt x="1250" y="9"/>
                </a:cubicBezTo>
                <a:cubicBezTo>
                  <a:pt x="1290" y="61"/>
                  <a:pt x="1325" y="116"/>
                  <a:pt x="1350" y="178"/>
                </a:cubicBezTo>
                <a:cubicBezTo>
                  <a:pt x="1376" y="243"/>
                  <a:pt x="1388" y="310"/>
                  <a:pt x="1373" y="380"/>
                </a:cubicBezTo>
                <a:cubicBezTo>
                  <a:pt x="1359" y="445"/>
                  <a:pt x="1324" y="496"/>
                  <a:pt x="1277" y="541"/>
                </a:cubicBezTo>
                <a:cubicBezTo>
                  <a:pt x="1275" y="543"/>
                  <a:pt x="1273" y="545"/>
                  <a:pt x="1269" y="544"/>
                </a:cubicBezTo>
                <a:cubicBezTo>
                  <a:pt x="1232" y="532"/>
                  <a:pt x="1196" y="539"/>
                  <a:pt x="1160" y="550"/>
                </a:cubicBezTo>
                <a:cubicBezTo>
                  <a:pt x="1106" y="568"/>
                  <a:pt x="1056" y="595"/>
                  <a:pt x="1007" y="624"/>
                </a:cubicBezTo>
                <a:cubicBezTo>
                  <a:pt x="927" y="672"/>
                  <a:pt x="850" y="725"/>
                  <a:pt x="772" y="775"/>
                </a:cubicBezTo>
                <a:cubicBezTo>
                  <a:pt x="689" y="828"/>
                  <a:pt x="605" y="879"/>
                  <a:pt x="516" y="921"/>
                </a:cubicBezTo>
                <a:cubicBezTo>
                  <a:pt x="443" y="954"/>
                  <a:pt x="369" y="980"/>
                  <a:pt x="289" y="988"/>
                </a:cubicBezTo>
                <a:cubicBezTo>
                  <a:pt x="175" y="998"/>
                  <a:pt x="79" y="962"/>
                  <a:pt x="1" y="879"/>
                </a:cubicBezTo>
                <a:cubicBezTo>
                  <a:pt x="0" y="879"/>
                  <a:pt x="0" y="878"/>
                  <a:pt x="0" y="87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3633451" cy="23077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351" y="3420284"/>
            <a:ext cx="4286594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F6EE60C-2261-45A0-AD6F-B5F767C57B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81371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BE7F41D-73F9-4353-AE3F-71AB837704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1372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3D9B326-443F-495A-B788-21C48AC85A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371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0358894-025F-4D0E-AF6E-F99EDF298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81372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E5AF299-5A92-48E3-B18F-F7FE7AB9EE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81371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951F368-6540-4675-9A52-0824638E0EF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81372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518272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1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2" name="Object 1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Freeform 6"/>
          <p:cNvSpPr>
            <a:spLocks/>
          </p:cNvSpPr>
          <p:nvPr userDrawn="1"/>
        </p:nvSpPr>
        <p:spPr bwMode="auto">
          <a:xfrm>
            <a:off x="4901351" y="831584"/>
            <a:ext cx="7289800" cy="6026150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8" y="1894"/>
              </a:cxn>
              <a:cxn ang="0">
                <a:pos x="20" y="1886"/>
              </a:cxn>
              <a:cxn ang="0">
                <a:pos x="146" y="1832"/>
              </a:cxn>
              <a:cxn ang="0">
                <a:pos x="344" y="1720"/>
              </a:cxn>
              <a:cxn ang="0">
                <a:pos x="484" y="1628"/>
              </a:cxn>
              <a:cxn ang="0">
                <a:pos x="754" y="1430"/>
              </a:cxn>
              <a:cxn ang="0">
                <a:pos x="1094" y="1162"/>
              </a:cxn>
              <a:cxn ang="0">
                <a:pos x="1418" y="906"/>
              </a:cxn>
              <a:cxn ang="0">
                <a:pos x="1766" y="648"/>
              </a:cxn>
              <a:cxn ang="0">
                <a:pos x="2006" y="486"/>
              </a:cxn>
              <a:cxn ang="0">
                <a:pos x="2254" y="338"/>
              </a:cxn>
              <a:cxn ang="0">
                <a:pos x="2390" y="268"/>
              </a:cxn>
              <a:cxn ang="0">
                <a:pos x="2598" y="172"/>
              </a:cxn>
              <a:cxn ang="0">
                <a:pos x="2816" y="92"/>
              </a:cxn>
              <a:cxn ang="0">
                <a:pos x="2996" y="42"/>
              </a:cxn>
              <a:cxn ang="0">
                <a:pos x="3134" y="16"/>
              </a:cxn>
              <a:cxn ang="0">
                <a:pos x="3220" y="6"/>
              </a:cxn>
              <a:cxn ang="0">
                <a:pos x="3336" y="2"/>
              </a:cxn>
              <a:cxn ang="0">
                <a:pos x="3390" y="0"/>
              </a:cxn>
              <a:cxn ang="0">
                <a:pos x="3522" y="0"/>
              </a:cxn>
              <a:cxn ang="0">
                <a:pos x="3590" y="4"/>
              </a:cxn>
              <a:cxn ang="0">
                <a:pos x="3688" y="8"/>
              </a:cxn>
              <a:cxn ang="0">
                <a:pos x="3832" y="34"/>
              </a:cxn>
              <a:cxn ang="0">
                <a:pos x="3974" y="72"/>
              </a:cxn>
              <a:cxn ang="0">
                <a:pos x="4160" y="140"/>
              </a:cxn>
              <a:cxn ang="0">
                <a:pos x="4336" y="228"/>
              </a:cxn>
              <a:cxn ang="0">
                <a:pos x="4448" y="300"/>
              </a:cxn>
              <a:cxn ang="0">
                <a:pos x="4568" y="390"/>
              </a:cxn>
              <a:cxn ang="0">
                <a:pos x="4588" y="414"/>
              </a:cxn>
              <a:cxn ang="0">
                <a:pos x="4592" y="2788"/>
              </a:cxn>
              <a:cxn ang="0">
                <a:pos x="4582" y="2808"/>
              </a:cxn>
              <a:cxn ang="0">
                <a:pos x="4514" y="2862"/>
              </a:cxn>
              <a:cxn ang="0">
                <a:pos x="4354" y="2970"/>
              </a:cxn>
              <a:cxn ang="0">
                <a:pos x="4186" y="3062"/>
              </a:cxn>
              <a:cxn ang="0">
                <a:pos x="4054" y="3122"/>
              </a:cxn>
              <a:cxn ang="0">
                <a:pos x="3828" y="3206"/>
              </a:cxn>
              <a:cxn ang="0">
                <a:pos x="3598" y="3276"/>
              </a:cxn>
              <a:cxn ang="0">
                <a:pos x="3370" y="3334"/>
              </a:cxn>
              <a:cxn ang="0">
                <a:pos x="2920" y="3432"/>
              </a:cxn>
              <a:cxn ang="0">
                <a:pos x="2498" y="3528"/>
              </a:cxn>
              <a:cxn ang="0">
                <a:pos x="2360" y="3566"/>
              </a:cxn>
              <a:cxn ang="0">
                <a:pos x="2144" y="3642"/>
              </a:cxn>
              <a:cxn ang="0">
                <a:pos x="1988" y="3716"/>
              </a:cxn>
              <a:cxn ang="0">
                <a:pos x="1878" y="3782"/>
              </a:cxn>
              <a:cxn ang="0">
                <a:pos x="1858" y="3792"/>
              </a:cxn>
              <a:cxn ang="0">
                <a:pos x="1834" y="3796"/>
              </a:cxn>
              <a:cxn ang="0">
                <a:pos x="432" y="3796"/>
              </a:cxn>
              <a:cxn ang="0">
                <a:pos x="408" y="3774"/>
              </a:cxn>
              <a:cxn ang="0">
                <a:pos x="354" y="3652"/>
              </a:cxn>
              <a:cxn ang="0">
                <a:pos x="258" y="3396"/>
              </a:cxn>
              <a:cxn ang="0">
                <a:pos x="140" y="2988"/>
              </a:cxn>
              <a:cxn ang="0">
                <a:pos x="86" y="2734"/>
              </a:cxn>
              <a:cxn ang="0">
                <a:pos x="44" y="2478"/>
              </a:cxn>
              <a:cxn ang="0">
                <a:pos x="8" y="2154"/>
              </a:cxn>
              <a:cxn ang="0">
                <a:pos x="4" y="2020"/>
              </a:cxn>
              <a:cxn ang="0">
                <a:pos x="2" y="1948"/>
              </a:cxn>
            </a:cxnLst>
            <a:rect l="0" t="0" r="r" b="b"/>
            <a:pathLst>
              <a:path w="4592" h="3796">
                <a:moveTo>
                  <a:pt x="0" y="1924"/>
                </a:moveTo>
                <a:lnTo>
                  <a:pt x="0" y="1924"/>
                </a:lnTo>
                <a:lnTo>
                  <a:pt x="0" y="1904"/>
                </a:lnTo>
                <a:lnTo>
                  <a:pt x="0" y="1904"/>
                </a:lnTo>
                <a:lnTo>
                  <a:pt x="4" y="1898"/>
                </a:lnTo>
                <a:lnTo>
                  <a:pt x="8" y="1894"/>
                </a:lnTo>
                <a:lnTo>
                  <a:pt x="14" y="1890"/>
                </a:lnTo>
                <a:lnTo>
                  <a:pt x="20" y="1886"/>
                </a:lnTo>
                <a:lnTo>
                  <a:pt x="20" y="1886"/>
                </a:lnTo>
                <a:lnTo>
                  <a:pt x="62" y="1870"/>
                </a:lnTo>
                <a:lnTo>
                  <a:pt x="104" y="1850"/>
                </a:lnTo>
                <a:lnTo>
                  <a:pt x="146" y="1832"/>
                </a:lnTo>
                <a:lnTo>
                  <a:pt x="186" y="1810"/>
                </a:lnTo>
                <a:lnTo>
                  <a:pt x="266" y="1766"/>
                </a:lnTo>
                <a:lnTo>
                  <a:pt x="344" y="1720"/>
                </a:lnTo>
                <a:lnTo>
                  <a:pt x="344" y="1720"/>
                </a:lnTo>
                <a:lnTo>
                  <a:pt x="414" y="1674"/>
                </a:lnTo>
                <a:lnTo>
                  <a:pt x="484" y="1628"/>
                </a:lnTo>
                <a:lnTo>
                  <a:pt x="552" y="1580"/>
                </a:lnTo>
                <a:lnTo>
                  <a:pt x="620" y="1530"/>
                </a:lnTo>
                <a:lnTo>
                  <a:pt x="754" y="1430"/>
                </a:lnTo>
                <a:lnTo>
                  <a:pt x="886" y="1328"/>
                </a:lnTo>
                <a:lnTo>
                  <a:pt x="886" y="1328"/>
                </a:lnTo>
                <a:lnTo>
                  <a:pt x="1094" y="1162"/>
                </a:lnTo>
                <a:lnTo>
                  <a:pt x="1304" y="996"/>
                </a:lnTo>
                <a:lnTo>
                  <a:pt x="1304" y="996"/>
                </a:lnTo>
                <a:lnTo>
                  <a:pt x="1418" y="906"/>
                </a:lnTo>
                <a:lnTo>
                  <a:pt x="1532" y="818"/>
                </a:lnTo>
                <a:lnTo>
                  <a:pt x="1648" y="732"/>
                </a:lnTo>
                <a:lnTo>
                  <a:pt x="1766" y="648"/>
                </a:lnTo>
                <a:lnTo>
                  <a:pt x="1766" y="648"/>
                </a:lnTo>
                <a:lnTo>
                  <a:pt x="1886" y="566"/>
                </a:lnTo>
                <a:lnTo>
                  <a:pt x="2006" y="486"/>
                </a:lnTo>
                <a:lnTo>
                  <a:pt x="2128" y="410"/>
                </a:lnTo>
                <a:lnTo>
                  <a:pt x="2190" y="374"/>
                </a:lnTo>
                <a:lnTo>
                  <a:pt x="2254" y="338"/>
                </a:lnTo>
                <a:lnTo>
                  <a:pt x="2254" y="338"/>
                </a:lnTo>
                <a:lnTo>
                  <a:pt x="2322" y="302"/>
                </a:lnTo>
                <a:lnTo>
                  <a:pt x="2390" y="268"/>
                </a:lnTo>
                <a:lnTo>
                  <a:pt x="2458" y="234"/>
                </a:lnTo>
                <a:lnTo>
                  <a:pt x="2528" y="202"/>
                </a:lnTo>
                <a:lnTo>
                  <a:pt x="2598" y="172"/>
                </a:lnTo>
                <a:lnTo>
                  <a:pt x="2670" y="142"/>
                </a:lnTo>
                <a:lnTo>
                  <a:pt x="2742" y="116"/>
                </a:lnTo>
                <a:lnTo>
                  <a:pt x="2816" y="92"/>
                </a:lnTo>
                <a:lnTo>
                  <a:pt x="2816" y="92"/>
                </a:lnTo>
                <a:lnTo>
                  <a:pt x="2906" y="64"/>
                </a:lnTo>
                <a:lnTo>
                  <a:pt x="2996" y="42"/>
                </a:lnTo>
                <a:lnTo>
                  <a:pt x="3042" y="32"/>
                </a:lnTo>
                <a:lnTo>
                  <a:pt x="3088" y="22"/>
                </a:lnTo>
                <a:lnTo>
                  <a:pt x="3134" y="16"/>
                </a:lnTo>
                <a:lnTo>
                  <a:pt x="3182" y="10"/>
                </a:lnTo>
                <a:lnTo>
                  <a:pt x="3182" y="10"/>
                </a:lnTo>
                <a:lnTo>
                  <a:pt x="3220" y="6"/>
                </a:lnTo>
                <a:lnTo>
                  <a:pt x="3258" y="4"/>
                </a:lnTo>
                <a:lnTo>
                  <a:pt x="3336" y="2"/>
                </a:lnTo>
                <a:lnTo>
                  <a:pt x="3336" y="2"/>
                </a:lnTo>
                <a:lnTo>
                  <a:pt x="3364" y="2"/>
                </a:lnTo>
                <a:lnTo>
                  <a:pt x="3378" y="2"/>
                </a:lnTo>
                <a:lnTo>
                  <a:pt x="3390" y="0"/>
                </a:lnTo>
                <a:lnTo>
                  <a:pt x="3390" y="0"/>
                </a:lnTo>
                <a:lnTo>
                  <a:pt x="3522" y="0"/>
                </a:lnTo>
                <a:lnTo>
                  <a:pt x="3522" y="0"/>
                </a:lnTo>
                <a:lnTo>
                  <a:pt x="3538" y="2"/>
                </a:lnTo>
                <a:lnTo>
                  <a:pt x="3556" y="4"/>
                </a:lnTo>
                <a:lnTo>
                  <a:pt x="3590" y="4"/>
                </a:lnTo>
                <a:lnTo>
                  <a:pt x="3590" y="4"/>
                </a:lnTo>
                <a:lnTo>
                  <a:pt x="3640" y="4"/>
                </a:lnTo>
                <a:lnTo>
                  <a:pt x="3688" y="8"/>
                </a:lnTo>
                <a:lnTo>
                  <a:pt x="3736" y="16"/>
                </a:lnTo>
                <a:lnTo>
                  <a:pt x="3784" y="24"/>
                </a:lnTo>
                <a:lnTo>
                  <a:pt x="3832" y="34"/>
                </a:lnTo>
                <a:lnTo>
                  <a:pt x="3880" y="46"/>
                </a:lnTo>
                <a:lnTo>
                  <a:pt x="3974" y="72"/>
                </a:lnTo>
                <a:lnTo>
                  <a:pt x="3974" y="72"/>
                </a:lnTo>
                <a:lnTo>
                  <a:pt x="4038" y="92"/>
                </a:lnTo>
                <a:lnTo>
                  <a:pt x="4100" y="114"/>
                </a:lnTo>
                <a:lnTo>
                  <a:pt x="4160" y="140"/>
                </a:lnTo>
                <a:lnTo>
                  <a:pt x="4220" y="168"/>
                </a:lnTo>
                <a:lnTo>
                  <a:pt x="4278" y="196"/>
                </a:lnTo>
                <a:lnTo>
                  <a:pt x="4336" y="228"/>
                </a:lnTo>
                <a:lnTo>
                  <a:pt x="4392" y="264"/>
                </a:lnTo>
                <a:lnTo>
                  <a:pt x="4448" y="300"/>
                </a:lnTo>
                <a:lnTo>
                  <a:pt x="4448" y="300"/>
                </a:lnTo>
                <a:lnTo>
                  <a:pt x="4508" y="344"/>
                </a:lnTo>
                <a:lnTo>
                  <a:pt x="4568" y="390"/>
                </a:lnTo>
                <a:lnTo>
                  <a:pt x="4568" y="390"/>
                </a:lnTo>
                <a:lnTo>
                  <a:pt x="4576" y="396"/>
                </a:lnTo>
                <a:lnTo>
                  <a:pt x="4582" y="404"/>
                </a:lnTo>
                <a:lnTo>
                  <a:pt x="4588" y="414"/>
                </a:lnTo>
                <a:lnTo>
                  <a:pt x="4592" y="422"/>
                </a:lnTo>
                <a:lnTo>
                  <a:pt x="4592" y="422"/>
                </a:lnTo>
                <a:lnTo>
                  <a:pt x="4592" y="2788"/>
                </a:lnTo>
                <a:lnTo>
                  <a:pt x="4592" y="2788"/>
                </a:lnTo>
                <a:lnTo>
                  <a:pt x="4588" y="2798"/>
                </a:lnTo>
                <a:lnTo>
                  <a:pt x="4582" y="2808"/>
                </a:lnTo>
                <a:lnTo>
                  <a:pt x="4564" y="2824"/>
                </a:lnTo>
                <a:lnTo>
                  <a:pt x="4564" y="2824"/>
                </a:lnTo>
                <a:lnTo>
                  <a:pt x="4514" y="2862"/>
                </a:lnTo>
                <a:lnTo>
                  <a:pt x="4462" y="2900"/>
                </a:lnTo>
                <a:lnTo>
                  <a:pt x="4408" y="2936"/>
                </a:lnTo>
                <a:lnTo>
                  <a:pt x="4354" y="2970"/>
                </a:lnTo>
                <a:lnTo>
                  <a:pt x="4300" y="3002"/>
                </a:lnTo>
                <a:lnTo>
                  <a:pt x="4244" y="3032"/>
                </a:lnTo>
                <a:lnTo>
                  <a:pt x="4186" y="3062"/>
                </a:lnTo>
                <a:lnTo>
                  <a:pt x="4128" y="3090"/>
                </a:lnTo>
                <a:lnTo>
                  <a:pt x="4128" y="3090"/>
                </a:lnTo>
                <a:lnTo>
                  <a:pt x="4054" y="3122"/>
                </a:lnTo>
                <a:lnTo>
                  <a:pt x="3980" y="3152"/>
                </a:lnTo>
                <a:lnTo>
                  <a:pt x="3904" y="3180"/>
                </a:lnTo>
                <a:lnTo>
                  <a:pt x="3828" y="3206"/>
                </a:lnTo>
                <a:lnTo>
                  <a:pt x="3752" y="3232"/>
                </a:lnTo>
                <a:lnTo>
                  <a:pt x="3676" y="3254"/>
                </a:lnTo>
                <a:lnTo>
                  <a:pt x="3598" y="3276"/>
                </a:lnTo>
                <a:lnTo>
                  <a:pt x="3520" y="3296"/>
                </a:lnTo>
                <a:lnTo>
                  <a:pt x="3520" y="3296"/>
                </a:lnTo>
                <a:lnTo>
                  <a:pt x="3370" y="3334"/>
                </a:lnTo>
                <a:lnTo>
                  <a:pt x="3220" y="3368"/>
                </a:lnTo>
                <a:lnTo>
                  <a:pt x="2920" y="3432"/>
                </a:lnTo>
                <a:lnTo>
                  <a:pt x="2920" y="3432"/>
                </a:lnTo>
                <a:lnTo>
                  <a:pt x="2778" y="3462"/>
                </a:lnTo>
                <a:lnTo>
                  <a:pt x="2638" y="3492"/>
                </a:lnTo>
                <a:lnTo>
                  <a:pt x="2498" y="3528"/>
                </a:lnTo>
                <a:lnTo>
                  <a:pt x="2430" y="3546"/>
                </a:lnTo>
                <a:lnTo>
                  <a:pt x="2360" y="3566"/>
                </a:lnTo>
                <a:lnTo>
                  <a:pt x="2360" y="3566"/>
                </a:lnTo>
                <a:lnTo>
                  <a:pt x="2250" y="3602"/>
                </a:lnTo>
                <a:lnTo>
                  <a:pt x="2196" y="3622"/>
                </a:lnTo>
                <a:lnTo>
                  <a:pt x="2144" y="3642"/>
                </a:lnTo>
                <a:lnTo>
                  <a:pt x="2092" y="3666"/>
                </a:lnTo>
                <a:lnTo>
                  <a:pt x="2040" y="3690"/>
                </a:lnTo>
                <a:lnTo>
                  <a:pt x="1988" y="3716"/>
                </a:lnTo>
                <a:lnTo>
                  <a:pt x="1938" y="3744"/>
                </a:lnTo>
                <a:lnTo>
                  <a:pt x="1938" y="3744"/>
                </a:lnTo>
                <a:lnTo>
                  <a:pt x="1878" y="3782"/>
                </a:lnTo>
                <a:lnTo>
                  <a:pt x="1878" y="3782"/>
                </a:lnTo>
                <a:lnTo>
                  <a:pt x="1868" y="3788"/>
                </a:lnTo>
                <a:lnTo>
                  <a:pt x="1858" y="3792"/>
                </a:lnTo>
                <a:lnTo>
                  <a:pt x="1846" y="3796"/>
                </a:lnTo>
                <a:lnTo>
                  <a:pt x="1834" y="3796"/>
                </a:lnTo>
                <a:lnTo>
                  <a:pt x="1834" y="3796"/>
                </a:lnTo>
                <a:lnTo>
                  <a:pt x="444" y="3796"/>
                </a:lnTo>
                <a:lnTo>
                  <a:pt x="444" y="3796"/>
                </a:lnTo>
                <a:lnTo>
                  <a:pt x="432" y="3796"/>
                </a:lnTo>
                <a:lnTo>
                  <a:pt x="422" y="3792"/>
                </a:lnTo>
                <a:lnTo>
                  <a:pt x="414" y="3784"/>
                </a:lnTo>
                <a:lnTo>
                  <a:pt x="408" y="3774"/>
                </a:lnTo>
                <a:lnTo>
                  <a:pt x="408" y="3774"/>
                </a:lnTo>
                <a:lnTo>
                  <a:pt x="380" y="3714"/>
                </a:lnTo>
                <a:lnTo>
                  <a:pt x="354" y="3652"/>
                </a:lnTo>
                <a:lnTo>
                  <a:pt x="306" y="3528"/>
                </a:lnTo>
                <a:lnTo>
                  <a:pt x="306" y="3528"/>
                </a:lnTo>
                <a:lnTo>
                  <a:pt x="258" y="3396"/>
                </a:lnTo>
                <a:lnTo>
                  <a:pt x="214" y="3260"/>
                </a:lnTo>
                <a:lnTo>
                  <a:pt x="174" y="3124"/>
                </a:lnTo>
                <a:lnTo>
                  <a:pt x="140" y="2988"/>
                </a:lnTo>
                <a:lnTo>
                  <a:pt x="140" y="2988"/>
                </a:lnTo>
                <a:lnTo>
                  <a:pt x="112" y="2860"/>
                </a:lnTo>
                <a:lnTo>
                  <a:pt x="86" y="2734"/>
                </a:lnTo>
                <a:lnTo>
                  <a:pt x="64" y="2606"/>
                </a:lnTo>
                <a:lnTo>
                  <a:pt x="44" y="2478"/>
                </a:lnTo>
                <a:lnTo>
                  <a:pt x="44" y="2478"/>
                </a:lnTo>
                <a:lnTo>
                  <a:pt x="24" y="2316"/>
                </a:lnTo>
                <a:lnTo>
                  <a:pt x="14" y="2236"/>
                </a:lnTo>
                <a:lnTo>
                  <a:pt x="8" y="2154"/>
                </a:lnTo>
                <a:lnTo>
                  <a:pt x="8" y="2154"/>
                </a:lnTo>
                <a:lnTo>
                  <a:pt x="6" y="2086"/>
                </a:lnTo>
                <a:lnTo>
                  <a:pt x="4" y="2020"/>
                </a:lnTo>
                <a:lnTo>
                  <a:pt x="4" y="2020"/>
                </a:lnTo>
                <a:lnTo>
                  <a:pt x="2" y="1972"/>
                </a:lnTo>
                <a:lnTo>
                  <a:pt x="2" y="1948"/>
                </a:lnTo>
                <a:lnTo>
                  <a:pt x="0" y="1924"/>
                </a:lnTo>
                <a:lnTo>
                  <a:pt x="0" y="192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4195" y="2191647"/>
            <a:ext cx="4021613" cy="31602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6654800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2363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45861" y="-1908"/>
            <a:ext cx="7646139" cy="35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0383315" y="-1909"/>
            <a:ext cx="1808685" cy="2668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0" name="Triangle rectangle 9"/>
          <p:cNvSpPr/>
          <p:nvPr userDrawn="1"/>
        </p:nvSpPr>
        <p:spPr>
          <a:xfrm rot="16200000">
            <a:off x="3534339" y="-5995"/>
            <a:ext cx="358280" cy="364632"/>
          </a:xfrm>
          <a:prstGeom prst="rtTriangle">
            <a:avLst/>
          </a:prstGeom>
          <a:solidFill>
            <a:srgbClr val="00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5" name="Triangle rectangle 24"/>
          <p:cNvSpPr/>
          <p:nvPr userDrawn="1"/>
        </p:nvSpPr>
        <p:spPr>
          <a:xfrm rot="5400000" flipV="1">
            <a:off x="4185903" y="-7055"/>
            <a:ext cx="355280" cy="3646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7" name="Picture 15" descr="Altran_Part-of-Capgemini_email">
            <a:hlinkClick r:id="rId2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280" y="35339"/>
            <a:ext cx="934720" cy="317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0128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7199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B5F77E1-A90A-4D54-B022-9C5E9B57DFA9}"/>
              </a:ext>
            </a:extLst>
          </p:cNvPr>
          <p:cNvGrpSpPr/>
          <p:nvPr userDrawn="1"/>
        </p:nvGrpSpPr>
        <p:grpSpPr>
          <a:xfrm>
            <a:off x="0" y="-55534"/>
            <a:ext cx="13296800" cy="5428750"/>
            <a:chOff x="0" y="-55534"/>
            <a:chExt cx="12216000" cy="5173384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89968303-ACAB-46E2-9ADA-FFEAE7DD34FF}"/>
                </a:ext>
              </a:extLst>
            </p:cNvPr>
            <p:cNvSpPr/>
            <p:nvPr userDrawn="1"/>
          </p:nvSpPr>
          <p:spPr>
            <a:xfrm rot="10800000" flipH="1">
              <a:off x="0" y="-32385"/>
              <a:ext cx="5332543" cy="3858339"/>
            </a:xfrm>
            <a:custGeom>
              <a:avLst/>
              <a:gdLst>
                <a:gd name="connsiteX0" fmla="*/ 2180368 w 2314575"/>
                <a:gd name="connsiteY0" fmla="*/ 675704 h 1685925"/>
                <a:gd name="connsiteX1" fmla="*/ 7144 w 2314575"/>
                <a:gd name="connsiteY1" fmla="*/ 84011 h 1685925"/>
                <a:gd name="connsiteX2" fmla="*/ 7144 w 2314575"/>
                <a:gd name="connsiteY2" fmla="*/ 1622204 h 1685925"/>
                <a:gd name="connsiteX3" fmla="*/ 29813 w 2314575"/>
                <a:gd name="connsiteY3" fmla="*/ 1681544 h 1685925"/>
                <a:gd name="connsiteX4" fmla="*/ 2086261 w 2314575"/>
                <a:gd name="connsiteY4" fmla="*/ 1681544 h 1685925"/>
                <a:gd name="connsiteX5" fmla="*/ 2180368 w 2314575"/>
                <a:gd name="connsiteY5" fmla="*/ 675704 h 1685925"/>
                <a:gd name="connsiteX0" fmla="*/ 2173224 w 2307237"/>
                <a:gd name="connsiteY0" fmla="*/ 668561 h 1674401"/>
                <a:gd name="connsiteX1" fmla="*/ 0 w 2307237"/>
                <a:gd name="connsiteY1" fmla="*/ 76868 h 1674401"/>
                <a:gd name="connsiteX2" fmla="*/ 0 w 2307237"/>
                <a:gd name="connsiteY2" fmla="*/ 1615061 h 1674401"/>
                <a:gd name="connsiteX3" fmla="*/ 2637 w 2307237"/>
                <a:gd name="connsiteY3" fmla="*/ 1664385 h 1674401"/>
                <a:gd name="connsiteX4" fmla="*/ 2079117 w 2307237"/>
                <a:gd name="connsiteY4" fmla="*/ 1674401 h 1674401"/>
                <a:gd name="connsiteX5" fmla="*/ 2173224 w 2307237"/>
                <a:gd name="connsiteY5" fmla="*/ 668561 h 1674401"/>
                <a:gd name="connsiteX0" fmla="*/ 2173224 w 2307237"/>
                <a:gd name="connsiteY0" fmla="*/ 668561 h 1669393"/>
                <a:gd name="connsiteX1" fmla="*/ 0 w 2307237"/>
                <a:gd name="connsiteY1" fmla="*/ 76868 h 1669393"/>
                <a:gd name="connsiteX2" fmla="*/ 0 w 2307237"/>
                <a:gd name="connsiteY2" fmla="*/ 1615061 h 1669393"/>
                <a:gd name="connsiteX3" fmla="*/ 2637 w 2307237"/>
                <a:gd name="connsiteY3" fmla="*/ 1664385 h 1669393"/>
                <a:gd name="connsiteX4" fmla="*/ 2079117 w 2307237"/>
                <a:gd name="connsiteY4" fmla="*/ 1669393 h 1669393"/>
                <a:gd name="connsiteX5" fmla="*/ 2173224 w 2307237"/>
                <a:gd name="connsiteY5" fmla="*/ 668561 h 166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7237" h="1669393">
                  <a:moveTo>
                    <a:pt x="2173224" y="668561"/>
                  </a:moveTo>
                  <a:cubicBezTo>
                    <a:pt x="1677257" y="1447230"/>
                    <a:pt x="849249" y="-388999"/>
                    <a:pt x="0" y="76868"/>
                  </a:cubicBezTo>
                  <a:lnTo>
                    <a:pt x="0" y="1615061"/>
                  </a:lnTo>
                  <a:cubicBezTo>
                    <a:pt x="7906" y="1636016"/>
                    <a:pt x="-4506" y="1646002"/>
                    <a:pt x="2637" y="1664385"/>
                  </a:cubicBezTo>
                  <a:lnTo>
                    <a:pt x="2079117" y="1669393"/>
                  </a:lnTo>
                  <a:cubicBezTo>
                    <a:pt x="2267807" y="988356"/>
                    <a:pt x="2432685" y="261177"/>
                    <a:pt x="2173224" y="6685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E554DC0D-4FB0-4F98-9429-3F0318722CC7}"/>
                </a:ext>
              </a:extLst>
            </p:cNvPr>
            <p:cNvSpPr/>
            <p:nvPr/>
          </p:nvSpPr>
          <p:spPr>
            <a:xfrm rot="10800000" flipH="1">
              <a:off x="2749803" y="-55534"/>
              <a:ext cx="9466197" cy="5173384"/>
            </a:xfrm>
            <a:custGeom>
              <a:avLst/>
              <a:gdLst>
                <a:gd name="connsiteX0" fmla="*/ 4091559 w 4095750"/>
                <a:gd name="connsiteY0" fmla="*/ 2231968 h 2238375"/>
                <a:gd name="connsiteX1" fmla="*/ 1634966 w 4095750"/>
                <a:gd name="connsiteY1" fmla="*/ 17120 h 2238375"/>
                <a:gd name="connsiteX2" fmla="*/ 7144 w 4095750"/>
                <a:gd name="connsiteY2" fmla="*/ 2231968 h 2238375"/>
                <a:gd name="connsiteX3" fmla="*/ 4091559 w 4095750"/>
                <a:gd name="connsiteY3" fmla="*/ 2231968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0" h="2238375">
                  <a:moveTo>
                    <a:pt x="4091559" y="2231968"/>
                  </a:moveTo>
                  <a:cubicBezTo>
                    <a:pt x="3792189" y="638721"/>
                    <a:pt x="3102578" y="-88131"/>
                    <a:pt x="1634966" y="17120"/>
                  </a:cubicBezTo>
                  <a:cubicBezTo>
                    <a:pt x="986980" y="1336237"/>
                    <a:pt x="438150" y="1962030"/>
                    <a:pt x="7144" y="2231968"/>
                  </a:cubicBezTo>
                  <a:lnTo>
                    <a:pt x="4091559" y="223196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7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247668" y="591671"/>
            <a:ext cx="5392948" cy="21173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343418" y="2709000"/>
            <a:ext cx="4194069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B462EBA-7EE8-40CC-BC93-E402200D8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2064" y="515719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346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83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 userDrawn="1"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80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31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9">
            <a:extLst>
              <a:ext uri="{FF2B5EF4-FFF2-40B4-BE49-F238E27FC236}">
                <a16:creationId xmlns:a16="http://schemas.microsoft.com/office/drawing/2014/main" id="{49E27DC5-0E94-4161-ADB3-F3B33A33AFED}"/>
              </a:ext>
            </a:extLst>
          </p:cNvPr>
          <p:cNvSpPr>
            <a:spLocks/>
          </p:cNvSpPr>
          <p:nvPr userDrawn="1"/>
        </p:nvSpPr>
        <p:spPr bwMode="auto">
          <a:xfrm rot="5400000" flipH="1">
            <a:off x="-760396" y="-2458091"/>
            <a:ext cx="9115703" cy="9516479"/>
          </a:xfrm>
          <a:custGeom>
            <a:avLst/>
            <a:gdLst>
              <a:gd name="T0" fmla="*/ 0 w 1413"/>
              <a:gd name="T1" fmla="*/ 1323 h 1473"/>
              <a:gd name="T2" fmla="*/ 1413 w 1413"/>
              <a:gd name="T3" fmla="*/ 1323 h 1473"/>
              <a:gd name="T4" fmla="*/ 1413 w 1413"/>
              <a:gd name="T5" fmla="*/ 807 h 1473"/>
              <a:gd name="T6" fmla="*/ 636 w 1413"/>
              <a:gd name="T7" fmla="*/ 1012 h 1473"/>
              <a:gd name="T8" fmla="*/ 438 w 1413"/>
              <a:gd name="T9" fmla="*/ 629 h 1473"/>
              <a:gd name="T10" fmla="*/ 449 w 1413"/>
              <a:gd name="T11" fmla="*/ 0 h 1473"/>
              <a:gd name="T12" fmla="*/ 0 w 1413"/>
              <a:gd name="T13" fmla="*/ 70 h 1473"/>
              <a:gd name="T14" fmla="*/ 0 w 1413"/>
              <a:gd name="T15" fmla="*/ 132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3" h="1473">
                <a:moveTo>
                  <a:pt x="0" y="1323"/>
                </a:moveTo>
                <a:cubicBezTo>
                  <a:pt x="1413" y="1323"/>
                  <a:pt x="1413" y="1323"/>
                  <a:pt x="1413" y="1323"/>
                </a:cubicBezTo>
                <a:cubicBezTo>
                  <a:pt x="1413" y="807"/>
                  <a:pt x="1413" y="807"/>
                  <a:pt x="1413" y="807"/>
                </a:cubicBezTo>
                <a:cubicBezTo>
                  <a:pt x="1413" y="807"/>
                  <a:pt x="1189" y="551"/>
                  <a:pt x="636" y="1012"/>
                </a:cubicBezTo>
                <a:cubicBezTo>
                  <a:pt x="84" y="1473"/>
                  <a:pt x="240" y="940"/>
                  <a:pt x="438" y="629"/>
                </a:cubicBezTo>
                <a:cubicBezTo>
                  <a:pt x="636" y="318"/>
                  <a:pt x="669" y="133"/>
                  <a:pt x="449" y="0"/>
                </a:cubicBezTo>
                <a:cubicBezTo>
                  <a:pt x="136" y="171"/>
                  <a:pt x="33" y="119"/>
                  <a:pt x="0" y="70"/>
                </a:cubicBezTo>
                <a:lnTo>
                  <a:pt x="0" y="13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st="381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57F3EC6-6AB7-49CB-8BF2-B714521A0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91944" y="2536483"/>
            <a:ext cx="4774258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defRPr lang="en-US" sz="2600" b="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1944" y="4365277"/>
            <a:ext cx="4774257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9193496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339" userDrawn="1">
          <p15:clr>
            <a:srgbClr val="FBAE40"/>
          </p15:clr>
        </p15:guide>
        <p15:guide id="2" pos="25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44662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40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0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Freeform 6"/>
          <p:cNvSpPr>
            <a:spLocks/>
          </p:cNvSpPr>
          <p:nvPr userDrawn="1"/>
        </p:nvSpPr>
        <p:spPr bwMode="auto">
          <a:xfrm>
            <a:off x="4901351" y="831584"/>
            <a:ext cx="7289800" cy="6026150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8" y="1894"/>
              </a:cxn>
              <a:cxn ang="0">
                <a:pos x="20" y="1886"/>
              </a:cxn>
              <a:cxn ang="0">
                <a:pos x="146" y="1832"/>
              </a:cxn>
              <a:cxn ang="0">
                <a:pos x="344" y="1720"/>
              </a:cxn>
              <a:cxn ang="0">
                <a:pos x="484" y="1628"/>
              </a:cxn>
              <a:cxn ang="0">
                <a:pos x="754" y="1430"/>
              </a:cxn>
              <a:cxn ang="0">
                <a:pos x="1094" y="1162"/>
              </a:cxn>
              <a:cxn ang="0">
                <a:pos x="1418" y="906"/>
              </a:cxn>
              <a:cxn ang="0">
                <a:pos x="1766" y="648"/>
              </a:cxn>
              <a:cxn ang="0">
                <a:pos x="2006" y="486"/>
              </a:cxn>
              <a:cxn ang="0">
                <a:pos x="2254" y="338"/>
              </a:cxn>
              <a:cxn ang="0">
                <a:pos x="2390" y="268"/>
              </a:cxn>
              <a:cxn ang="0">
                <a:pos x="2598" y="172"/>
              </a:cxn>
              <a:cxn ang="0">
                <a:pos x="2816" y="92"/>
              </a:cxn>
              <a:cxn ang="0">
                <a:pos x="2996" y="42"/>
              </a:cxn>
              <a:cxn ang="0">
                <a:pos x="3134" y="16"/>
              </a:cxn>
              <a:cxn ang="0">
                <a:pos x="3220" y="6"/>
              </a:cxn>
              <a:cxn ang="0">
                <a:pos x="3336" y="2"/>
              </a:cxn>
              <a:cxn ang="0">
                <a:pos x="3390" y="0"/>
              </a:cxn>
              <a:cxn ang="0">
                <a:pos x="3522" y="0"/>
              </a:cxn>
              <a:cxn ang="0">
                <a:pos x="3590" y="4"/>
              </a:cxn>
              <a:cxn ang="0">
                <a:pos x="3688" y="8"/>
              </a:cxn>
              <a:cxn ang="0">
                <a:pos x="3832" y="34"/>
              </a:cxn>
              <a:cxn ang="0">
                <a:pos x="3974" y="72"/>
              </a:cxn>
              <a:cxn ang="0">
                <a:pos x="4160" y="140"/>
              </a:cxn>
              <a:cxn ang="0">
                <a:pos x="4336" y="228"/>
              </a:cxn>
              <a:cxn ang="0">
                <a:pos x="4448" y="300"/>
              </a:cxn>
              <a:cxn ang="0">
                <a:pos x="4568" y="390"/>
              </a:cxn>
              <a:cxn ang="0">
                <a:pos x="4588" y="414"/>
              </a:cxn>
              <a:cxn ang="0">
                <a:pos x="4592" y="2788"/>
              </a:cxn>
              <a:cxn ang="0">
                <a:pos x="4582" y="2808"/>
              </a:cxn>
              <a:cxn ang="0">
                <a:pos x="4514" y="2862"/>
              </a:cxn>
              <a:cxn ang="0">
                <a:pos x="4354" y="2970"/>
              </a:cxn>
              <a:cxn ang="0">
                <a:pos x="4186" y="3062"/>
              </a:cxn>
              <a:cxn ang="0">
                <a:pos x="4054" y="3122"/>
              </a:cxn>
              <a:cxn ang="0">
                <a:pos x="3828" y="3206"/>
              </a:cxn>
              <a:cxn ang="0">
                <a:pos x="3598" y="3276"/>
              </a:cxn>
              <a:cxn ang="0">
                <a:pos x="3370" y="3334"/>
              </a:cxn>
              <a:cxn ang="0">
                <a:pos x="2920" y="3432"/>
              </a:cxn>
              <a:cxn ang="0">
                <a:pos x="2498" y="3528"/>
              </a:cxn>
              <a:cxn ang="0">
                <a:pos x="2360" y="3566"/>
              </a:cxn>
              <a:cxn ang="0">
                <a:pos x="2144" y="3642"/>
              </a:cxn>
              <a:cxn ang="0">
                <a:pos x="1988" y="3716"/>
              </a:cxn>
              <a:cxn ang="0">
                <a:pos x="1878" y="3782"/>
              </a:cxn>
              <a:cxn ang="0">
                <a:pos x="1858" y="3792"/>
              </a:cxn>
              <a:cxn ang="0">
                <a:pos x="1834" y="3796"/>
              </a:cxn>
              <a:cxn ang="0">
                <a:pos x="432" y="3796"/>
              </a:cxn>
              <a:cxn ang="0">
                <a:pos x="408" y="3774"/>
              </a:cxn>
              <a:cxn ang="0">
                <a:pos x="354" y="3652"/>
              </a:cxn>
              <a:cxn ang="0">
                <a:pos x="258" y="3396"/>
              </a:cxn>
              <a:cxn ang="0">
                <a:pos x="140" y="2988"/>
              </a:cxn>
              <a:cxn ang="0">
                <a:pos x="86" y="2734"/>
              </a:cxn>
              <a:cxn ang="0">
                <a:pos x="44" y="2478"/>
              </a:cxn>
              <a:cxn ang="0">
                <a:pos x="8" y="2154"/>
              </a:cxn>
              <a:cxn ang="0">
                <a:pos x="4" y="2020"/>
              </a:cxn>
              <a:cxn ang="0">
                <a:pos x="2" y="1948"/>
              </a:cxn>
            </a:cxnLst>
            <a:rect l="0" t="0" r="r" b="b"/>
            <a:pathLst>
              <a:path w="4592" h="3796">
                <a:moveTo>
                  <a:pt x="0" y="1924"/>
                </a:moveTo>
                <a:lnTo>
                  <a:pt x="0" y="1924"/>
                </a:lnTo>
                <a:lnTo>
                  <a:pt x="0" y="1904"/>
                </a:lnTo>
                <a:lnTo>
                  <a:pt x="0" y="1904"/>
                </a:lnTo>
                <a:lnTo>
                  <a:pt x="4" y="1898"/>
                </a:lnTo>
                <a:lnTo>
                  <a:pt x="8" y="1894"/>
                </a:lnTo>
                <a:lnTo>
                  <a:pt x="14" y="1890"/>
                </a:lnTo>
                <a:lnTo>
                  <a:pt x="20" y="1886"/>
                </a:lnTo>
                <a:lnTo>
                  <a:pt x="20" y="1886"/>
                </a:lnTo>
                <a:lnTo>
                  <a:pt x="62" y="1870"/>
                </a:lnTo>
                <a:lnTo>
                  <a:pt x="104" y="1850"/>
                </a:lnTo>
                <a:lnTo>
                  <a:pt x="146" y="1832"/>
                </a:lnTo>
                <a:lnTo>
                  <a:pt x="186" y="1810"/>
                </a:lnTo>
                <a:lnTo>
                  <a:pt x="266" y="1766"/>
                </a:lnTo>
                <a:lnTo>
                  <a:pt x="344" y="1720"/>
                </a:lnTo>
                <a:lnTo>
                  <a:pt x="344" y="1720"/>
                </a:lnTo>
                <a:lnTo>
                  <a:pt x="414" y="1674"/>
                </a:lnTo>
                <a:lnTo>
                  <a:pt x="484" y="1628"/>
                </a:lnTo>
                <a:lnTo>
                  <a:pt x="552" y="1580"/>
                </a:lnTo>
                <a:lnTo>
                  <a:pt x="620" y="1530"/>
                </a:lnTo>
                <a:lnTo>
                  <a:pt x="754" y="1430"/>
                </a:lnTo>
                <a:lnTo>
                  <a:pt x="886" y="1328"/>
                </a:lnTo>
                <a:lnTo>
                  <a:pt x="886" y="1328"/>
                </a:lnTo>
                <a:lnTo>
                  <a:pt x="1094" y="1162"/>
                </a:lnTo>
                <a:lnTo>
                  <a:pt x="1304" y="996"/>
                </a:lnTo>
                <a:lnTo>
                  <a:pt x="1304" y="996"/>
                </a:lnTo>
                <a:lnTo>
                  <a:pt x="1418" y="906"/>
                </a:lnTo>
                <a:lnTo>
                  <a:pt x="1532" y="818"/>
                </a:lnTo>
                <a:lnTo>
                  <a:pt x="1648" y="732"/>
                </a:lnTo>
                <a:lnTo>
                  <a:pt x="1766" y="648"/>
                </a:lnTo>
                <a:lnTo>
                  <a:pt x="1766" y="648"/>
                </a:lnTo>
                <a:lnTo>
                  <a:pt x="1886" y="566"/>
                </a:lnTo>
                <a:lnTo>
                  <a:pt x="2006" y="486"/>
                </a:lnTo>
                <a:lnTo>
                  <a:pt x="2128" y="410"/>
                </a:lnTo>
                <a:lnTo>
                  <a:pt x="2190" y="374"/>
                </a:lnTo>
                <a:lnTo>
                  <a:pt x="2254" y="338"/>
                </a:lnTo>
                <a:lnTo>
                  <a:pt x="2254" y="338"/>
                </a:lnTo>
                <a:lnTo>
                  <a:pt x="2322" y="302"/>
                </a:lnTo>
                <a:lnTo>
                  <a:pt x="2390" y="268"/>
                </a:lnTo>
                <a:lnTo>
                  <a:pt x="2458" y="234"/>
                </a:lnTo>
                <a:lnTo>
                  <a:pt x="2528" y="202"/>
                </a:lnTo>
                <a:lnTo>
                  <a:pt x="2598" y="172"/>
                </a:lnTo>
                <a:lnTo>
                  <a:pt x="2670" y="142"/>
                </a:lnTo>
                <a:lnTo>
                  <a:pt x="2742" y="116"/>
                </a:lnTo>
                <a:lnTo>
                  <a:pt x="2816" y="92"/>
                </a:lnTo>
                <a:lnTo>
                  <a:pt x="2816" y="92"/>
                </a:lnTo>
                <a:lnTo>
                  <a:pt x="2906" y="64"/>
                </a:lnTo>
                <a:lnTo>
                  <a:pt x="2996" y="42"/>
                </a:lnTo>
                <a:lnTo>
                  <a:pt x="3042" y="32"/>
                </a:lnTo>
                <a:lnTo>
                  <a:pt x="3088" y="22"/>
                </a:lnTo>
                <a:lnTo>
                  <a:pt x="3134" y="16"/>
                </a:lnTo>
                <a:lnTo>
                  <a:pt x="3182" y="10"/>
                </a:lnTo>
                <a:lnTo>
                  <a:pt x="3182" y="10"/>
                </a:lnTo>
                <a:lnTo>
                  <a:pt x="3220" y="6"/>
                </a:lnTo>
                <a:lnTo>
                  <a:pt x="3258" y="4"/>
                </a:lnTo>
                <a:lnTo>
                  <a:pt x="3336" y="2"/>
                </a:lnTo>
                <a:lnTo>
                  <a:pt x="3336" y="2"/>
                </a:lnTo>
                <a:lnTo>
                  <a:pt x="3364" y="2"/>
                </a:lnTo>
                <a:lnTo>
                  <a:pt x="3378" y="2"/>
                </a:lnTo>
                <a:lnTo>
                  <a:pt x="3390" y="0"/>
                </a:lnTo>
                <a:lnTo>
                  <a:pt x="3390" y="0"/>
                </a:lnTo>
                <a:lnTo>
                  <a:pt x="3522" y="0"/>
                </a:lnTo>
                <a:lnTo>
                  <a:pt x="3522" y="0"/>
                </a:lnTo>
                <a:lnTo>
                  <a:pt x="3538" y="2"/>
                </a:lnTo>
                <a:lnTo>
                  <a:pt x="3556" y="4"/>
                </a:lnTo>
                <a:lnTo>
                  <a:pt x="3590" y="4"/>
                </a:lnTo>
                <a:lnTo>
                  <a:pt x="3590" y="4"/>
                </a:lnTo>
                <a:lnTo>
                  <a:pt x="3640" y="4"/>
                </a:lnTo>
                <a:lnTo>
                  <a:pt x="3688" y="8"/>
                </a:lnTo>
                <a:lnTo>
                  <a:pt x="3736" y="16"/>
                </a:lnTo>
                <a:lnTo>
                  <a:pt x="3784" y="24"/>
                </a:lnTo>
                <a:lnTo>
                  <a:pt x="3832" y="34"/>
                </a:lnTo>
                <a:lnTo>
                  <a:pt x="3880" y="46"/>
                </a:lnTo>
                <a:lnTo>
                  <a:pt x="3974" y="72"/>
                </a:lnTo>
                <a:lnTo>
                  <a:pt x="3974" y="72"/>
                </a:lnTo>
                <a:lnTo>
                  <a:pt x="4038" y="92"/>
                </a:lnTo>
                <a:lnTo>
                  <a:pt x="4100" y="114"/>
                </a:lnTo>
                <a:lnTo>
                  <a:pt x="4160" y="140"/>
                </a:lnTo>
                <a:lnTo>
                  <a:pt x="4220" y="168"/>
                </a:lnTo>
                <a:lnTo>
                  <a:pt x="4278" y="196"/>
                </a:lnTo>
                <a:lnTo>
                  <a:pt x="4336" y="228"/>
                </a:lnTo>
                <a:lnTo>
                  <a:pt x="4392" y="264"/>
                </a:lnTo>
                <a:lnTo>
                  <a:pt x="4448" y="300"/>
                </a:lnTo>
                <a:lnTo>
                  <a:pt x="4448" y="300"/>
                </a:lnTo>
                <a:lnTo>
                  <a:pt x="4508" y="344"/>
                </a:lnTo>
                <a:lnTo>
                  <a:pt x="4568" y="390"/>
                </a:lnTo>
                <a:lnTo>
                  <a:pt x="4568" y="390"/>
                </a:lnTo>
                <a:lnTo>
                  <a:pt x="4576" y="396"/>
                </a:lnTo>
                <a:lnTo>
                  <a:pt x="4582" y="404"/>
                </a:lnTo>
                <a:lnTo>
                  <a:pt x="4588" y="414"/>
                </a:lnTo>
                <a:lnTo>
                  <a:pt x="4592" y="422"/>
                </a:lnTo>
                <a:lnTo>
                  <a:pt x="4592" y="422"/>
                </a:lnTo>
                <a:lnTo>
                  <a:pt x="4592" y="2788"/>
                </a:lnTo>
                <a:lnTo>
                  <a:pt x="4592" y="2788"/>
                </a:lnTo>
                <a:lnTo>
                  <a:pt x="4588" y="2798"/>
                </a:lnTo>
                <a:lnTo>
                  <a:pt x="4582" y="2808"/>
                </a:lnTo>
                <a:lnTo>
                  <a:pt x="4564" y="2824"/>
                </a:lnTo>
                <a:lnTo>
                  <a:pt x="4564" y="2824"/>
                </a:lnTo>
                <a:lnTo>
                  <a:pt x="4514" y="2862"/>
                </a:lnTo>
                <a:lnTo>
                  <a:pt x="4462" y="2900"/>
                </a:lnTo>
                <a:lnTo>
                  <a:pt x="4408" y="2936"/>
                </a:lnTo>
                <a:lnTo>
                  <a:pt x="4354" y="2970"/>
                </a:lnTo>
                <a:lnTo>
                  <a:pt x="4300" y="3002"/>
                </a:lnTo>
                <a:lnTo>
                  <a:pt x="4244" y="3032"/>
                </a:lnTo>
                <a:lnTo>
                  <a:pt x="4186" y="3062"/>
                </a:lnTo>
                <a:lnTo>
                  <a:pt x="4128" y="3090"/>
                </a:lnTo>
                <a:lnTo>
                  <a:pt x="4128" y="3090"/>
                </a:lnTo>
                <a:lnTo>
                  <a:pt x="4054" y="3122"/>
                </a:lnTo>
                <a:lnTo>
                  <a:pt x="3980" y="3152"/>
                </a:lnTo>
                <a:lnTo>
                  <a:pt x="3904" y="3180"/>
                </a:lnTo>
                <a:lnTo>
                  <a:pt x="3828" y="3206"/>
                </a:lnTo>
                <a:lnTo>
                  <a:pt x="3752" y="3232"/>
                </a:lnTo>
                <a:lnTo>
                  <a:pt x="3676" y="3254"/>
                </a:lnTo>
                <a:lnTo>
                  <a:pt x="3598" y="3276"/>
                </a:lnTo>
                <a:lnTo>
                  <a:pt x="3520" y="3296"/>
                </a:lnTo>
                <a:lnTo>
                  <a:pt x="3520" y="3296"/>
                </a:lnTo>
                <a:lnTo>
                  <a:pt x="3370" y="3334"/>
                </a:lnTo>
                <a:lnTo>
                  <a:pt x="3220" y="3368"/>
                </a:lnTo>
                <a:lnTo>
                  <a:pt x="2920" y="3432"/>
                </a:lnTo>
                <a:lnTo>
                  <a:pt x="2920" y="3432"/>
                </a:lnTo>
                <a:lnTo>
                  <a:pt x="2778" y="3462"/>
                </a:lnTo>
                <a:lnTo>
                  <a:pt x="2638" y="3492"/>
                </a:lnTo>
                <a:lnTo>
                  <a:pt x="2498" y="3528"/>
                </a:lnTo>
                <a:lnTo>
                  <a:pt x="2430" y="3546"/>
                </a:lnTo>
                <a:lnTo>
                  <a:pt x="2360" y="3566"/>
                </a:lnTo>
                <a:lnTo>
                  <a:pt x="2360" y="3566"/>
                </a:lnTo>
                <a:lnTo>
                  <a:pt x="2250" y="3602"/>
                </a:lnTo>
                <a:lnTo>
                  <a:pt x="2196" y="3622"/>
                </a:lnTo>
                <a:lnTo>
                  <a:pt x="2144" y="3642"/>
                </a:lnTo>
                <a:lnTo>
                  <a:pt x="2092" y="3666"/>
                </a:lnTo>
                <a:lnTo>
                  <a:pt x="2040" y="3690"/>
                </a:lnTo>
                <a:lnTo>
                  <a:pt x="1988" y="3716"/>
                </a:lnTo>
                <a:lnTo>
                  <a:pt x="1938" y="3744"/>
                </a:lnTo>
                <a:lnTo>
                  <a:pt x="1938" y="3744"/>
                </a:lnTo>
                <a:lnTo>
                  <a:pt x="1878" y="3782"/>
                </a:lnTo>
                <a:lnTo>
                  <a:pt x="1878" y="3782"/>
                </a:lnTo>
                <a:lnTo>
                  <a:pt x="1868" y="3788"/>
                </a:lnTo>
                <a:lnTo>
                  <a:pt x="1858" y="3792"/>
                </a:lnTo>
                <a:lnTo>
                  <a:pt x="1846" y="3796"/>
                </a:lnTo>
                <a:lnTo>
                  <a:pt x="1834" y="3796"/>
                </a:lnTo>
                <a:lnTo>
                  <a:pt x="1834" y="3796"/>
                </a:lnTo>
                <a:lnTo>
                  <a:pt x="444" y="3796"/>
                </a:lnTo>
                <a:lnTo>
                  <a:pt x="444" y="3796"/>
                </a:lnTo>
                <a:lnTo>
                  <a:pt x="432" y="3796"/>
                </a:lnTo>
                <a:lnTo>
                  <a:pt x="422" y="3792"/>
                </a:lnTo>
                <a:lnTo>
                  <a:pt x="414" y="3784"/>
                </a:lnTo>
                <a:lnTo>
                  <a:pt x="408" y="3774"/>
                </a:lnTo>
                <a:lnTo>
                  <a:pt x="408" y="3774"/>
                </a:lnTo>
                <a:lnTo>
                  <a:pt x="380" y="3714"/>
                </a:lnTo>
                <a:lnTo>
                  <a:pt x="354" y="3652"/>
                </a:lnTo>
                <a:lnTo>
                  <a:pt x="306" y="3528"/>
                </a:lnTo>
                <a:lnTo>
                  <a:pt x="306" y="3528"/>
                </a:lnTo>
                <a:lnTo>
                  <a:pt x="258" y="3396"/>
                </a:lnTo>
                <a:lnTo>
                  <a:pt x="214" y="3260"/>
                </a:lnTo>
                <a:lnTo>
                  <a:pt x="174" y="3124"/>
                </a:lnTo>
                <a:lnTo>
                  <a:pt x="140" y="2988"/>
                </a:lnTo>
                <a:lnTo>
                  <a:pt x="140" y="2988"/>
                </a:lnTo>
                <a:lnTo>
                  <a:pt x="112" y="2860"/>
                </a:lnTo>
                <a:lnTo>
                  <a:pt x="86" y="2734"/>
                </a:lnTo>
                <a:lnTo>
                  <a:pt x="64" y="2606"/>
                </a:lnTo>
                <a:lnTo>
                  <a:pt x="44" y="2478"/>
                </a:lnTo>
                <a:lnTo>
                  <a:pt x="44" y="2478"/>
                </a:lnTo>
                <a:lnTo>
                  <a:pt x="24" y="2316"/>
                </a:lnTo>
                <a:lnTo>
                  <a:pt x="14" y="2236"/>
                </a:lnTo>
                <a:lnTo>
                  <a:pt x="8" y="2154"/>
                </a:lnTo>
                <a:lnTo>
                  <a:pt x="8" y="2154"/>
                </a:lnTo>
                <a:lnTo>
                  <a:pt x="6" y="2086"/>
                </a:lnTo>
                <a:lnTo>
                  <a:pt x="4" y="2020"/>
                </a:lnTo>
                <a:lnTo>
                  <a:pt x="4" y="2020"/>
                </a:lnTo>
                <a:lnTo>
                  <a:pt x="2" y="1972"/>
                </a:lnTo>
                <a:lnTo>
                  <a:pt x="2" y="1948"/>
                </a:lnTo>
                <a:lnTo>
                  <a:pt x="0" y="1924"/>
                </a:lnTo>
                <a:lnTo>
                  <a:pt x="0" y="192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4195" y="2191647"/>
            <a:ext cx="4021613" cy="31602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6654800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483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1"/>
            <a:ext cx="11700000" cy="4466201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27349" y="1148607"/>
            <a:ext cx="11700000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840506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761" name="Freeform 9"/>
          <p:cNvSpPr>
            <a:spLocks/>
          </p:cNvSpPr>
          <p:nvPr userDrawn="1"/>
        </p:nvSpPr>
        <p:spPr bwMode="auto">
          <a:xfrm>
            <a:off x="0" y="0"/>
            <a:ext cx="4415526" cy="3176270"/>
          </a:xfrm>
          <a:custGeom>
            <a:avLst/>
            <a:gdLst/>
            <a:ahLst/>
            <a:cxnLst>
              <a:cxn ang="0">
                <a:pos x="0" y="877"/>
              </a:cxn>
              <a:cxn ang="0">
                <a:pos x="0" y="852"/>
              </a:cxn>
              <a:cxn ang="0">
                <a:pos x="0" y="10"/>
              </a:cxn>
              <a:cxn ang="0">
                <a:pos x="0" y="0"/>
              </a:cxn>
              <a:cxn ang="0">
                <a:pos x="37" y="0"/>
              </a:cxn>
              <a:cxn ang="0">
                <a:pos x="1233" y="0"/>
              </a:cxn>
              <a:cxn ang="0">
                <a:pos x="1250" y="9"/>
              </a:cxn>
              <a:cxn ang="0">
                <a:pos x="1350" y="178"/>
              </a:cxn>
              <a:cxn ang="0">
                <a:pos x="1373" y="380"/>
              </a:cxn>
              <a:cxn ang="0">
                <a:pos x="1277" y="541"/>
              </a:cxn>
              <a:cxn ang="0">
                <a:pos x="1269" y="544"/>
              </a:cxn>
              <a:cxn ang="0">
                <a:pos x="1160" y="550"/>
              </a:cxn>
              <a:cxn ang="0">
                <a:pos x="1007" y="624"/>
              </a:cxn>
              <a:cxn ang="0">
                <a:pos x="772" y="775"/>
              </a:cxn>
              <a:cxn ang="0">
                <a:pos x="516" y="921"/>
              </a:cxn>
              <a:cxn ang="0">
                <a:pos x="289" y="988"/>
              </a:cxn>
              <a:cxn ang="0">
                <a:pos x="1" y="879"/>
              </a:cxn>
              <a:cxn ang="0">
                <a:pos x="0" y="877"/>
              </a:cxn>
            </a:cxnLst>
            <a:rect l="0" t="0" r="r" b="b"/>
            <a:pathLst>
              <a:path w="1388" h="998">
                <a:moveTo>
                  <a:pt x="0" y="877"/>
                </a:moveTo>
                <a:cubicBezTo>
                  <a:pt x="0" y="869"/>
                  <a:pt x="0" y="860"/>
                  <a:pt x="0" y="852"/>
                </a:cubicBezTo>
                <a:cubicBezTo>
                  <a:pt x="0" y="571"/>
                  <a:pt x="0" y="290"/>
                  <a:pt x="0" y="10"/>
                </a:cubicBezTo>
                <a:cubicBezTo>
                  <a:pt x="0" y="7"/>
                  <a:pt x="0" y="3"/>
                  <a:pt x="0" y="0"/>
                </a:cubicBezTo>
                <a:cubicBezTo>
                  <a:pt x="12" y="0"/>
                  <a:pt x="25" y="0"/>
                  <a:pt x="37" y="0"/>
                </a:cubicBezTo>
                <a:cubicBezTo>
                  <a:pt x="435" y="0"/>
                  <a:pt x="834" y="0"/>
                  <a:pt x="1233" y="0"/>
                </a:cubicBezTo>
                <a:cubicBezTo>
                  <a:pt x="1241" y="0"/>
                  <a:pt x="1245" y="3"/>
                  <a:pt x="1250" y="9"/>
                </a:cubicBezTo>
                <a:cubicBezTo>
                  <a:pt x="1290" y="61"/>
                  <a:pt x="1325" y="116"/>
                  <a:pt x="1350" y="178"/>
                </a:cubicBezTo>
                <a:cubicBezTo>
                  <a:pt x="1376" y="243"/>
                  <a:pt x="1388" y="310"/>
                  <a:pt x="1373" y="380"/>
                </a:cubicBezTo>
                <a:cubicBezTo>
                  <a:pt x="1359" y="445"/>
                  <a:pt x="1324" y="496"/>
                  <a:pt x="1277" y="541"/>
                </a:cubicBezTo>
                <a:cubicBezTo>
                  <a:pt x="1275" y="543"/>
                  <a:pt x="1273" y="545"/>
                  <a:pt x="1269" y="544"/>
                </a:cubicBezTo>
                <a:cubicBezTo>
                  <a:pt x="1232" y="532"/>
                  <a:pt x="1196" y="539"/>
                  <a:pt x="1160" y="550"/>
                </a:cubicBezTo>
                <a:cubicBezTo>
                  <a:pt x="1106" y="568"/>
                  <a:pt x="1056" y="595"/>
                  <a:pt x="1007" y="624"/>
                </a:cubicBezTo>
                <a:cubicBezTo>
                  <a:pt x="927" y="672"/>
                  <a:pt x="850" y="725"/>
                  <a:pt x="772" y="775"/>
                </a:cubicBezTo>
                <a:cubicBezTo>
                  <a:pt x="689" y="828"/>
                  <a:pt x="605" y="879"/>
                  <a:pt x="516" y="921"/>
                </a:cubicBezTo>
                <a:cubicBezTo>
                  <a:pt x="443" y="954"/>
                  <a:pt x="369" y="980"/>
                  <a:pt x="289" y="988"/>
                </a:cubicBezTo>
                <a:cubicBezTo>
                  <a:pt x="175" y="998"/>
                  <a:pt x="79" y="962"/>
                  <a:pt x="1" y="879"/>
                </a:cubicBezTo>
                <a:cubicBezTo>
                  <a:pt x="0" y="879"/>
                  <a:pt x="0" y="878"/>
                  <a:pt x="0" y="87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3633451" cy="23077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351" y="3420284"/>
            <a:ext cx="4286594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F6EE60C-2261-45A0-AD6F-B5F767C57B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81371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BE7F41D-73F9-4353-AE3F-71AB837704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1372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3D9B326-443F-495A-B788-21C48AC85A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371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0358894-025F-4D0E-AF6E-F99EDF298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81372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E5AF299-5A92-48E3-B18F-F7FE7AB9EE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81371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951F368-6540-4675-9A52-0824638E0EF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81372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666565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11624" y="0"/>
            <a:ext cx="9479298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Cliquez sur l'icône pour ajouter une image</a:t>
            </a:r>
            <a:endParaRPr lang="pt-PT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097E2B3C-7165-47CD-8F90-29BD547B5A2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8178684" cy="8469560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5 h 1514"/>
              <a:gd name="T4" fmla="*/ 763 w 1637"/>
              <a:gd name="T5" fmla="*/ 1047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5"/>
                </a:cubicBezTo>
                <a:cubicBezTo>
                  <a:pt x="840" y="663"/>
                  <a:pt x="594" y="755"/>
                  <a:pt x="763" y="1047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0708" y="662617"/>
            <a:ext cx="5419268" cy="1902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276043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1 (presentation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Freeform 13">
            <a:extLst>
              <a:ext uri="{FF2B5EF4-FFF2-40B4-BE49-F238E27FC236}">
                <a16:creationId xmlns:a16="http://schemas.microsoft.com/office/drawing/2014/main" id="{25056D0A-F6A8-442B-8FEF-B02418FD5A83}"/>
              </a:ext>
            </a:extLst>
          </p:cNvPr>
          <p:cNvSpPr>
            <a:spLocks noChangeAspect="1"/>
          </p:cNvSpPr>
          <p:nvPr userDrawn="1"/>
        </p:nvSpPr>
        <p:spPr bwMode="auto">
          <a:xfrm rot="16200000" flipH="1" flipV="1">
            <a:off x="7479358" y="2150328"/>
            <a:ext cx="6867941" cy="2557343"/>
          </a:xfrm>
          <a:custGeom>
            <a:avLst/>
            <a:gdLst>
              <a:gd name="T0" fmla="*/ 0 w 1222"/>
              <a:gd name="T1" fmla="*/ 0 h 932"/>
              <a:gd name="T2" fmla="*/ 0 w 1222"/>
              <a:gd name="T3" fmla="*/ 567 h 932"/>
              <a:gd name="T4" fmla="*/ 425 w 1222"/>
              <a:gd name="T5" fmla="*/ 929 h 932"/>
              <a:gd name="T6" fmla="*/ 804 w 1222"/>
              <a:gd name="T7" fmla="*/ 575 h 932"/>
              <a:gd name="T8" fmla="*/ 1222 w 1222"/>
              <a:gd name="T9" fmla="*/ 700 h 932"/>
              <a:gd name="T10" fmla="*/ 1222 w 1222"/>
              <a:gd name="T11" fmla="*/ 0 h 932"/>
              <a:gd name="T12" fmla="*/ 0 w 1222"/>
              <a:gd name="T13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2" h="932">
                <a:moveTo>
                  <a:pt x="0" y="0"/>
                </a:moveTo>
                <a:cubicBezTo>
                  <a:pt x="0" y="567"/>
                  <a:pt x="0" y="567"/>
                  <a:pt x="0" y="567"/>
                </a:cubicBezTo>
                <a:cubicBezTo>
                  <a:pt x="0" y="567"/>
                  <a:pt x="111" y="924"/>
                  <a:pt x="425" y="929"/>
                </a:cubicBezTo>
                <a:cubicBezTo>
                  <a:pt x="610" y="932"/>
                  <a:pt x="681" y="819"/>
                  <a:pt x="804" y="575"/>
                </a:cubicBezTo>
                <a:cubicBezTo>
                  <a:pt x="953" y="597"/>
                  <a:pt x="1096" y="638"/>
                  <a:pt x="1222" y="700"/>
                </a:cubicBezTo>
                <a:cubicBezTo>
                  <a:pt x="1222" y="0"/>
                  <a:pt x="1222" y="0"/>
                  <a:pt x="12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59" name="Titre 1">
            <a:extLst>
              <a:ext uri="{FF2B5EF4-FFF2-40B4-BE49-F238E27FC236}">
                <a16:creationId xmlns:a16="http://schemas.microsoft.com/office/drawing/2014/main" id="{FA98AEB8-061D-41B1-8B3D-F8B62456D8D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84598" y="978131"/>
            <a:ext cx="8026069" cy="27518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6133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260" name="Sous-titre 2">
            <a:extLst>
              <a:ext uri="{FF2B5EF4-FFF2-40B4-BE49-F238E27FC236}">
                <a16:creationId xmlns:a16="http://schemas.microsoft.com/office/drawing/2014/main" id="{56C34801-49BF-47C5-9121-10AB164315A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84597" y="3888939"/>
            <a:ext cx="6988463" cy="17526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grpSp>
        <p:nvGrpSpPr>
          <p:cNvPr id="258" name="Groupe 257">
            <a:extLst>
              <a:ext uri="{FF2B5EF4-FFF2-40B4-BE49-F238E27FC236}">
                <a16:creationId xmlns:a16="http://schemas.microsoft.com/office/drawing/2014/main" id="{75BB07C4-C16B-43EA-BE3C-52AE5AB6EDEA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264" name="Freeform 13">
              <a:extLst>
                <a:ext uri="{FF2B5EF4-FFF2-40B4-BE49-F238E27FC236}">
                  <a16:creationId xmlns:a16="http://schemas.microsoft.com/office/drawing/2014/main" id="{A9780485-C4BF-4ECA-8A72-83A10A3277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14">
              <a:extLst>
                <a:ext uri="{FF2B5EF4-FFF2-40B4-BE49-F238E27FC236}">
                  <a16:creationId xmlns:a16="http://schemas.microsoft.com/office/drawing/2014/main" id="{84801B76-5710-4A84-B7A8-D575F34FB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397388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0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8778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Freeform 6"/>
          <p:cNvSpPr>
            <a:spLocks/>
          </p:cNvSpPr>
          <p:nvPr userDrawn="1"/>
        </p:nvSpPr>
        <p:spPr bwMode="auto">
          <a:xfrm>
            <a:off x="4901351" y="831584"/>
            <a:ext cx="7289800" cy="6026150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8" y="1894"/>
              </a:cxn>
              <a:cxn ang="0">
                <a:pos x="20" y="1886"/>
              </a:cxn>
              <a:cxn ang="0">
                <a:pos x="146" y="1832"/>
              </a:cxn>
              <a:cxn ang="0">
                <a:pos x="344" y="1720"/>
              </a:cxn>
              <a:cxn ang="0">
                <a:pos x="484" y="1628"/>
              </a:cxn>
              <a:cxn ang="0">
                <a:pos x="754" y="1430"/>
              </a:cxn>
              <a:cxn ang="0">
                <a:pos x="1094" y="1162"/>
              </a:cxn>
              <a:cxn ang="0">
                <a:pos x="1418" y="906"/>
              </a:cxn>
              <a:cxn ang="0">
                <a:pos x="1766" y="648"/>
              </a:cxn>
              <a:cxn ang="0">
                <a:pos x="2006" y="486"/>
              </a:cxn>
              <a:cxn ang="0">
                <a:pos x="2254" y="338"/>
              </a:cxn>
              <a:cxn ang="0">
                <a:pos x="2390" y="268"/>
              </a:cxn>
              <a:cxn ang="0">
                <a:pos x="2598" y="172"/>
              </a:cxn>
              <a:cxn ang="0">
                <a:pos x="2816" y="92"/>
              </a:cxn>
              <a:cxn ang="0">
                <a:pos x="2996" y="42"/>
              </a:cxn>
              <a:cxn ang="0">
                <a:pos x="3134" y="16"/>
              </a:cxn>
              <a:cxn ang="0">
                <a:pos x="3220" y="6"/>
              </a:cxn>
              <a:cxn ang="0">
                <a:pos x="3336" y="2"/>
              </a:cxn>
              <a:cxn ang="0">
                <a:pos x="3390" y="0"/>
              </a:cxn>
              <a:cxn ang="0">
                <a:pos x="3522" y="0"/>
              </a:cxn>
              <a:cxn ang="0">
                <a:pos x="3590" y="4"/>
              </a:cxn>
              <a:cxn ang="0">
                <a:pos x="3688" y="8"/>
              </a:cxn>
              <a:cxn ang="0">
                <a:pos x="3832" y="34"/>
              </a:cxn>
              <a:cxn ang="0">
                <a:pos x="3974" y="72"/>
              </a:cxn>
              <a:cxn ang="0">
                <a:pos x="4160" y="140"/>
              </a:cxn>
              <a:cxn ang="0">
                <a:pos x="4336" y="228"/>
              </a:cxn>
              <a:cxn ang="0">
                <a:pos x="4448" y="300"/>
              </a:cxn>
              <a:cxn ang="0">
                <a:pos x="4568" y="390"/>
              </a:cxn>
              <a:cxn ang="0">
                <a:pos x="4588" y="414"/>
              </a:cxn>
              <a:cxn ang="0">
                <a:pos x="4592" y="2788"/>
              </a:cxn>
              <a:cxn ang="0">
                <a:pos x="4582" y="2808"/>
              </a:cxn>
              <a:cxn ang="0">
                <a:pos x="4514" y="2862"/>
              </a:cxn>
              <a:cxn ang="0">
                <a:pos x="4354" y="2970"/>
              </a:cxn>
              <a:cxn ang="0">
                <a:pos x="4186" y="3062"/>
              </a:cxn>
              <a:cxn ang="0">
                <a:pos x="4054" y="3122"/>
              </a:cxn>
              <a:cxn ang="0">
                <a:pos x="3828" y="3206"/>
              </a:cxn>
              <a:cxn ang="0">
                <a:pos x="3598" y="3276"/>
              </a:cxn>
              <a:cxn ang="0">
                <a:pos x="3370" y="3334"/>
              </a:cxn>
              <a:cxn ang="0">
                <a:pos x="2920" y="3432"/>
              </a:cxn>
              <a:cxn ang="0">
                <a:pos x="2498" y="3528"/>
              </a:cxn>
              <a:cxn ang="0">
                <a:pos x="2360" y="3566"/>
              </a:cxn>
              <a:cxn ang="0">
                <a:pos x="2144" y="3642"/>
              </a:cxn>
              <a:cxn ang="0">
                <a:pos x="1988" y="3716"/>
              </a:cxn>
              <a:cxn ang="0">
                <a:pos x="1878" y="3782"/>
              </a:cxn>
              <a:cxn ang="0">
                <a:pos x="1858" y="3792"/>
              </a:cxn>
              <a:cxn ang="0">
                <a:pos x="1834" y="3796"/>
              </a:cxn>
              <a:cxn ang="0">
                <a:pos x="432" y="3796"/>
              </a:cxn>
              <a:cxn ang="0">
                <a:pos x="408" y="3774"/>
              </a:cxn>
              <a:cxn ang="0">
                <a:pos x="354" y="3652"/>
              </a:cxn>
              <a:cxn ang="0">
                <a:pos x="258" y="3396"/>
              </a:cxn>
              <a:cxn ang="0">
                <a:pos x="140" y="2988"/>
              </a:cxn>
              <a:cxn ang="0">
                <a:pos x="86" y="2734"/>
              </a:cxn>
              <a:cxn ang="0">
                <a:pos x="44" y="2478"/>
              </a:cxn>
              <a:cxn ang="0">
                <a:pos x="8" y="2154"/>
              </a:cxn>
              <a:cxn ang="0">
                <a:pos x="4" y="2020"/>
              </a:cxn>
              <a:cxn ang="0">
                <a:pos x="2" y="1948"/>
              </a:cxn>
            </a:cxnLst>
            <a:rect l="0" t="0" r="r" b="b"/>
            <a:pathLst>
              <a:path w="4592" h="3796">
                <a:moveTo>
                  <a:pt x="0" y="1924"/>
                </a:moveTo>
                <a:lnTo>
                  <a:pt x="0" y="1924"/>
                </a:lnTo>
                <a:lnTo>
                  <a:pt x="0" y="1904"/>
                </a:lnTo>
                <a:lnTo>
                  <a:pt x="0" y="1904"/>
                </a:lnTo>
                <a:lnTo>
                  <a:pt x="4" y="1898"/>
                </a:lnTo>
                <a:lnTo>
                  <a:pt x="8" y="1894"/>
                </a:lnTo>
                <a:lnTo>
                  <a:pt x="14" y="1890"/>
                </a:lnTo>
                <a:lnTo>
                  <a:pt x="20" y="1886"/>
                </a:lnTo>
                <a:lnTo>
                  <a:pt x="20" y="1886"/>
                </a:lnTo>
                <a:lnTo>
                  <a:pt x="62" y="1870"/>
                </a:lnTo>
                <a:lnTo>
                  <a:pt x="104" y="1850"/>
                </a:lnTo>
                <a:lnTo>
                  <a:pt x="146" y="1832"/>
                </a:lnTo>
                <a:lnTo>
                  <a:pt x="186" y="1810"/>
                </a:lnTo>
                <a:lnTo>
                  <a:pt x="266" y="1766"/>
                </a:lnTo>
                <a:lnTo>
                  <a:pt x="344" y="1720"/>
                </a:lnTo>
                <a:lnTo>
                  <a:pt x="344" y="1720"/>
                </a:lnTo>
                <a:lnTo>
                  <a:pt x="414" y="1674"/>
                </a:lnTo>
                <a:lnTo>
                  <a:pt x="484" y="1628"/>
                </a:lnTo>
                <a:lnTo>
                  <a:pt x="552" y="1580"/>
                </a:lnTo>
                <a:lnTo>
                  <a:pt x="620" y="1530"/>
                </a:lnTo>
                <a:lnTo>
                  <a:pt x="754" y="1430"/>
                </a:lnTo>
                <a:lnTo>
                  <a:pt x="886" y="1328"/>
                </a:lnTo>
                <a:lnTo>
                  <a:pt x="886" y="1328"/>
                </a:lnTo>
                <a:lnTo>
                  <a:pt x="1094" y="1162"/>
                </a:lnTo>
                <a:lnTo>
                  <a:pt x="1304" y="996"/>
                </a:lnTo>
                <a:lnTo>
                  <a:pt x="1304" y="996"/>
                </a:lnTo>
                <a:lnTo>
                  <a:pt x="1418" y="906"/>
                </a:lnTo>
                <a:lnTo>
                  <a:pt x="1532" y="818"/>
                </a:lnTo>
                <a:lnTo>
                  <a:pt x="1648" y="732"/>
                </a:lnTo>
                <a:lnTo>
                  <a:pt x="1766" y="648"/>
                </a:lnTo>
                <a:lnTo>
                  <a:pt x="1766" y="648"/>
                </a:lnTo>
                <a:lnTo>
                  <a:pt x="1886" y="566"/>
                </a:lnTo>
                <a:lnTo>
                  <a:pt x="2006" y="486"/>
                </a:lnTo>
                <a:lnTo>
                  <a:pt x="2128" y="410"/>
                </a:lnTo>
                <a:lnTo>
                  <a:pt x="2190" y="374"/>
                </a:lnTo>
                <a:lnTo>
                  <a:pt x="2254" y="338"/>
                </a:lnTo>
                <a:lnTo>
                  <a:pt x="2254" y="338"/>
                </a:lnTo>
                <a:lnTo>
                  <a:pt x="2322" y="302"/>
                </a:lnTo>
                <a:lnTo>
                  <a:pt x="2390" y="268"/>
                </a:lnTo>
                <a:lnTo>
                  <a:pt x="2458" y="234"/>
                </a:lnTo>
                <a:lnTo>
                  <a:pt x="2528" y="202"/>
                </a:lnTo>
                <a:lnTo>
                  <a:pt x="2598" y="172"/>
                </a:lnTo>
                <a:lnTo>
                  <a:pt x="2670" y="142"/>
                </a:lnTo>
                <a:lnTo>
                  <a:pt x="2742" y="116"/>
                </a:lnTo>
                <a:lnTo>
                  <a:pt x="2816" y="92"/>
                </a:lnTo>
                <a:lnTo>
                  <a:pt x="2816" y="92"/>
                </a:lnTo>
                <a:lnTo>
                  <a:pt x="2906" y="64"/>
                </a:lnTo>
                <a:lnTo>
                  <a:pt x="2996" y="42"/>
                </a:lnTo>
                <a:lnTo>
                  <a:pt x="3042" y="32"/>
                </a:lnTo>
                <a:lnTo>
                  <a:pt x="3088" y="22"/>
                </a:lnTo>
                <a:lnTo>
                  <a:pt x="3134" y="16"/>
                </a:lnTo>
                <a:lnTo>
                  <a:pt x="3182" y="10"/>
                </a:lnTo>
                <a:lnTo>
                  <a:pt x="3182" y="10"/>
                </a:lnTo>
                <a:lnTo>
                  <a:pt x="3220" y="6"/>
                </a:lnTo>
                <a:lnTo>
                  <a:pt x="3258" y="4"/>
                </a:lnTo>
                <a:lnTo>
                  <a:pt x="3336" y="2"/>
                </a:lnTo>
                <a:lnTo>
                  <a:pt x="3336" y="2"/>
                </a:lnTo>
                <a:lnTo>
                  <a:pt x="3364" y="2"/>
                </a:lnTo>
                <a:lnTo>
                  <a:pt x="3378" y="2"/>
                </a:lnTo>
                <a:lnTo>
                  <a:pt x="3390" y="0"/>
                </a:lnTo>
                <a:lnTo>
                  <a:pt x="3390" y="0"/>
                </a:lnTo>
                <a:lnTo>
                  <a:pt x="3522" y="0"/>
                </a:lnTo>
                <a:lnTo>
                  <a:pt x="3522" y="0"/>
                </a:lnTo>
                <a:lnTo>
                  <a:pt x="3538" y="2"/>
                </a:lnTo>
                <a:lnTo>
                  <a:pt x="3556" y="4"/>
                </a:lnTo>
                <a:lnTo>
                  <a:pt x="3590" y="4"/>
                </a:lnTo>
                <a:lnTo>
                  <a:pt x="3590" y="4"/>
                </a:lnTo>
                <a:lnTo>
                  <a:pt x="3640" y="4"/>
                </a:lnTo>
                <a:lnTo>
                  <a:pt x="3688" y="8"/>
                </a:lnTo>
                <a:lnTo>
                  <a:pt x="3736" y="16"/>
                </a:lnTo>
                <a:lnTo>
                  <a:pt x="3784" y="24"/>
                </a:lnTo>
                <a:lnTo>
                  <a:pt x="3832" y="34"/>
                </a:lnTo>
                <a:lnTo>
                  <a:pt x="3880" y="46"/>
                </a:lnTo>
                <a:lnTo>
                  <a:pt x="3974" y="72"/>
                </a:lnTo>
                <a:lnTo>
                  <a:pt x="3974" y="72"/>
                </a:lnTo>
                <a:lnTo>
                  <a:pt x="4038" y="92"/>
                </a:lnTo>
                <a:lnTo>
                  <a:pt x="4100" y="114"/>
                </a:lnTo>
                <a:lnTo>
                  <a:pt x="4160" y="140"/>
                </a:lnTo>
                <a:lnTo>
                  <a:pt x="4220" y="168"/>
                </a:lnTo>
                <a:lnTo>
                  <a:pt x="4278" y="196"/>
                </a:lnTo>
                <a:lnTo>
                  <a:pt x="4336" y="228"/>
                </a:lnTo>
                <a:lnTo>
                  <a:pt x="4392" y="264"/>
                </a:lnTo>
                <a:lnTo>
                  <a:pt x="4448" y="300"/>
                </a:lnTo>
                <a:lnTo>
                  <a:pt x="4448" y="300"/>
                </a:lnTo>
                <a:lnTo>
                  <a:pt x="4508" y="344"/>
                </a:lnTo>
                <a:lnTo>
                  <a:pt x="4568" y="390"/>
                </a:lnTo>
                <a:lnTo>
                  <a:pt x="4568" y="390"/>
                </a:lnTo>
                <a:lnTo>
                  <a:pt x="4576" y="396"/>
                </a:lnTo>
                <a:lnTo>
                  <a:pt x="4582" y="404"/>
                </a:lnTo>
                <a:lnTo>
                  <a:pt x="4588" y="414"/>
                </a:lnTo>
                <a:lnTo>
                  <a:pt x="4592" y="422"/>
                </a:lnTo>
                <a:lnTo>
                  <a:pt x="4592" y="422"/>
                </a:lnTo>
                <a:lnTo>
                  <a:pt x="4592" y="2788"/>
                </a:lnTo>
                <a:lnTo>
                  <a:pt x="4592" y="2788"/>
                </a:lnTo>
                <a:lnTo>
                  <a:pt x="4588" y="2798"/>
                </a:lnTo>
                <a:lnTo>
                  <a:pt x="4582" y="2808"/>
                </a:lnTo>
                <a:lnTo>
                  <a:pt x="4564" y="2824"/>
                </a:lnTo>
                <a:lnTo>
                  <a:pt x="4564" y="2824"/>
                </a:lnTo>
                <a:lnTo>
                  <a:pt x="4514" y="2862"/>
                </a:lnTo>
                <a:lnTo>
                  <a:pt x="4462" y="2900"/>
                </a:lnTo>
                <a:lnTo>
                  <a:pt x="4408" y="2936"/>
                </a:lnTo>
                <a:lnTo>
                  <a:pt x="4354" y="2970"/>
                </a:lnTo>
                <a:lnTo>
                  <a:pt x="4300" y="3002"/>
                </a:lnTo>
                <a:lnTo>
                  <a:pt x="4244" y="3032"/>
                </a:lnTo>
                <a:lnTo>
                  <a:pt x="4186" y="3062"/>
                </a:lnTo>
                <a:lnTo>
                  <a:pt x="4128" y="3090"/>
                </a:lnTo>
                <a:lnTo>
                  <a:pt x="4128" y="3090"/>
                </a:lnTo>
                <a:lnTo>
                  <a:pt x="4054" y="3122"/>
                </a:lnTo>
                <a:lnTo>
                  <a:pt x="3980" y="3152"/>
                </a:lnTo>
                <a:lnTo>
                  <a:pt x="3904" y="3180"/>
                </a:lnTo>
                <a:lnTo>
                  <a:pt x="3828" y="3206"/>
                </a:lnTo>
                <a:lnTo>
                  <a:pt x="3752" y="3232"/>
                </a:lnTo>
                <a:lnTo>
                  <a:pt x="3676" y="3254"/>
                </a:lnTo>
                <a:lnTo>
                  <a:pt x="3598" y="3276"/>
                </a:lnTo>
                <a:lnTo>
                  <a:pt x="3520" y="3296"/>
                </a:lnTo>
                <a:lnTo>
                  <a:pt x="3520" y="3296"/>
                </a:lnTo>
                <a:lnTo>
                  <a:pt x="3370" y="3334"/>
                </a:lnTo>
                <a:lnTo>
                  <a:pt x="3220" y="3368"/>
                </a:lnTo>
                <a:lnTo>
                  <a:pt x="2920" y="3432"/>
                </a:lnTo>
                <a:lnTo>
                  <a:pt x="2920" y="3432"/>
                </a:lnTo>
                <a:lnTo>
                  <a:pt x="2778" y="3462"/>
                </a:lnTo>
                <a:lnTo>
                  <a:pt x="2638" y="3492"/>
                </a:lnTo>
                <a:lnTo>
                  <a:pt x="2498" y="3528"/>
                </a:lnTo>
                <a:lnTo>
                  <a:pt x="2430" y="3546"/>
                </a:lnTo>
                <a:lnTo>
                  <a:pt x="2360" y="3566"/>
                </a:lnTo>
                <a:lnTo>
                  <a:pt x="2360" y="3566"/>
                </a:lnTo>
                <a:lnTo>
                  <a:pt x="2250" y="3602"/>
                </a:lnTo>
                <a:lnTo>
                  <a:pt x="2196" y="3622"/>
                </a:lnTo>
                <a:lnTo>
                  <a:pt x="2144" y="3642"/>
                </a:lnTo>
                <a:lnTo>
                  <a:pt x="2092" y="3666"/>
                </a:lnTo>
                <a:lnTo>
                  <a:pt x="2040" y="3690"/>
                </a:lnTo>
                <a:lnTo>
                  <a:pt x="1988" y="3716"/>
                </a:lnTo>
                <a:lnTo>
                  <a:pt x="1938" y="3744"/>
                </a:lnTo>
                <a:lnTo>
                  <a:pt x="1938" y="3744"/>
                </a:lnTo>
                <a:lnTo>
                  <a:pt x="1878" y="3782"/>
                </a:lnTo>
                <a:lnTo>
                  <a:pt x="1878" y="3782"/>
                </a:lnTo>
                <a:lnTo>
                  <a:pt x="1868" y="3788"/>
                </a:lnTo>
                <a:lnTo>
                  <a:pt x="1858" y="3792"/>
                </a:lnTo>
                <a:lnTo>
                  <a:pt x="1846" y="3796"/>
                </a:lnTo>
                <a:lnTo>
                  <a:pt x="1834" y="3796"/>
                </a:lnTo>
                <a:lnTo>
                  <a:pt x="1834" y="3796"/>
                </a:lnTo>
                <a:lnTo>
                  <a:pt x="444" y="3796"/>
                </a:lnTo>
                <a:lnTo>
                  <a:pt x="444" y="3796"/>
                </a:lnTo>
                <a:lnTo>
                  <a:pt x="432" y="3796"/>
                </a:lnTo>
                <a:lnTo>
                  <a:pt x="422" y="3792"/>
                </a:lnTo>
                <a:lnTo>
                  <a:pt x="414" y="3784"/>
                </a:lnTo>
                <a:lnTo>
                  <a:pt x="408" y="3774"/>
                </a:lnTo>
                <a:lnTo>
                  <a:pt x="408" y="3774"/>
                </a:lnTo>
                <a:lnTo>
                  <a:pt x="380" y="3714"/>
                </a:lnTo>
                <a:lnTo>
                  <a:pt x="354" y="3652"/>
                </a:lnTo>
                <a:lnTo>
                  <a:pt x="306" y="3528"/>
                </a:lnTo>
                <a:lnTo>
                  <a:pt x="306" y="3528"/>
                </a:lnTo>
                <a:lnTo>
                  <a:pt x="258" y="3396"/>
                </a:lnTo>
                <a:lnTo>
                  <a:pt x="214" y="3260"/>
                </a:lnTo>
                <a:lnTo>
                  <a:pt x="174" y="3124"/>
                </a:lnTo>
                <a:lnTo>
                  <a:pt x="140" y="2988"/>
                </a:lnTo>
                <a:lnTo>
                  <a:pt x="140" y="2988"/>
                </a:lnTo>
                <a:lnTo>
                  <a:pt x="112" y="2860"/>
                </a:lnTo>
                <a:lnTo>
                  <a:pt x="86" y="2734"/>
                </a:lnTo>
                <a:lnTo>
                  <a:pt x="64" y="2606"/>
                </a:lnTo>
                <a:lnTo>
                  <a:pt x="44" y="2478"/>
                </a:lnTo>
                <a:lnTo>
                  <a:pt x="44" y="2478"/>
                </a:lnTo>
                <a:lnTo>
                  <a:pt x="24" y="2316"/>
                </a:lnTo>
                <a:lnTo>
                  <a:pt x="14" y="2236"/>
                </a:lnTo>
                <a:lnTo>
                  <a:pt x="8" y="2154"/>
                </a:lnTo>
                <a:lnTo>
                  <a:pt x="8" y="2154"/>
                </a:lnTo>
                <a:lnTo>
                  <a:pt x="6" y="2086"/>
                </a:lnTo>
                <a:lnTo>
                  <a:pt x="4" y="2020"/>
                </a:lnTo>
                <a:lnTo>
                  <a:pt x="4" y="2020"/>
                </a:lnTo>
                <a:lnTo>
                  <a:pt x="2" y="1972"/>
                </a:lnTo>
                <a:lnTo>
                  <a:pt x="2" y="1948"/>
                </a:lnTo>
                <a:lnTo>
                  <a:pt x="0" y="1924"/>
                </a:lnTo>
                <a:lnTo>
                  <a:pt x="0" y="192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4195" y="2191647"/>
            <a:ext cx="4021613" cy="31602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6654800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91494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B5F77E1-A90A-4D54-B022-9C5E9B57DFA9}"/>
              </a:ext>
            </a:extLst>
          </p:cNvPr>
          <p:cNvGrpSpPr/>
          <p:nvPr/>
        </p:nvGrpSpPr>
        <p:grpSpPr>
          <a:xfrm>
            <a:off x="0" y="-55534"/>
            <a:ext cx="13296800" cy="5428750"/>
            <a:chOff x="0" y="-55534"/>
            <a:chExt cx="12216000" cy="5173384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89968303-ACAB-46E2-9ADA-FFEAE7DD34FF}"/>
                </a:ext>
              </a:extLst>
            </p:cNvPr>
            <p:cNvSpPr/>
            <p:nvPr/>
          </p:nvSpPr>
          <p:spPr>
            <a:xfrm rot="10800000" flipH="1">
              <a:off x="0" y="-32385"/>
              <a:ext cx="5332543" cy="3858339"/>
            </a:xfrm>
            <a:custGeom>
              <a:avLst/>
              <a:gdLst>
                <a:gd name="connsiteX0" fmla="*/ 2180368 w 2314575"/>
                <a:gd name="connsiteY0" fmla="*/ 675704 h 1685925"/>
                <a:gd name="connsiteX1" fmla="*/ 7144 w 2314575"/>
                <a:gd name="connsiteY1" fmla="*/ 84011 h 1685925"/>
                <a:gd name="connsiteX2" fmla="*/ 7144 w 2314575"/>
                <a:gd name="connsiteY2" fmla="*/ 1622204 h 1685925"/>
                <a:gd name="connsiteX3" fmla="*/ 29813 w 2314575"/>
                <a:gd name="connsiteY3" fmla="*/ 1681544 h 1685925"/>
                <a:gd name="connsiteX4" fmla="*/ 2086261 w 2314575"/>
                <a:gd name="connsiteY4" fmla="*/ 1681544 h 1685925"/>
                <a:gd name="connsiteX5" fmla="*/ 2180368 w 2314575"/>
                <a:gd name="connsiteY5" fmla="*/ 675704 h 1685925"/>
                <a:gd name="connsiteX0" fmla="*/ 2173224 w 2307237"/>
                <a:gd name="connsiteY0" fmla="*/ 668561 h 1674401"/>
                <a:gd name="connsiteX1" fmla="*/ 0 w 2307237"/>
                <a:gd name="connsiteY1" fmla="*/ 76868 h 1674401"/>
                <a:gd name="connsiteX2" fmla="*/ 0 w 2307237"/>
                <a:gd name="connsiteY2" fmla="*/ 1615061 h 1674401"/>
                <a:gd name="connsiteX3" fmla="*/ 2637 w 2307237"/>
                <a:gd name="connsiteY3" fmla="*/ 1664385 h 1674401"/>
                <a:gd name="connsiteX4" fmla="*/ 2079117 w 2307237"/>
                <a:gd name="connsiteY4" fmla="*/ 1674401 h 1674401"/>
                <a:gd name="connsiteX5" fmla="*/ 2173224 w 2307237"/>
                <a:gd name="connsiteY5" fmla="*/ 668561 h 1674401"/>
                <a:gd name="connsiteX0" fmla="*/ 2173224 w 2307237"/>
                <a:gd name="connsiteY0" fmla="*/ 668561 h 1669393"/>
                <a:gd name="connsiteX1" fmla="*/ 0 w 2307237"/>
                <a:gd name="connsiteY1" fmla="*/ 76868 h 1669393"/>
                <a:gd name="connsiteX2" fmla="*/ 0 w 2307237"/>
                <a:gd name="connsiteY2" fmla="*/ 1615061 h 1669393"/>
                <a:gd name="connsiteX3" fmla="*/ 2637 w 2307237"/>
                <a:gd name="connsiteY3" fmla="*/ 1664385 h 1669393"/>
                <a:gd name="connsiteX4" fmla="*/ 2079117 w 2307237"/>
                <a:gd name="connsiteY4" fmla="*/ 1669393 h 1669393"/>
                <a:gd name="connsiteX5" fmla="*/ 2173224 w 2307237"/>
                <a:gd name="connsiteY5" fmla="*/ 668561 h 166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7237" h="1669393">
                  <a:moveTo>
                    <a:pt x="2173224" y="668561"/>
                  </a:moveTo>
                  <a:cubicBezTo>
                    <a:pt x="1677257" y="1447230"/>
                    <a:pt x="849249" y="-388999"/>
                    <a:pt x="0" y="76868"/>
                  </a:cubicBezTo>
                  <a:lnTo>
                    <a:pt x="0" y="1615061"/>
                  </a:lnTo>
                  <a:cubicBezTo>
                    <a:pt x="7906" y="1636016"/>
                    <a:pt x="-4506" y="1646002"/>
                    <a:pt x="2637" y="1664385"/>
                  </a:cubicBezTo>
                  <a:lnTo>
                    <a:pt x="2079117" y="1669393"/>
                  </a:lnTo>
                  <a:cubicBezTo>
                    <a:pt x="2267807" y="988356"/>
                    <a:pt x="2432685" y="261177"/>
                    <a:pt x="2173224" y="6685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E554DC0D-4FB0-4F98-9429-3F0318722CC7}"/>
                </a:ext>
              </a:extLst>
            </p:cNvPr>
            <p:cNvSpPr/>
            <p:nvPr/>
          </p:nvSpPr>
          <p:spPr>
            <a:xfrm rot="10800000" flipH="1">
              <a:off x="2749803" y="-55534"/>
              <a:ext cx="9466197" cy="5173384"/>
            </a:xfrm>
            <a:custGeom>
              <a:avLst/>
              <a:gdLst>
                <a:gd name="connsiteX0" fmla="*/ 4091559 w 4095750"/>
                <a:gd name="connsiteY0" fmla="*/ 2231968 h 2238375"/>
                <a:gd name="connsiteX1" fmla="*/ 1634966 w 4095750"/>
                <a:gd name="connsiteY1" fmla="*/ 17120 h 2238375"/>
                <a:gd name="connsiteX2" fmla="*/ 7144 w 4095750"/>
                <a:gd name="connsiteY2" fmla="*/ 2231968 h 2238375"/>
                <a:gd name="connsiteX3" fmla="*/ 4091559 w 4095750"/>
                <a:gd name="connsiteY3" fmla="*/ 2231968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0" h="2238375">
                  <a:moveTo>
                    <a:pt x="4091559" y="2231968"/>
                  </a:moveTo>
                  <a:cubicBezTo>
                    <a:pt x="3792189" y="638721"/>
                    <a:pt x="3102578" y="-88131"/>
                    <a:pt x="1634966" y="17120"/>
                  </a:cubicBezTo>
                  <a:cubicBezTo>
                    <a:pt x="986980" y="1336237"/>
                    <a:pt x="438150" y="1962030"/>
                    <a:pt x="7144" y="2231968"/>
                  </a:cubicBezTo>
                  <a:lnTo>
                    <a:pt x="4091559" y="223196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2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7668" y="591671"/>
            <a:ext cx="5392948" cy="21173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3418" y="2709000"/>
            <a:ext cx="4194069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B462EBA-7EE8-40CC-BC93-E402200D83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2064" y="5157192"/>
            <a:ext cx="6120000" cy="831860"/>
          </a:xfrm>
          <a:prstGeom prst="rect">
            <a:avLst/>
          </a:prstGeom>
        </p:spPr>
      </p:pic>
      <p:pic>
        <p:nvPicPr>
          <p:cNvPr id="17" name="Image 16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82367"/>
            <a:ext cx="1110199" cy="1110199"/>
          </a:xfrm>
          <a:prstGeom prst="rect">
            <a:avLst/>
          </a:prstGeom>
        </p:spPr>
      </p:pic>
      <p:sp>
        <p:nvSpPr>
          <p:cNvPr id="18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1865917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B5F77E1-A90A-4D54-B022-9C5E9B57DFA9}"/>
              </a:ext>
            </a:extLst>
          </p:cNvPr>
          <p:cNvGrpSpPr/>
          <p:nvPr/>
        </p:nvGrpSpPr>
        <p:grpSpPr>
          <a:xfrm>
            <a:off x="0" y="-55534"/>
            <a:ext cx="13296800" cy="5428750"/>
            <a:chOff x="0" y="-55534"/>
            <a:chExt cx="12216000" cy="5173384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89968303-ACAB-46E2-9ADA-FFEAE7DD34FF}"/>
                </a:ext>
              </a:extLst>
            </p:cNvPr>
            <p:cNvSpPr/>
            <p:nvPr/>
          </p:nvSpPr>
          <p:spPr>
            <a:xfrm rot="10800000" flipH="1">
              <a:off x="0" y="-32385"/>
              <a:ext cx="5332543" cy="3858339"/>
            </a:xfrm>
            <a:custGeom>
              <a:avLst/>
              <a:gdLst>
                <a:gd name="connsiteX0" fmla="*/ 2180368 w 2314575"/>
                <a:gd name="connsiteY0" fmla="*/ 675704 h 1685925"/>
                <a:gd name="connsiteX1" fmla="*/ 7144 w 2314575"/>
                <a:gd name="connsiteY1" fmla="*/ 84011 h 1685925"/>
                <a:gd name="connsiteX2" fmla="*/ 7144 w 2314575"/>
                <a:gd name="connsiteY2" fmla="*/ 1622204 h 1685925"/>
                <a:gd name="connsiteX3" fmla="*/ 29813 w 2314575"/>
                <a:gd name="connsiteY3" fmla="*/ 1681544 h 1685925"/>
                <a:gd name="connsiteX4" fmla="*/ 2086261 w 2314575"/>
                <a:gd name="connsiteY4" fmla="*/ 1681544 h 1685925"/>
                <a:gd name="connsiteX5" fmla="*/ 2180368 w 2314575"/>
                <a:gd name="connsiteY5" fmla="*/ 675704 h 1685925"/>
                <a:gd name="connsiteX0" fmla="*/ 2173224 w 2307237"/>
                <a:gd name="connsiteY0" fmla="*/ 668561 h 1674401"/>
                <a:gd name="connsiteX1" fmla="*/ 0 w 2307237"/>
                <a:gd name="connsiteY1" fmla="*/ 76868 h 1674401"/>
                <a:gd name="connsiteX2" fmla="*/ 0 w 2307237"/>
                <a:gd name="connsiteY2" fmla="*/ 1615061 h 1674401"/>
                <a:gd name="connsiteX3" fmla="*/ 2637 w 2307237"/>
                <a:gd name="connsiteY3" fmla="*/ 1664385 h 1674401"/>
                <a:gd name="connsiteX4" fmla="*/ 2079117 w 2307237"/>
                <a:gd name="connsiteY4" fmla="*/ 1674401 h 1674401"/>
                <a:gd name="connsiteX5" fmla="*/ 2173224 w 2307237"/>
                <a:gd name="connsiteY5" fmla="*/ 668561 h 1674401"/>
                <a:gd name="connsiteX0" fmla="*/ 2173224 w 2307237"/>
                <a:gd name="connsiteY0" fmla="*/ 668561 h 1669393"/>
                <a:gd name="connsiteX1" fmla="*/ 0 w 2307237"/>
                <a:gd name="connsiteY1" fmla="*/ 76868 h 1669393"/>
                <a:gd name="connsiteX2" fmla="*/ 0 w 2307237"/>
                <a:gd name="connsiteY2" fmla="*/ 1615061 h 1669393"/>
                <a:gd name="connsiteX3" fmla="*/ 2637 w 2307237"/>
                <a:gd name="connsiteY3" fmla="*/ 1664385 h 1669393"/>
                <a:gd name="connsiteX4" fmla="*/ 2079117 w 2307237"/>
                <a:gd name="connsiteY4" fmla="*/ 1669393 h 1669393"/>
                <a:gd name="connsiteX5" fmla="*/ 2173224 w 2307237"/>
                <a:gd name="connsiteY5" fmla="*/ 668561 h 166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7237" h="1669393">
                  <a:moveTo>
                    <a:pt x="2173224" y="668561"/>
                  </a:moveTo>
                  <a:cubicBezTo>
                    <a:pt x="1677257" y="1447230"/>
                    <a:pt x="849249" y="-388999"/>
                    <a:pt x="0" y="76868"/>
                  </a:cubicBezTo>
                  <a:lnTo>
                    <a:pt x="0" y="1615061"/>
                  </a:lnTo>
                  <a:cubicBezTo>
                    <a:pt x="7906" y="1636016"/>
                    <a:pt x="-4506" y="1646002"/>
                    <a:pt x="2637" y="1664385"/>
                  </a:cubicBezTo>
                  <a:lnTo>
                    <a:pt x="2079117" y="1669393"/>
                  </a:lnTo>
                  <a:cubicBezTo>
                    <a:pt x="2267807" y="988356"/>
                    <a:pt x="2432685" y="261177"/>
                    <a:pt x="2173224" y="6685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E554DC0D-4FB0-4F98-9429-3F0318722CC7}"/>
                </a:ext>
              </a:extLst>
            </p:cNvPr>
            <p:cNvSpPr/>
            <p:nvPr/>
          </p:nvSpPr>
          <p:spPr>
            <a:xfrm rot="10800000" flipH="1">
              <a:off x="2749803" y="-55534"/>
              <a:ext cx="9466197" cy="5173384"/>
            </a:xfrm>
            <a:custGeom>
              <a:avLst/>
              <a:gdLst>
                <a:gd name="connsiteX0" fmla="*/ 4091559 w 4095750"/>
                <a:gd name="connsiteY0" fmla="*/ 2231968 h 2238375"/>
                <a:gd name="connsiteX1" fmla="*/ 1634966 w 4095750"/>
                <a:gd name="connsiteY1" fmla="*/ 17120 h 2238375"/>
                <a:gd name="connsiteX2" fmla="*/ 7144 w 4095750"/>
                <a:gd name="connsiteY2" fmla="*/ 2231968 h 2238375"/>
                <a:gd name="connsiteX3" fmla="*/ 4091559 w 4095750"/>
                <a:gd name="connsiteY3" fmla="*/ 2231968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0" h="2238375">
                  <a:moveTo>
                    <a:pt x="4091559" y="2231968"/>
                  </a:moveTo>
                  <a:cubicBezTo>
                    <a:pt x="3792189" y="638721"/>
                    <a:pt x="3102578" y="-88131"/>
                    <a:pt x="1634966" y="17120"/>
                  </a:cubicBezTo>
                  <a:cubicBezTo>
                    <a:pt x="986980" y="1336237"/>
                    <a:pt x="438150" y="1962030"/>
                    <a:pt x="7144" y="2231968"/>
                  </a:cubicBezTo>
                  <a:lnTo>
                    <a:pt x="4091559" y="223196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7668" y="591671"/>
            <a:ext cx="5392948" cy="21173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3418" y="2709000"/>
            <a:ext cx="4194069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B462EBA-7EE8-40CC-BC93-E402200D83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2064" y="5157192"/>
            <a:ext cx="6120000" cy="831860"/>
          </a:xfrm>
          <a:prstGeom prst="rect">
            <a:avLst/>
          </a:prstGeom>
        </p:spPr>
      </p:pic>
      <p:pic>
        <p:nvPicPr>
          <p:cNvPr id="17" name="Image 16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71129"/>
            <a:ext cx="1110199" cy="1110199"/>
          </a:xfrm>
          <a:prstGeom prst="rect">
            <a:avLst/>
          </a:prstGeom>
        </p:spPr>
      </p:pic>
      <p:sp>
        <p:nvSpPr>
          <p:cNvPr id="11" name="Zone de texte 244">
            <a:extLst>
              <a:ext uri="{FF2B5EF4-FFF2-40B4-BE49-F238E27FC236}">
                <a16:creationId xmlns:a16="http://schemas.microsoft.com/office/drawing/2014/main" id="{705061FB-A287-4EE4-9E24-0C2A71B3D346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2071807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2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169832"/>
            <a:ext cx="1110199" cy="1110199"/>
          </a:xfrm>
          <a:prstGeom prst="rect">
            <a:avLst/>
          </a:prstGeom>
        </p:spPr>
      </p:pic>
      <p:sp>
        <p:nvSpPr>
          <p:cNvPr id="10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1321832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569616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257">
          <p15:clr>
            <a:srgbClr val="FBAE40"/>
          </p15:clr>
        </p15:guide>
        <p15:guide id="3" pos="3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  <p:pic>
        <p:nvPicPr>
          <p:cNvPr id="14" name="Image 13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161352"/>
            <a:ext cx="1110199" cy="1110199"/>
          </a:xfrm>
          <a:prstGeom prst="rect">
            <a:avLst/>
          </a:prstGeom>
        </p:spPr>
      </p:pic>
      <p:sp>
        <p:nvSpPr>
          <p:cNvPr id="9" name="Zone de texte 244">
            <a:extLst>
              <a:ext uri="{FF2B5EF4-FFF2-40B4-BE49-F238E27FC236}">
                <a16:creationId xmlns:a16="http://schemas.microsoft.com/office/drawing/2014/main" id="{164C230A-AF29-4085-816A-FD68B5369A51}"/>
              </a:ext>
            </a:extLst>
          </p:cNvPr>
          <p:cNvSpPr txBox="1"/>
          <p:nvPr/>
        </p:nvSpPr>
        <p:spPr>
          <a:xfrm>
            <a:off x="10560496" y="1340768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238508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257">
          <p15:clr>
            <a:srgbClr val="FBAE40"/>
          </p15:clr>
        </p15:guide>
        <p15:guide id="3" pos="3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3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9">
            <a:extLst>
              <a:ext uri="{FF2B5EF4-FFF2-40B4-BE49-F238E27FC236}">
                <a16:creationId xmlns:a16="http://schemas.microsoft.com/office/drawing/2014/main" id="{49E27DC5-0E94-4161-ADB3-F3B33A33AFED}"/>
              </a:ext>
            </a:extLst>
          </p:cNvPr>
          <p:cNvSpPr>
            <a:spLocks/>
          </p:cNvSpPr>
          <p:nvPr/>
        </p:nvSpPr>
        <p:spPr bwMode="auto">
          <a:xfrm rot="5400000" flipH="1">
            <a:off x="-760396" y="-2458091"/>
            <a:ext cx="9115703" cy="9516479"/>
          </a:xfrm>
          <a:custGeom>
            <a:avLst/>
            <a:gdLst>
              <a:gd name="T0" fmla="*/ 0 w 1413"/>
              <a:gd name="T1" fmla="*/ 1323 h 1473"/>
              <a:gd name="T2" fmla="*/ 1413 w 1413"/>
              <a:gd name="T3" fmla="*/ 1323 h 1473"/>
              <a:gd name="T4" fmla="*/ 1413 w 1413"/>
              <a:gd name="T5" fmla="*/ 807 h 1473"/>
              <a:gd name="T6" fmla="*/ 636 w 1413"/>
              <a:gd name="T7" fmla="*/ 1012 h 1473"/>
              <a:gd name="T8" fmla="*/ 438 w 1413"/>
              <a:gd name="T9" fmla="*/ 629 h 1473"/>
              <a:gd name="T10" fmla="*/ 449 w 1413"/>
              <a:gd name="T11" fmla="*/ 0 h 1473"/>
              <a:gd name="T12" fmla="*/ 0 w 1413"/>
              <a:gd name="T13" fmla="*/ 70 h 1473"/>
              <a:gd name="T14" fmla="*/ 0 w 1413"/>
              <a:gd name="T15" fmla="*/ 132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3" h="1473">
                <a:moveTo>
                  <a:pt x="0" y="1323"/>
                </a:moveTo>
                <a:cubicBezTo>
                  <a:pt x="1413" y="1323"/>
                  <a:pt x="1413" y="1323"/>
                  <a:pt x="1413" y="1323"/>
                </a:cubicBezTo>
                <a:cubicBezTo>
                  <a:pt x="1413" y="807"/>
                  <a:pt x="1413" y="807"/>
                  <a:pt x="1413" y="807"/>
                </a:cubicBezTo>
                <a:cubicBezTo>
                  <a:pt x="1413" y="807"/>
                  <a:pt x="1189" y="551"/>
                  <a:pt x="636" y="1012"/>
                </a:cubicBezTo>
                <a:cubicBezTo>
                  <a:pt x="84" y="1473"/>
                  <a:pt x="240" y="940"/>
                  <a:pt x="438" y="629"/>
                </a:cubicBezTo>
                <a:cubicBezTo>
                  <a:pt x="636" y="318"/>
                  <a:pt x="669" y="133"/>
                  <a:pt x="449" y="0"/>
                </a:cubicBezTo>
                <a:cubicBezTo>
                  <a:pt x="136" y="171"/>
                  <a:pt x="33" y="119"/>
                  <a:pt x="0" y="70"/>
                </a:cubicBezTo>
                <a:lnTo>
                  <a:pt x="0" y="13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st="381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57F3EC6-6AB7-49CB-8BF2-B714521A09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91944" y="2536483"/>
            <a:ext cx="4774258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defRPr lang="en-US" sz="2600" b="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1944" y="4365277"/>
            <a:ext cx="4774257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82367"/>
            <a:ext cx="1110199" cy="1110199"/>
          </a:xfrm>
          <a:prstGeom prst="rect">
            <a:avLst/>
          </a:prstGeom>
        </p:spPr>
      </p:pic>
      <p:sp>
        <p:nvSpPr>
          <p:cNvPr id="10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705339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9" y="2205319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49" y="1420989"/>
            <a:ext cx="5400000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4016" y="1420989"/>
            <a:ext cx="5400000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4016" y="2205319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85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5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9">
            <a:extLst>
              <a:ext uri="{FF2B5EF4-FFF2-40B4-BE49-F238E27FC236}">
                <a16:creationId xmlns:a16="http://schemas.microsoft.com/office/drawing/2014/main" id="{49E27DC5-0E94-4161-ADB3-F3B33A33AFED}"/>
              </a:ext>
            </a:extLst>
          </p:cNvPr>
          <p:cNvSpPr>
            <a:spLocks/>
          </p:cNvSpPr>
          <p:nvPr/>
        </p:nvSpPr>
        <p:spPr bwMode="auto">
          <a:xfrm rot="5400000" flipH="1">
            <a:off x="-760396" y="-2458091"/>
            <a:ext cx="9115703" cy="9516479"/>
          </a:xfrm>
          <a:custGeom>
            <a:avLst/>
            <a:gdLst>
              <a:gd name="T0" fmla="*/ 0 w 1413"/>
              <a:gd name="T1" fmla="*/ 1323 h 1473"/>
              <a:gd name="T2" fmla="*/ 1413 w 1413"/>
              <a:gd name="T3" fmla="*/ 1323 h 1473"/>
              <a:gd name="T4" fmla="*/ 1413 w 1413"/>
              <a:gd name="T5" fmla="*/ 807 h 1473"/>
              <a:gd name="T6" fmla="*/ 636 w 1413"/>
              <a:gd name="T7" fmla="*/ 1012 h 1473"/>
              <a:gd name="T8" fmla="*/ 438 w 1413"/>
              <a:gd name="T9" fmla="*/ 629 h 1473"/>
              <a:gd name="T10" fmla="*/ 449 w 1413"/>
              <a:gd name="T11" fmla="*/ 0 h 1473"/>
              <a:gd name="T12" fmla="*/ 0 w 1413"/>
              <a:gd name="T13" fmla="*/ 70 h 1473"/>
              <a:gd name="T14" fmla="*/ 0 w 1413"/>
              <a:gd name="T15" fmla="*/ 132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3" h="1473">
                <a:moveTo>
                  <a:pt x="0" y="1323"/>
                </a:moveTo>
                <a:cubicBezTo>
                  <a:pt x="1413" y="1323"/>
                  <a:pt x="1413" y="1323"/>
                  <a:pt x="1413" y="1323"/>
                </a:cubicBezTo>
                <a:cubicBezTo>
                  <a:pt x="1413" y="807"/>
                  <a:pt x="1413" y="807"/>
                  <a:pt x="1413" y="807"/>
                </a:cubicBezTo>
                <a:cubicBezTo>
                  <a:pt x="1413" y="807"/>
                  <a:pt x="1189" y="551"/>
                  <a:pt x="636" y="1012"/>
                </a:cubicBezTo>
                <a:cubicBezTo>
                  <a:pt x="84" y="1473"/>
                  <a:pt x="240" y="940"/>
                  <a:pt x="438" y="629"/>
                </a:cubicBezTo>
                <a:cubicBezTo>
                  <a:pt x="636" y="318"/>
                  <a:pt x="669" y="133"/>
                  <a:pt x="449" y="0"/>
                </a:cubicBezTo>
                <a:cubicBezTo>
                  <a:pt x="136" y="171"/>
                  <a:pt x="33" y="119"/>
                  <a:pt x="0" y="70"/>
                </a:cubicBezTo>
                <a:lnTo>
                  <a:pt x="0" y="13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st="381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57F3EC6-6AB7-49CB-8BF2-B714521A094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91944" y="2536483"/>
            <a:ext cx="4774258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defRPr lang="en-US" sz="2600" b="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1944" y="4365277"/>
            <a:ext cx="4774257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71129"/>
            <a:ext cx="1110199" cy="1110199"/>
          </a:xfrm>
          <a:prstGeom prst="rect">
            <a:avLst/>
          </a:prstGeom>
        </p:spPr>
      </p:pic>
      <p:sp>
        <p:nvSpPr>
          <p:cNvPr id="13" name="Zone de texte 244">
            <a:extLst>
              <a:ext uri="{FF2B5EF4-FFF2-40B4-BE49-F238E27FC236}">
                <a16:creationId xmlns:a16="http://schemas.microsoft.com/office/drawing/2014/main" id="{D967E83A-49FB-488F-902C-6151749DFBF1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671796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64592B57-BCDC-46B2-904B-5A7FDEA22156}"/>
              </a:ext>
            </a:extLst>
          </p:cNvPr>
          <p:cNvGrpSpPr/>
          <p:nvPr/>
        </p:nvGrpSpPr>
        <p:grpSpPr>
          <a:xfrm rot="10800000">
            <a:off x="0" y="-583910"/>
            <a:ext cx="8184232" cy="7441910"/>
            <a:chOff x="3847179" y="1294078"/>
            <a:chExt cx="4118037" cy="3744526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6855C7D-FB6F-4A0D-99F6-3523A5DB1407}"/>
                </a:ext>
              </a:extLst>
            </p:cNvPr>
            <p:cNvSpPr/>
            <p:nvPr/>
          </p:nvSpPr>
          <p:spPr>
            <a:xfrm>
              <a:off x="4193316" y="2714504"/>
              <a:ext cx="3771900" cy="2324100"/>
            </a:xfrm>
            <a:custGeom>
              <a:avLst/>
              <a:gdLst>
                <a:gd name="connsiteX0" fmla="*/ 3770471 w 3771900"/>
                <a:gd name="connsiteY0" fmla="*/ 1651908 h 2324100"/>
                <a:gd name="connsiteX1" fmla="*/ 2411540 w 3771900"/>
                <a:gd name="connsiteY1" fmla="*/ 35897 h 2324100"/>
                <a:gd name="connsiteX2" fmla="*/ 976694 w 3771900"/>
                <a:gd name="connsiteY2" fmla="*/ 559486 h 2324100"/>
                <a:gd name="connsiteX3" fmla="*/ 7144 w 3771900"/>
                <a:gd name="connsiteY3" fmla="*/ 633686 h 2324100"/>
                <a:gd name="connsiteX4" fmla="*/ 3773710 w 3771900"/>
                <a:gd name="connsiteY4" fmla="*/ 2321421 h 2324100"/>
                <a:gd name="connsiteX5" fmla="*/ 3770471 w 3771900"/>
                <a:gd name="connsiteY5" fmla="*/ 1651908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1900" h="2324100">
                  <a:moveTo>
                    <a:pt x="3770471" y="1651908"/>
                  </a:moveTo>
                  <a:cubicBezTo>
                    <a:pt x="3318605" y="1380732"/>
                    <a:pt x="2548319" y="213919"/>
                    <a:pt x="2411540" y="35897"/>
                  </a:cubicBezTo>
                  <a:cubicBezTo>
                    <a:pt x="2099405" y="-85642"/>
                    <a:pt x="1609249" y="195060"/>
                    <a:pt x="976694" y="559486"/>
                  </a:cubicBezTo>
                  <a:cubicBezTo>
                    <a:pt x="388620" y="898291"/>
                    <a:pt x="51530" y="667786"/>
                    <a:pt x="7144" y="633686"/>
                  </a:cubicBezTo>
                  <a:cubicBezTo>
                    <a:pt x="793052" y="1266241"/>
                    <a:pt x="2403253" y="1964329"/>
                    <a:pt x="3773710" y="2321421"/>
                  </a:cubicBezTo>
                  <a:cubicBezTo>
                    <a:pt x="3773805" y="2144447"/>
                    <a:pt x="3770471" y="1814881"/>
                    <a:pt x="3770471" y="1651908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910F3B-3232-4E33-8A3C-C9ECA9724E12}"/>
                </a:ext>
              </a:extLst>
            </p:cNvPr>
            <p:cNvSpPr/>
            <p:nvPr/>
          </p:nvSpPr>
          <p:spPr>
            <a:xfrm>
              <a:off x="3847179" y="1294078"/>
              <a:ext cx="4114800" cy="3086100"/>
            </a:xfrm>
            <a:custGeom>
              <a:avLst/>
              <a:gdLst>
                <a:gd name="connsiteX0" fmla="*/ 4116608 w 4114800"/>
                <a:gd name="connsiteY0" fmla="*/ 7144 h 3086100"/>
                <a:gd name="connsiteX1" fmla="*/ 377379 w 4114800"/>
                <a:gd name="connsiteY1" fmla="*/ 7144 h 3086100"/>
                <a:gd name="connsiteX2" fmla="*/ 348233 w 4114800"/>
                <a:gd name="connsiteY2" fmla="*/ 2061591 h 3086100"/>
                <a:gd name="connsiteX3" fmla="*/ 353376 w 4114800"/>
                <a:gd name="connsiteY3" fmla="*/ 2065687 h 3086100"/>
                <a:gd name="connsiteX4" fmla="*/ 1322926 w 4114800"/>
                <a:gd name="connsiteY4" fmla="*/ 1991487 h 3086100"/>
                <a:gd name="connsiteX5" fmla="*/ 2757677 w 4114800"/>
                <a:gd name="connsiteY5" fmla="*/ 1467898 h 3086100"/>
                <a:gd name="connsiteX6" fmla="*/ 4116608 w 4114800"/>
                <a:gd name="connsiteY6" fmla="*/ 3083909 h 3086100"/>
                <a:gd name="connsiteX7" fmla="*/ 4116608 w 4114800"/>
                <a:gd name="connsiteY7" fmla="*/ 7144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4800" h="3086100">
                  <a:moveTo>
                    <a:pt x="4116608" y="7144"/>
                  </a:moveTo>
                  <a:lnTo>
                    <a:pt x="377379" y="7144"/>
                  </a:lnTo>
                  <a:cubicBezTo>
                    <a:pt x="377379" y="7144"/>
                    <a:pt x="-435865" y="1427893"/>
                    <a:pt x="348233" y="2061591"/>
                  </a:cubicBezTo>
                  <a:cubicBezTo>
                    <a:pt x="349852" y="2062925"/>
                    <a:pt x="351661" y="2064353"/>
                    <a:pt x="353376" y="2065687"/>
                  </a:cubicBezTo>
                  <a:cubicBezTo>
                    <a:pt x="397858" y="2099786"/>
                    <a:pt x="734852" y="2330387"/>
                    <a:pt x="1322926" y="1991487"/>
                  </a:cubicBezTo>
                  <a:cubicBezTo>
                    <a:pt x="1955481" y="1627061"/>
                    <a:pt x="2445638" y="1346359"/>
                    <a:pt x="2757677" y="1467898"/>
                  </a:cubicBezTo>
                  <a:cubicBezTo>
                    <a:pt x="2894456" y="1645920"/>
                    <a:pt x="3664838" y="2812733"/>
                    <a:pt x="4116608" y="3083909"/>
                  </a:cubicBezTo>
                  <a:cubicBezTo>
                    <a:pt x="4116608" y="2760916"/>
                    <a:pt x="4116608" y="7144"/>
                    <a:pt x="4116608" y="7144"/>
                  </a:cubicBezTo>
                </a:path>
              </a:pathLst>
            </a:custGeom>
            <a:solidFill>
              <a:srgbClr val="0075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8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2035" y="3502732"/>
            <a:ext cx="3558066" cy="20586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37310" y="5571206"/>
            <a:ext cx="3558066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 and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B094B5A-7617-4918-B4B1-E58924F906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pic>
        <p:nvPicPr>
          <p:cNvPr id="11" name="Image 10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82367"/>
            <a:ext cx="1110199" cy="1110199"/>
          </a:xfrm>
          <a:prstGeom prst="rect">
            <a:avLst/>
          </a:prstGeom>
        </p:spPr>
      </p:pic>
      <p:sp>
        <p:nvSpPr>
          <p:cNvPr id="15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1736949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64592B57-BCDC-46B2-904B-5A7FDEA22156}"/>
              </a:ext>
            </a:extLst>
          </p:cNvPr>
          <p:cNvGrpSpPr/>
          <p:nvPr/>
        </p:nvGrpSpPr>
        <p:grpSpPr>
          <a:xfrm rot="10800000">
            <a:off x="0" y="-583910"/>
            <a:ext cx="8184232" cy="7441910"/>
            <a:chOff x="3847179" y="1294078"/>
            <a:chExt cx="4118037" cy="3744526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6855C7D-FB6F-4A0D-99F6-3523A5DB1407}"/>
                </a:ext>
              </a:extLst>
            </p:cNvPr>
            <p:cNvSpPr/>
            <p:nvPr/>
          </p:nvSpPr>
          <p:spPr>
            <a:xfrm>
              <a:off x="4193316" y="2714504"/>
              <a:ext cx="3771900" cy="2324100"/>
            </a:xfrm>
            <a:custGeom>
              <a:avLst/>
              <a:gdLst>
                <a:gd name="connsiteX0" fmla="*/ 3770471 w 3771900"/>
                <a:gd name="connsiteY0" fmla="*/ 1651908 h 2324100"/>
                <a:gd name="connsiteX1" fmla="*/ 2411540 w 3771900"/>
                <a:gd name="connsiteY1" fmla="*/ 35897 h 2324100"/>
                <a:gd name="connsiteX2" fmla="*/ 976694 w 3771900"/>
                <a:gd name="connsiteY2" fmla="*/ 559486 h 2324100"/>
                <a:gd name="connsiteX3" fmla="*/ 7144 w 3771900"/>
                <a:gd name="connsiteY3" fmla="*/ 633686 h 2324100"/>
                <a:gd name="connsiteX4" fmla="*/ 3773710 w 3771900"/>
                <a:gd name="connsiteY4" fmla="*/ 2321421 h 2324100"/>
                <a:gd name="connsiteX5" fmla="*/ 3770471 w 3771900"/>
                <a:gd name="connsiteY5" fmla="*/ 1651908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1900" h="2324100">
                  <a:moveTo>
                    <a:pt x="3770471" y="1651908"/>
                  </a:moveTo>
                  <a:cubicBezTo>
                    <a:pt x="3318605" y="1380732"/>
                    <a:pt x="2548319" y="213919"/>
                    <a:pt x="2411540" y="35897"/>
                  </a:cubicBezTo>
                  <a:cubicBezTo>
                    <a:pt x="2099405" y="-85642"/>
                    <a:pt x="1609249" y="195060"/>
                    <a:pt x="976694" y="559486"/>
                  </a:cubicBezTo>
                  <a:cubicBezTo>
                    <a:pt x="388620" y="898291"/>
                    <a:pt x="51530" y="667786"/>
                    <a:pt x="7144" y="633686"/>
                  </a:cubicBezTo>
                  <a:cubicBezTo>
                    <a:pt x="793052" y="1266241"/>
                    <a:pt x="2403253" y="1964329"/>
                    <a:pt x="3773710" y="2321421"/>
                  </a:cubicBezTo>
                  <a:cubicBezTo>
                    <a:pt x="3773805" y="2144447"/>
                    <a:pt x="3770471" y="1814881"/>
                    <a:pt x="3770471" y="1651908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910F3B-3232-4E33-8A3C-C9ECA9724E12}"/>
                </a:ext>
              </a:extLst>
            </p:cNvPr>
            <p:cNvSpPr/>
            <p:nvPr/>
          </p:nvSpPr>
          <p:spPr>
            <a:xfrm>
              <a:off x="3847179" y="1294078"/>
              <a:ext cx="4114800" cy="3086100"/>
            </a:xfrm>
            <a:custGeom>
              <a:avLst/>
              <a:gdLst>
                <a:gd name="connsiteX0" fmla="*/ 4116608 w 4114800"/>
                <a:gd name="connsiteY0" fmla="*/ 7144 h 3086100"/>
                <a:gd name="connsiteX1" fmla="*/ 377379 w 4114800"/>
                <a:gd name="connsiteY1" fmla="*/ 7144 h 3086100"/>
                <a:gd name="connsiteX2" fmla="*/ 348233 w 4114800"/>
                <a:gd name="connsiteY2" fmla="*/ 2061591 h 3086100"/>
                <a:gd name="connsiteX3" fmla="*/ 353376 w 4114800"/>
                <a:gd name="connsiteY3" fmla="*/ 2065687 h 3086100"/>
                <a:gd name="connsiteX4" fmla="*/ 1322926 w 4114800"/>
                <a:gd name="connsiteY4" fmla="*/ 1991487 h 3086100"/>
                <a:gd name="connsiteX5" fmla="*/ 2757677 w 4114800"/>
                <a:gd name="connsiteY5" fmla="*/ 1467898 h 3086100"/>
                <a:gd name="connsiteX6" fmla="*/ 4116608 w 4114800"/>
                <a:gd name="connsiteY6" fmla="*/ 3083909 h 3086100"/>
                <a:gd name="connsiteX7" fmla="*/ 4116608 w 4114800"/>
                <a:gd name="connsiteY7" fmla="*/ 7144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4800" h="3086100">
                  <a:moveTo>
                    <a:pt x="4116608" y="7144"/>
                  </a:moveTo>
                  <a:lnTo>
                    <a:pt x="377379" y="7144"/>
                  </a:lnTo>
                  <a:cubicBezTo>
                    <a:pt x="377379" y="7144"/>
                    <a:pt x="-435865" y="1427893"/>
                    <a:pt x="348233" y="2061591"/>
                  </a:cubicBezTo>
                  <a:cubicBezTo>
                    <a:pt x="349852" y="2062925"/>
                    <a:pt x="351661" y="2064353"/>
                    <a:pt x="353376" y="2065687"/>
                  </a:cubicBezTo>
                  <a:cubicBezTo>
                    <a:pt x="397858" y="2099786"/>
                    <a:pt x="734852" y="2330387"/>
                    <a:pt x="1322926" y="1991487"/>
                  </a:cubicBezTo>
                  <a:cubicBezTo>
                    <a:pt x="1955481" y="1627061"/>
                    <a:pt x="2445638" y="1346359"/>
                    <a:pt x="2757677" y="1467898"/>
                  </a:cubicBezTo>
                  <a:cubicBezTo>
                    <a:pt x="2894456" y="1645920"/>
                    <a:pt x="3664838" y="2812733"/>
                    <a:pt x="4116608" y="3083909"/>
                  </a:cubicBezTo>
                  <a:cubicBezTo>
                    <a:pt x="4116608" y="2760916"/>
                    <a:pt x="4116608" y="7144"/>
                    <a:pt x="4116608" y="7144"/>
                  </a:cubicBezTo>
                </a:path>
              </a:pathLst>
            </a:custGeom>
            <a:solidFill>
              <a:srgbClr val="0075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4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2035" y="3502732"/>
            <a:ext cx="3558066" cy="20586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37310" y="5571206"/>
            <a:ext cx="3558066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 and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B094B5A-7617-4918-B4B1-E58924F906A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pic>
        <p:nvPicPr>
          <p:cNvPr id="11" name="Image 10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71129"/>
            <a:ext cx="1110199" cy="1110199"/>
          </a:xfrm>
          <a:prstGeom prst="rect">
            <a:avLst/>
          </a:prstGeom>
        </p:spPr>
      </p:pic>
      <p:sp>
        <p:nvSpPr>
          <p:cNvPr id="12" name="Zone de texte 244">
            <a:extLst>
              <a:ext uri="{FF2B5EF4-FFF2-40B4-BE49-F238E27FC236}">
                <a16:creationId xmlns:a16="http://schemas.microsoft.com/office/drawing/2014/main" id="{D99E3153-B01A-47D3-8361-75B6C0EF31F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673320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50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50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3358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3358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4125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25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</p:spTree>
    <p:extLst>
      <p:ext uri="{BB962C8B-B14F-4D97-AF65-F5344CB8AC3E}">
        <p14:creationId xmlns:p14="http://schemas.microsoft.com/office/powerpoint/2010/main" val="157702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numbering, 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0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5" name="Object 1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0" y="0"/>
            <a:ext cx="919998" cy="428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10" name="Freeform 6"/>
          <p:cNvSpPr>
            <a:spLocks/>
          </p:cNvSpPr>
          <p:nvPr/>
        </p:nvSpPr>
        <p:spPr bwMode="auto">
          <a:xfrm>
            <a:off x="0" y="0"/>
            <a:ext cx="919998" cy="1146174"/>
          </a:xfrm>
          <a:custGeom>
            <a:avLst/>
            <a:gdLst/>
            <a:ahLst/>
            <a:cxnLst>
              <a:cxn ang="0">
                <a:pos x="1681" y="25"/>
              </a:cxn>
              <a:cxn ang="0">
                <a:pos x="1655" y="0"/>
              </a:cxn>
              <a:cxn ang="0">
                <a:pos x="22" y="0"/>
              </a:cxn>
              <a:cxn ang="0">
                <a:pos x="0" y="23"/>
              </a:cxn>
              <a:cxn ang="0">
                <a:pos x="0" y="2095"/>
              </a:cxn>
              <a:cxn ang="0">
                <a:pos x="336" y="2085"/>
              </a:cxn>
              <a:cxn ang="0">
                <a:pos x="682" y="2056"/>
              </a:cxn>
              <a:cxn ang="0">
                <a:pos x="897" y="2032"/>
              </a:cxn>
              <a:cxn ang="0">
                <a:pos x="1082" y="2005"/>
              </a:cxn>
              <a:cxn ang="0">
                <a:pos x="1332" y="1960"/>
              </a:cxn>
              <a:cxn ang="0">
                <a:pos x="1567" y="1911"/>
              </a:cxn>
              <a:cxn ang="0">
                <a:pos x="1680" y="1883"/>
              </a:cxn>
              <a:cxn ang="0">
                <a:pos x="1681" y="25"/>
              </a:cxn>
            </a:cxnLst>
            <a:rect l="0" t="0" r="r" b="b"/>
            <a:pathLst>
              <a:path w="1681" h="2095">
                <a:moveTo>
                  <a:pt x="1681" y="25"/>
                </a:moveTo>
                <a:cubicBezTo>
                  <a:pt x="1681" y="3"/>
                  <a:pt x="1675" y="0"/>
                  <a:pt x="1655" y="0"/>
                </a:cubicBezTo>
                <a:cubicBezTo>
                  <a:pt x="1111" y="1"/>
                  <a:pt x="567" y="1"/>
                  <a:pt x="22" y="0"/>
                </a:cubicBezTo>
                <a:cubicBezTo>
                  <a:pt x="5" y="0"/>
                  <a:pt x="0" y="3"/>
                  <a:pt x="0" y="23"/>
                </a:cubicBezTo>
                <a:cubicBezTo>
                  <a:pt x="0" y="713"/>
                  <a:pt x="0" y="1404"/>
                  <a:pt x="0" y="2095"/>
                </a:cubicBezTo>
                <a:cubicBezTo>
                  <a:pt x="112" y="2091"/>
                  <a:pt x="224" y="2088"/>
                  <a:pt x="336" y="2085"/>
                </a:cubicBezTo>
                <a:cubicBezTo>
                  <a:pt x="452" y="2081"/>
                  <a:pt x="567" y="2068"/>
                  <a:pt x="682" y="2056"/>
                </a:cubicBezTo>
                <a:cubicBezTo>
                  <a:pt x="754" y="2049"/>
                  <a:pt x="826" y="2045"/>
                  <a:pt x="897" y="2032"/>
                </a:cubicBezTo>
                <a:cubicBezTo>
                  <a:pt x="958" y="2020"/>
                  <a:pt x="1021" y="2018"/>
                  <a:pt x="1082" y="2005"/>
                </a:cubicBezTo>
                <a:cubicBezTo>
                  <a:pt x="1165" y="1989"/>
                  <a:pt x="1249" y="1977"/>
                  <a:pt x="1332" y="1960"/>
                </a:cubicBezTo>
                <a:cubicBezTo>
                  <a:pt x="1410" y="1945"/>
                  <a:pt x="1489" y="1928"/>
                  <a:pt x="1567" y="1911"/>
                </a:cubicBezTo>
                <a:cubicBezTo>
                  <a:pt x="1605" y="1904"/>
                  <a:pt x="1643" y="1895"/>
                  <a:pt x="1680" y="1883"/>
                </a:cubicBezTo>
                <a:cubicBezTo>
                  <a:pt x="1680" y="1263"/>
                  <a:pt x="1680" y="644"/>
                  <a:pt x="1681" y="2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872" y="0"/>
            <a:ext cx="10377711" cy="11049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7" y="1815351"/>
            <a:ext cx="11700000" cy="4467600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974872" y="1148607"/>
            <a:ext cx="10940903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8742"/>
            <a:ext cx="914400" cy="914400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40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81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/>
        </p:nvSpPr>
        <p:spPr>
          <a:xfrm flipV="1">
            <a:off x="1" y="0"/>
            <a:ext cx="5204012" cy="3119718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5278426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916350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344097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601397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/>
        </p:nvSpPr>
        <p:spPr>
          <a:xfrm>
            <a:off x="1381192" y="1147034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41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49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33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169832"/>
            <a:ext cx="1110199" cy="1110199"/>
          </a:xfrm>
          <a:prstGeom prst="rect">
            <a:avLst/>
          </a:prstGeom>
        </p:spPr>
      </p:pic>
      <p:sp>
        <p:nvSpPr>
          <p:cNvPr id="10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1321832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92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35" userDrawn="1">
          <p15:clr>
            <a:srgbClr val="FBAE40"/>
          </p15:clr>
        </p15:guide>
        <p15:guide id="5" pos="257" userDrawn="1">
          <p15:clr>
            <a:srgbClr val="FBAE40"/>
          </p15:clr>
        </p15:guide>
        <p15:guide id="6" pos="3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Relationship Id="rId30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oleObject" Target="../embeddings/oleObject17.bin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ags" Target="../tags/tag18.xml"/><Relationship Id="rId5" Type="http://schemas.openxmlformats.org/officeDocument/2006/relationships/slideLayout" Target="../slideLayouts/slideLayout29.xml"/><Relationship Id="rId10" Type="http://schemas.openxmlformats.org/officeDocument/2006/relationships/vmlDrawing" Target="../drawings/vmlDrawing17.v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27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26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4109" name="Freeform 13"/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pPr algn="r"/>
              <a:t>‹N°›</a:t>
            </a:fld>
            <a:endParaRPr lang="en-US" sz="80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Capgemini 2021. All rights reserved  </a:t>
            </a:r>
            <a:r>
              <a:rPr lang="en-US" sz="700" dirty="0">
                <a:solidFill>
                  <a:schemeClr val="accent2"/>
                </a:solidFill>
              </a:rPr>
              <a:t>|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/>
        </p:nvSpPr>
        <p:spPr>
          <a:xfrm>
            <a:off x="227348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Presentation Title | Author | Date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227348" y="1815352"/>
            <a:ext cx="11700000" cy="44662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Click to insert </a:t>
            </a:r>
            <a:r>
              <a:rPr lang="fr-FR" dirty="0" err="1"/>
              <a:t>title</a:t>
            </a:r>
            <a:endParaRPr lang="en-US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1F4250-75BE-456B-A9D8-680BA4145249}"/>
              </a:ext>
            </a:extLst>
          </p:cNvPr>
          <p:cNvGrpSpPr/>
          <p:nvPr/>
        </p:nvGrpSpPr>
        <p:grpSpPr>
          <a:xfrm>
            <a:off x="12355040" y="33161"/>
            <a:ext cx="360000" cy="1800000"/>
            <a:chOff x="12355040" y="33161"/>
            <a:chExt cx="360000" cy="180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1244FD-1856-4971-9A73-AD6DF3F42A90}"/>
                </a:ext>
              </a:extLst>
            </p:cNvPr>
            <p:cNvSpPr/>
            <p:nvPr/>
          </p:nvSpPr>
          <p:spPr>
            <a:xfrm>
              <a:off x="12355040" y="33161"/>
              <a:ext cx="360000" cy="3600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40C78-6F20-4C95-AB26-B29FEC0FF747}"/>
                </a:ext>
              </a:extLst>
            </p:cNvPr>
            <p:cNvSpPr/>
            <p:nvPr/>
          </p:nvSpPr>
          <p:spPr>
            <a:xfrm>
              <a:off x="12355040" y="393161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ED4E7D-39CE-49AE-9D4C-16EA940CBE5F}"/>
                </a:ext>
              </a:extLst>
            </p:cNvPr>
            <p:cNvSpPr/>
            <p:nvPr/>
          </p:nvSpPr>
          <p:spPr>
            <a:xfrm>
              <a:off x="12355040" y="753161"/>
              <a:ext cx="360000" cy="360000"/>
            </a:xfrm>
            <a:prstGeom prst="rect">
              <a:avLst/>
            </a:prstGeom>
            <a:solidFill>
              <a:srgbClr val="2B0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2DC803-B0F7-4D0E-81CA-9DDCB14FA42C}"/>
                </a:ext>
              </a:extLst>
            </p:cNvPr>
            <p:cNvSpPr/>
            <p:nvPr/>
          </p:nvSpPr>
          <p:spPr>
            <a:xfrm>
              <a:off x="12355040" y="1113161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C5671A-353B-4887-BEEF-56CEFAE8D83D}"/>
                </a:ext>
              </a:extLst>
            </p:cNvPr>
            <p:cNvSpPr/>
            <p:nvPr/>
          </p:nvSpPr>
          <p:spPr>
            <a:xfrm>
              <a:off x="12355040" y="1473161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C6ACEFF-8651-4C08-BAF6-3BFAE6473DAF}"/>
              </a:ext>
            </a:extLst>
          </p:cNvPr>
          <p:cNvGrpSpPr/>
          <p:nvPr/>
        </p:nvGrpSpPr>
        <p:grpSpPr>
          <a:xfrm>
            <a:off x="12355040" y="1954479"/>
            <a:ext cx="360000" cy="4875772"/>
            <a:chOff x="12355040" y="1954479"/>
            <a:chExt cx="360000" cy="48757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7E2B2B-AB85-4173-AB1F-61084925AA83}"/>
                </a:ext>
              </a:extLst>
            </p:cNvPr>
            <p:cNvSpPr/>
            <p:nvPr/>
          </p:nvSpPr>
          <p:spPr>
            <a:xfrm>
              <a:off x="12355040" y="1954479"/>
              <a:ext cx="360000" cy="360000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DEBD8A-CA0B-4D62-9426-DFB2D4742184}"/>
                </a:ext>
              </a:extLst>
            </p:cNvPr>
            <p:cNvSpPr/>
            <p:nvPr/>
          </p:nvSpPr>
          <p:spPr>
            <a:xfrm>
              <a:off x="12355040" y="2301846"/>
              <a:ext cx="360000" cy="360000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515214-3AFD-4A2B-95C5-2FDFF59A1BE2}"/>
                </a:ext>
              </a:extLst>
            </p:cNvPr>
            <p:cNvSpPr/>
            <p:nvPr/>
          </p:nvSpPr>
          <p:spPr>
            <a:xfrm>
              <a:off x="12355040" y="5080782"/>
              <a:ext cx="360000" cy="360000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74829A-E5EF-4140-B9ED-AC7745AB028D}"/>
                </a:ext>
              </a:extLst>
            </p:cNvPr>
            <p:cNvSpPr/>
            <p:nvPr/>
          </p:nvSpPr>
          <p:spPr>
            <a:xfrm>
              <a:off x="12355040" y="6470251"/>
              <a:ext cx="360000" cy="360000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9B3FCE-0262-45FE-BE39-9459C5BC7FEE}"/>
                </a:ext>
              </a:extLst>
            </p:cNvPr>
            <p:cNvSpPr/>
            <p:nvPr/>
          </p:nvSpPr>
          <p:spPr>
            <a:xfrm>
              <a:off x="12355040" y="4038681"/>
              <a:ext cx="360000" cy="360000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D692DE-D6DE-4022-9F2F-5F8C1403E4D0}"/>
                </a:ext>
              </a:extLst>
            </p:cNvPr>
            <p:cNvSpPr/>
            <p:nvPr/>
          </p:nvSpPr>
          <p:spPr>
            <a:xfrm>
              <a:off x="12355040" y="4733415"/>
              <a:ext cx="360000" cy="360000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EEF2F0-E01D-4851-96E7-30214EC78A3B}"/>
                </a:ext>
              </a:extLst>
            </p:cNvPr>
            <p:cNvSpPr/>
            <p:nvPr/>
          </p:nvSpPr>
          <p:spPr>
            <a:xfrm>
              <a:off x="12355040" y="3691314"/>
              <a:ext cx="360000" cy="360000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8B1DDD-74B0-4453-A996-5BA8693FF545}"/>
                </a:ext>
              </a:extLst>
            </p:cNvPr>
            <p:cNvSpPr/>
            <p:nvPr/>
          </p:nvSpPr>
          <p:spPr>
            <a:xfrm>
              <a:off x="12355040" y="2649213"/>
              <a:ext cx="360000" cy="360000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09D5E9-1B2A-4D30-A4DD-47B7C9BBCEDC}"/>
                </a:ext>
              </a:extLst>
            </p:cNvPr>
            <p:cNvSpPr/>
            <p:nvPr/>
          </p:nvSpPr>
          <p:spPr>
            <a:xfrm>
              <a:off x="12355040" y="2996580"/>
              <a:ext cx="360000" cy="360000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5FF3A0-94CA-40BA-AF81-B777FF5FD489}"/>
                </a:ext>
              </a:extLst>
            </p:cNvPr>
            <p:cNvSpPr/>
            <p:nvPr/>
          </p:nvSpPr>
          <p:spPr>
            <a:xfrm>
              <a:off x="12355040" y="3343947"/>
              <a:ext cx="360000" cy="360000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83F12C-5135-43B7-B1D8-A0A72DB85AED}"/>
                </a:ext>
              </a:extLst>
            </p:cNvPr>
            <p:cNvSpPr/>
            <p:nvPr/>
          </p:nvSpPr>
          <p:spPr>
            <a:xfrm>
              <a:off x="12355040" y="6122883"/>
              <a:ext cx="360000" cy="360000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6CA1CF-2C4A-42DA-94F5-CB5E5B47F24B}"/>
                </a:ext>
              </a:extLst>
            </p:cNvPr>
            <p:cNvSpPr/>
            <p:nvPr/>
          </p:nvSpPr>
          <p:spPr>
            <a:xfrm>
              <a:off x="12355040" y="5775516"/>
              <a:ext cx="360000" cy="360000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F07AFA-8569-4B3B-854A-60B26629D96D}"/>
                </a:ext>
              </a:extLst>
            </p:cNvPr>
            <p:cNvSpPr/>
            <p:nvPr/>
          </p:nvSpPr>
          <p:spPr>
            <a:xfrm>
              <a:off x="12355040" y="5428149"/>
              <a:ext cx="360000" cy="360000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03554C-8B73-4C9A-AFFF-55D6E47A0E76}"/>
                </a:ext>
              </a:extLst>
            </p:cNvPr>
            <p:cNvSpPr/>
            <p:nvPr/>
          </p:nvSpPr>
          <p:spPr>
            <a:xfrm>
              <a:off x="12355040" y="4386048"/>
              <a:ext cx="360000" cy="360000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358A2888-6766-47AD-84A3-E0DF37D9A9C9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611" y="195539"/>
            <a:ext cx="363600" cy="363600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2B612A8E-B9C0-4A33-BDF0-7B934FC0FA7B}"/>
              </a:ext>
            </a:extLst>
          </p:cNvPr>
          <p:cNvGrpSpPr/>
          <p:nvPr userDrawn="1"/>
        </p:nvGrpSpPr>
        <p:grpSpPr>
          <a:xfrm>
            <a:off x="12355040" y="33161"/>
            <a:ext cx="360000" cy="1800000"/>
            <a:chOff x="12355040" y="33161"/>
            <a:chExt cx="360000" cy="180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759ABE2-EA66-4C96-A730-7AE70F160C4A}"/>
                </a:ext>
              </a:extLst>
            </p:cNvPr>
            <p:cNvSpPr/>
            <p:nvPr userDrawn="1"/>
          </p:nvSpPr>
          <p:spPr>
            <a:xfrm>
              <a:off x="12355040" y="33161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575D8E-DADC-4A93-90E1-700FFEEB7476}"/>
                </a:ext>
              </a:extLst>
            </p:cNvPr>
            <p:cNvSpPr/>
            <p:nvPr userDrawn="1"/>
          </p:nvSpPr>
          <p:spPr>
            <a:xfrm>
              <a:off x="12355040" y="393161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7A0406-0F4B-4D43-9CEA-FDE61975CF1D}"/>
                </a:ext>
              </a:extLst>
            </p:cNvPr>
            <p:cNvSpPr/>
            <p:nvPr userDrawn="1"/>
          </p:nvSpPr>
          <p:spPr>
            <a:xfrm>
              <a:off x="12355040" y="753161"/>
              <a:ext cx="360000" cy="3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5ADBA43-C200-4485-A4EC-E3C6D0E787EB}"/>
                </a:ext>
              </a:extLst>
            </p:cNvPr>
            <p:cNvSpPr/>
            <p:nvPr userDrawn="1"/>
          </p:nvSpPr>
          <p:spPr>
            <a:xfrm>
              <a:off x="12355040" y="1113161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914078-BC81-4D4F-882A-303F25DADB61}"/>
                </a:ext>
              </a:extLst>
            </p:cNvPr>
            <p:cNvSpPr/>
            <p:nvPr userDrawn="1"/>
          </p:nvSpPr>
          <p:spPr>
            <a:xfrm>
              <a:off x="12355040" y="1473161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557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4" r:id="rId13"/>
    <p:sldLayoutId id="2147483965" r:id="rId14"/>
    <p:sldLayoutId id="2147483880" r:id="rId15"/>
    <p:sldLayoutId id="2147483841" r:id="rId16"/>
    <p:sldLayoutId id="2147483839" r:id="rId17"/>
    <p:sldLayoutId id="2147483938" r:id="rId18"/>
    <p:sldLayoutId id="2147483927" r:id="rId19"/>
    <p:sldLayoutId id="2147483931" r:id="rId20"/>
    <p:sldLayoutId id="2147483876" r:id="rId21"/>
    <p:sldLayoutId id="2147483885" r:id="rId22"/>
    <p:sldLayoutId id="2147483877" r:id="rId23"/>
    <p:sldLayoutId id="2147483893" r:id="rId24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000" b="0" i="0" u="none" strike="noStrike" kern="1200" cap="none" spc="0" normalizeH="0" baseline="0" noProof="0" dirty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2667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4445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6223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Verdana" panose="020B0604030504040204" pitchFamily="34" charset="0"/>
        <a:buChar char="‒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812800" indent="-1905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7506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143">
          <p15:clr>
            <a:srgbClr val="F26B43"/>
          </p15:clr>
        </p15:guide>
        <p15:guide id="5" orient="horz" pos="11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1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8" name="think-cell Slide" r:id="rId12" imgW="270" imgH="270" progId="TCLayout.ActiveDocument.1">
                  <p:embed/>
                </p:oleObj>
              </mc:Choice>
              <mc:Fallback>
                <p:oleObj name="think-cell Slide" r:id="rId12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216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000" b="0" i="0" u="none" strike="noStrike" kern="1200" cap="none" spc="0" normalizeH="0" baseline="0" noProof="0" dirty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539750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900113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260475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1620838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5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1.bin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microsoft.com/office/2007/relationships/hdphoto" Target="../media/hdphoto2.wdp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gif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03.png"/><Relationship Id="rId3" Type="http://schemas.openxmlformats.org/officeDocument/2006/relationships/image" Target="../media/image106.png"/><Relationship Id="rId7" Type="http://schemas.openxmlformats.org/officeDocument/2006/relationships/image" Target="../media/image102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5" Type="http://schemas.openxmlformats.org/officeDocument/2006/relationships/image" Target="../media/image99.png"/><Relationship Id="rId10" Type="http://schemas.openxmlformats.org/officeDocument/2006/relationships/image" Target="../media/image101.png"/><Relationship Id="rId4" Type="http://schemas.openxmlformats.org/officeDocument/2006/relationships/image" Target="../media/image107.png"/><Relationship Id="rId9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693464A-4C8A-423D-ADBD-B1151BF81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19736" y="3356992"/>
            <a:ext cx="3558066" cy="2058654"/>
          </a:xfrm>
        </p:spPr>
        <p:txBody>
          <a:bodyPr/>
          <a:lstStyle/>
          <a:p>
            <a:r>
              <a:rPr lang="en-US" dirty="0" smtClean="0"/>
              <a:t>GEMSEO </a:t>
            </a:r>
            <a:r>
              <a:rPr lang="en-US" sz="2400" b="0" dirty="0" smtClean="0"/>
              <a:t>Introduction</a:t>
            </a:r>
            <a:endParaRPr lang="en-US" sz="2400" b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A45627-AC2A-46AA-8765-92D71861F4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3752" y="5013176"/>
            <a:ext cx="3024336" cy="1656184"/>
          </a:xfrm>
        </p:spPr>
        <p:txBody>
          <a:bodyPr/>
          <a:lstStyle/>
          <a:p>
            <a:pPr algn="l"/>
            <a:r>
              <a:rPr lang="en-US" sz="1200" dirty="0" smtClean="0"/>
              <a:t>22/07/2021</a:t>
            </a:r>
          </a:p>
          <a:p>
            <a:pPr algn="l"/>
            <a:endParaRPr lang="en-US" dirty="0"/>
          </a:p>
          <a:p>
            <a:pPr algn="l"/>
            <a:r>
              <a:rPr lang="en-US" b="1" dirty="0" smtClean="0"/>
              <a:t>Team </a:t>
            </a:r>
            <a:r>
              <a:rPr lang="en-US" b="1" dirty="0"/>
              <a:t>GEMSEO </a:t>
            </a:r>
            <a:r>
              <a:rPr lang="en-US" b="1" dirty="0" smtClean="0"/>
              <a:t>Support:</a:t>
            </a:r>
          </a:p>
          <a:p>
            <a:pPr algn="l"/>
            <a:r>
              <a:rPr lang="en-US" sz="1100" dirty="0" smtClean="0"/>
              <a:t>Lluis ARMENGOL GARCIA</a:t>
            </a:r>
          </a:p>
          <a:p>
            <a:pPr algn="l"/>
            <a:r>
              <a:rPr lang="en-US" sz="1100" dirty="0" smtClean="0"/>
              <a:t>Benjamin HERRY</a:t>
            </a:r>
          </a:p>
          <a:p>
            <a:pPr algn="l"/>
            <a:r>
              <a:rPr lang="en-US" sz="1100" dirty="0"/>
              <a:t>François </a:t>
            </a:r>
            <a:r>
              <a:rPr lang="en-US" sz="1100" dirty="0" smtClean="0"/>
              <a:t>MOINS</a:t>
            </a:r>
          </a:p>
          <a:p>
            <a:pPr algn="l"/>
            <a:r>
              <a:rPr lang="en-US" sz="1100" dirty="0" smtClean="0"/>
              <a:t>Luca SARTORI</a:t>
            </a: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99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02. </a:t>
            </a:r>
            <a:r>
              <a:rPr lang="en-US" b="1" dirty="0" smtClean="0"/>
              <a:t>Use cases: </a:t>
            </a:r>
            <a:r>
              <a:rPr lang="en-US" dirty="0" smtClean="0"/>
              <a:t>MDO </a:t>
            </a:r>
            <a:r>
              <a:rPr lang="en-US" dirty="0" smtClean="0"/>
              <a:t>prototyping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58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Test an MDO workflow without writing any script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Disciplines and I/O are declared in an excel file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Allows to visualize an XDSM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Rapid MDO prototyping (GEMSEO 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3184522"/>
            <a:ext cx="9348564" cy="30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20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389512"/>
          </a:xfrm>
        </p:spPr>
        <p:txBody>
          <a:bodyPr>
            <a:normAutofit/>
          </a:bodyPr>
          <a:lstStyle/>
          <a:p>
            <a:r>
              <a:rPr lang="it-IT" b="1" dirty="0" smtClean="0"/>
              <a:t>GOAL: </a:t>
            </a:r>
            <a:r>
              <a:rPr lang="it-IT" dirty="0" smtClean="0"/>
              <a:t>Minimize wind turbine cost of energy (COE)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Example: simplified wind turbine aero-structural MDO</a:t>
            </a:r>
            <a:endParaRPr lang="fr-FR" dirty="0"/>
          </a:p>
        </p:txBody>
      </p:sp>
      <p:sp>
        <p:nvSpPr>
          <p:cNvPr id="7" name="Espace réservé du texte 4"/>
          <p:cNvSpPr txBox="1">
            <a:spLocks/>
          </p:cNvSpPr>
          <p:nvPr/>
        </p:nvSpPr>
        <p:spPr>
          <a:xfrm>
            <a:off x="227348" y="3866602"/>
            <a:ext cx="11700000" cy="28529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 smtClean="0"/>
              <a:t>With respect to: </a:t>
            </a:r>
          </a:p>
          <a:p>
            <a:pPr marL="1346200" indent="-342900">
              <a:buFont typeface="Arial" panose="020B0604020202020204" pitchFamily="34" charset="0"/>
              <a:buChar char="•"/>
            </a:pPr>
            <a:r>
              <a:rPr lang="it-IT" dirty="0" smtClean="0"/>
              <a:t>Rotor shape</a:t>
            </a:r>
          </a:p>
          <a:p>
            <a:pPr marL="1346200" indent="-342900">
              <a:buFont typeface="Arial" panose="020B0604020202020204" pitchFamily="34" charset="0"/>
              <a:buChar char="•"/>
            </a:pPr>
            <a:r>
              <a:rPr lang="it-IT" dirty="0" smtClean="0"/>
              <a:t>Rotor structure</a:t>
            </a:r>
          </a:p>
          <a:p>
            <a:endParaRPr lang="it-IT" dirty="0"/>
          </a:p>
          <a:p>
            <a:r>
              <a:rPr lang="it-IT" b="1" dirty="0" smtClean="0"/>
              <a:t>So that:</a:t>
            </a:r>
            <a:endParaRPr lang="it-IT" dirty="0"/>
          </a:p>
          <a:p>
            <a:pPr marL="1346200" indent="-342900">
              <a:buFont typeface="Arial" panose="020B0604020202020204" pitchFamily="34" charset="0"/>
              <a:buChar char="•"/>
            </a:pPr>
            <a:r>
              <a:rPr lang="it-IT" dirty="0" smtClean="0"/>
              <a:t>Displacements &lt; blade/tower clearance</a:t>
            </a:r>
          </a:p>
          <a:p>
            <a:pPr marL="1346200" indent="-342900">
              <a:buFont typeface="Arial" panose="020B0604020202020204" pitchFamily="34" charset="0"/>
              <a:buChar char="•"/>
            </a:pPr>
            <a:r>
              <a:rPr lang="it-IT" dirty="0" smtClean="0"/>
              <a:t>Stress, strain  &lt; admittables</a:t>
            </a:r>
          </a:p>
          <a:p>
            <a:r>
              <a:rPr lang="it-IT" dirty="0" smtClean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551384" y="2467992"/>
            <a:ext cx="3960440" cy="1033016"/>
            <a:chOff x="4079776" y="2507828"/>
            <a:chExt cx="3960440" cy="1033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ZoneTexte 1"/>
                <p:cNvSpPr txBox="1"/>
                <p:nvPr/>
              </p:nvSpPr>
              <p:spPr>
                <a:xfrm>
                  <a:off x="4655840" y="2703721"/>
                  <a:ext cx="3233769" cy="684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𝐶𝑂𝐸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𝐼𝐶𝐶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𝑏𝑙𝑎𝑑𝑒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𝐴𝐸𝑃</m:t>
                            </m:r>
                          </m:den>
                        </m:f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$</m:t>
                                </m:r>
                              </m:num>
                              <m:den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𝑘𝑊h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2" name="ZoneText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840" y="2703721"/>
                  <a:ext cx="3233769" cy="684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à coins arrondis 2"/>
            <p:cNvSpPr/>
            <p:nvPr/>
          </p:nvSpPr>
          <p:spPr>
            <a:xfrm>
              <a:off x="4079776" y="2507828"/>
              <a:ext cx="3960440" cy="1033016"/>
            </a:xfrm>
            <a:prstGeom prst="roundRect">
              <a:avLst/>
            </a:prstGeom>
            <a:noFill/>
            <a:ln w="38100">
              <a:solidFill>
                <a:srgbClr val="01D1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4655840" y="2371426"/>
                <a:ext cx="74286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ICC = Initial capital cost </a:t>
                </a:r>
                <a:r>
                  <a:rPr lang="it-IT" dirty="0" smtClean="0"/>
                  <a:t>&gt;&gt; </a:t>
                </a:r>
                <a:r>
                  <a:rPr lang="it-IT" dirty="0"/>
                  <a:t>depends on blade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𝑏𝑙𝑎𝑑𝑒</m:t>
                        </m:r>
                      </m:sub>
                    </m:sSub>
                  </m:oMath>
                </a14:m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AEP = Annual energy production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2371426"/>
                <a:ext cx="7428656" cy="923330"/>
              </a:xfrm>
              <a:prstGeom prst="rect">
                <a:avLst/>
              </a:prstGeom>
              <a:blipFill>
                <a:blip r:embed="rId3"/>
                <a:stretch>
                  <a:fillRect l="-575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50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389512"/>
          </a:xfrm>
        </p:spPr>
        <p:txBody>
          <a:bodyPr/>
          <a:lstStyle/>
          <a:p>
            <a:r>
              <a:rPr lang="it-IT" b="1" dirty="0" smtClean="0"/>
              <a:t>Discipline 1: </a:t>
            </a:r>
            <a:r>
              <a:rPr lang="it-IT" dirty="0" smtClean="0"/>
              <a:t>Wind turbine aerodynamics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Example: simplified wind turbine aero-structural MDO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5264"/>
              </p:ext>
            </p:extLst>
          </p:nvPr>
        </p:nvGraphicFramePr>
        <p:xfrm>
          <a:off x="695401" y="2420888"/>
          <a:ext cx="6552726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0908">
                  <a:extLst>
                    <a:ext uri="{9D8B030D-6E8A-4147-A177-3AD203B41FA5}">
                      <a16:colId xmlns:a16="http://schemas.microsoft.com/office/drawing/2014/main" val="3237386939"/>
                    </a:ext>
                  </a:extLst>
                </a:gridCol>
                <a:gridCol w="2138352">
                  <a:extLst>
                    <a:ext uri="{9D8B030D-6E8A-4147-A177-3AD203B41FA5}">
                      <a16:colId xmlns:a16="http://schemas.microsoft.com/office/drawing/2014/main" val="2528279378"/>
                    </a:ext>
                  </a:extLst>
                </a:gridCol>
                <a:gridCol w="2133466">
                  <a:extLst>
                    <a:ext uri="{9D8B030D-6E8A-4147-A177-3AD203B41FA5}">
                      <a16:colId xmlns:a16="http://schemas.microsoft.com/office/drawing/2014/main" val="2734226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Inputs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Models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Outputs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8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WT configuration: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 smtClean="0"/>
                        <a:t>Height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 smtClean="0"/>
                        <a:t>Diameter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 smtClean="0"/>
                        <a:t>Numb. of blades</a:t>
                      </a:r>
                      <a:endParaRPr lang="fr-FR" sz="14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it-IT" sz="1400" b="1" dirty="0" smtClean="0"/>
                        <a:t>Low-Fi:</a:t>
                      </a:r>
                      <a:r>
                        <a:rPr lang="it-IT" sz="1400" b="1" baseline="0" dirty="0" smtClean="0"/>
                        <a:t> </a:t>
                      </a:r>
                    </a:p>
                    <a:p>
                      <a:r>
                        <a:rPr lang="it-IT" sz="1400" baseline="0" dirty="0" smtClean="0"/>
                        <a:t>BEM, Strip theory...</a:t>
                      </a:r>
                    </a:p>
                    <a:p>
                      <a:endParaRPr lang="it-IT" sz="1400" baseline="0" dirty="0" smtClean="0"/>
                    </a:p>
                    <a:p>
                      <a:r>
                        <a:rPr lang="it-IT" sz="1400" b="1" baseline="0" dirty="0" smtClean="0"/>
                        <a:t>Mid-Fi:</a:t>
                      </a:r>
                    </a:p>
                    <a:p>
                      <a:r>
                        <a:rPr lang="it-IT" sz="1400" baseline="0" dirty="0" smtClean="0"/>
                        <a:t>Unsteady BEM, Lifting Line...</a:t>
                      </a:r>
                    </a:p>
                    <a:p>
                      <a:endParaRPr lang="it-IT" sz="1400" baseline="0" dirty="0" smtClean="0"/>
                    </a:p>
                    <a:p>
                      <a:r>
                        <a:rPr lang="it-IT" sz="1400" b="1" baseline="0" dirty="0" smtClean="0"/>
                        <a:t>Hi-Fi:</a:t>
                      </a:r>
                    </a:p>
                    <a:p>
                      <a:r>
                        <a:rPr lang="it-IT" sz="1400" baseline="0" dirty="0" smtClean="0"/>
                        <a:t>RANS, LES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AEP</a:t>
                      </a:r>
                      <a:endParaRPr lang="fr-F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34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Blade shape: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Chord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Twist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Thickness</a:t>
                      </a:r>
                      <a:endParaRPr lang="fr-F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Blade loads: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Bending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Shearing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Torsion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423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Airfoil data</a:t>
                      </a:r>
                      <a:endParaRPr lang="fr-FR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WT loads: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Thrust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Torque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2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Wind speed</a:t>
                      </a:r>
                      <a:endParaRPr lang="fr-FR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Rotor speed</a:t>
                      </a:r>
                      <a:endParaRPr lang="fr-FR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31148"/>
                  </a:ext>
                </a:extLst>
              </a:tr>
            </a:tbl>
          </a:graphicData>
        </a:graphic>
      </p:graphicFrame>
      <p:grpSp>
        <p:nvGrpSpPr>
          <p:cNvPr id="68" name="Groupe 67"/>
          <p:cNvGrpSpPr/>
          <p:nvPr/>
        </p:nvGrpSpPr>
        <p:grpSpPr>
          <a:xfrm>
            <a:off x="9901884" y="856645"/>
            <a:ext cx="2284212" cy="5468491"/>
            <a:chOff x="9195607" y="813062"/>
            <a:chExt cx="2284212" cy="5468491"/>
          </a:xfrm>
        </p:grpSpPr>
        <p:pic>
          <p:nvPicPr>
            <p:cNvPr id="69" name="Image 6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607" y="813062"/>
              <a:ext cx="2132614" cy="5468491"/>
            </a:xfrm>
            <a:prstGeom prst="rect">
              <a:avLst/>
            </a:prstGeom>
          </p:spPr>
        </p:pic>
        <p:sp>
          <p:nvSpPr>
            <p:cNvPr id="73" name="ZoneTexte 72"/>
            <p:cNvSpPr txBox="1"/>
            <p:nvPr/>
          </p:nvSpPr>
          <p:spPr>
            <a:xfrm>
              <a:off x="10671298" y="4027272"/>
              <a:ext cx="80852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t-IT" sz="1400" dirty="0" smtClean="0">
                  <a:solidFill>
                    <a:srgbClr val="CB2980"/>
                  </a:solidFill>
                </a:rPr>
                <a:t>height</a:t>
              </a:r>
              <a:endParaRPr lang="fr-FR" sz="1400" dirty="0">
                <a:solidFill>
                  <a:srgbClr val="CB2980"/>
                </a:solidFill>
              </a:endParaRPr>
            </a:p>
          </p:txBody>
        </p:sp>
      </p:grpSp>
      <p:cxnSp>
        <p:nvCxnSpPr>
          <p:cNvPr id="75" name="Connecteur droit avec flèche 74"/>
          <p:cNvCxnSpPr/>
          <p:nvPr/>
        </p:nvCxnSpPr>
        <p:spPr>
          <a:xfrm flipV="1">
            <a:off x="11322000" y="2464471"/>
            <a:ext cx="0" cy="3816424"/>
          </a:xfrm>
          <a:prstGeom prst="straightConnector1">
            <a:avLst/>
          </a:prstGeom>
          <a:ln>
            <a:solidFill>
              <a:srgbClr val="CB2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flipH="1">
            <a:off x="9750286" y="2450447"/>
            <a:ext cx="1006970" cy="709204"/>
          </a:xfrm>
          <a:prstGeom prst="straightConnector1">
            <a:avLst/>
          </a:prstGeom>
          <a:ln>
            <a:solidFill>
              <a:srgbClr val="CB2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9662085" y="2469819"/>
            <a:ext cx="8085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 smtClean="0">
                <a:solidFill>
                  <a:srgbClr val="CB2980"/>
                </a:solidFill>
              </a:rPr>
              <a:t>radius</a:t>
            </a:r>
            <a:endParaRPr lang="fr-FR" sz="1400" dirty="0">
              <a:solidFill>
                <a:srgbClr val="CB2980"/>
              </a:solidFill>
            </a:endParaRPr>
          </a:p>
        </p:txBody>
      </p:sp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457" y="3568675"/>
            <a:ext cx="2807999" cy="2456028"/>
          </a:xfrm>
          <a:prstGeom prst="rect">
            <a:avLst/>
          </a:prstGeom>
        </p:spPr>
      </p:pic>
      <p:grpSp>
        <p:nvGrpSpPr>
          <p:cNvPr id="128" name="Groupe 127"/>
          <p:cNvGrpSpPr/>
          <p:nvPr/>
        </p:nvGrpSpPr>
        <p:grpSpPr>
          <a:xfrm>
            <a:off x="7222778" y="1295267"/>
            <a:ext cx="2439307" cy="829091"/>
            <a:chOff x="4655840" y="2617538"/>
            <a:chExt cx="2439307" cy="829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ZoneTexte 128"/>
                <p:cNvSpPr txBox="1"/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𝐶𝑂𝐸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𝐼𝐶𝐶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𝑏𝑙𝑎𝑑𝑒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𝐴𝐸𝑃</m:t>
                            </m:r>
                          </m:den>
                        </m:f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129" name="ZoneTexte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Rectangle à coins arrondis 129"/>
            <p:cNvSpPr/>
            <p:nvPr/>
          </p:nvSpPr>
          <p:spPr>
            <a:xfrm>
              <a:off x="4655840" y="2617538"/>
              <a:ext cx="2439307" cy="829091"/>
            </a:xfrm>
            <a:prstGeom prst="roundRect">
              <a:avLst/>
            </a:prstGeom>
            <a:noFill/>
            <a:ln w="28575">
              <a:solidFill>
                <a:srgbClr val="01D1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1" name="Rectangle à coins arrondis 130"/>
          <p:cNvSpPr/>
          <p:nvPr/>
        </p:nvSpPr>
        <p:spPr>
          <a:xfrm>
            <a:off x="5159896" y="2839720"/>
            <a:ext cx="534784" cy="229240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3" name="Connecteur en angle 132"/>
          <p:cNvCxnSpPr>
            <a:stCxn id="131" idx="3"/>
            <a:endCxn id="134" idx="2"/>
          </p:cNvCxnSpPr>
          <p:nvPr/>
        </p:nvCxnSpPr>
        <p:spPr>
          <a:xfrm flipV="1">
            <a:off x="5694680" y="2026919"/>
            <a:ext cx="3072812" cy="927421"/>
          </a:xfrm>
          <a:prstGeom prst="bentConnector2">
            <a:avLst/>
          </a:prstGeom>
          <a:ln w="12700">
            <a:solidFill>
              <a:srgbClr val="01D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à coins arrondis 133"/>
          <p:cNvSpPr/>
          <p:nvPr/>
        </p:nvSpPr>
        <p:spPr>
          <a:xfrm>
            <a:off x="8472264" y="1774824"/>
            <a:ext cx="590456" cy="252095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32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389512"/>
          </a:xfrm>
        </p:spPr>
        <p:txBody>
          <a:bodyPr/>
          <a:lstStyle/>
          <a:p>
            <a:r>
              <a:rPr lang="it-IT" b="1" dirty="0" smtClean="0"/>
              <a:t>Discipline 2: </a:t>
            </a:r>
            <a:r>
              <a:rPr lang="it-IT" dirty="0" smtClean="0"/>
              <a:t>Wind turbine structure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Example: simplified wind turbine aero-structural MDO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491999"/>
              </p:ext>
            </p:extLst>
          </p:nvPr>
        </p:nvGraphicFramePr>
        <p:xfrm>
          <a:off x="695401" y="2420888"/>
          <a:ext cx="6552726" cy="2992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908">
                  <a:extLst>
                    <a:ext uri="{9D8B030D-6E8A-4147-A177-3AD203B41FA5}">
                      <a16:colId xmlns:a16="http://schemas.microsoft.com/office/drawing/2014/main" val="3237386939"/>
                    </a:ext>
                  </a:extLst>
                </a:gridCol>
                <a:gridCol w="2138352">
                  <a:extLst>
                    <a:ext uri="{9D8B030D-6E8A-4147-A177-3AD203B41FA5}">
                      <a16:colId xmlns:a16="http://schemas.microsoft.com/office/drawing/2014/main" val="2528279378"/>
                    </a:ext>
                  </a:extLst>
                </a:gridCol>
                <a:gridCol w="2133466">
                  <a:extLst>
                    <a:ext uri="{9D8B030D-6E8A-4147-A177-3AD203B41FA5}">
                      <a16:colId xmlns:a16="http://schemas.microsoft.com/office/drawing/2014/main" val="2734226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Inputs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Models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Outputs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8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Blade structure: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 smtClean="0"/>
                        <a:t>Layout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 smtClean="0"/>
                        <a:t>Materials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 smtClean="0"/>
                        <a:t>Ply sequence</a:t>
                      </a:r>
                      <a:endParaRPr lang="fr-FR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it-IT" sz="1400" b="1" dirty="0" smtClean="0"/>
                        <a:t>Low-Fi:</a:t>
                      </a:r>
                      <a:r>
                        <a:rPr lang="it-IT" sz="1400" b="1" baseline="0" dirty="0" smtClean="0"/>
                        <a:t> </a:t>
                      </a:r>
                    </a:p>
                    <a:p>
                      <a:r>
                        <a:rPr lang="it-IT" sz="1400" baseline="0" dirty="0" smtClean="0"/>
                        <a:t>Euler beam, Timoshenko beam</a:t>
                      </a:r>
                    </a:p>
                    <a:p>
                      <a:endParaRPr lang="it-IT" sz="1400" baseline="0" dirty="0" smtClean="0"/>
                    </a:p>
                    <a:p>
                      <a:r>
                        <a:rPr lang="it-IT" sz="1400" b="1" baseline="0" dirty="0" smtClean="0"/>
                        <a:t>Mid-Fi:</a:t>
                      </a:r>
                    </a:p>
                    <a:p>
                      <a:r>
                        <a:rPr lang="it-IT" sz="1400" baseline="0" dirty="0" smtClean="0"/>
                        <a:t>Anisotropic beam, 2D FEM</a:t>
                      </a:r>
                    </a:p>
                    <a:p>
                      <a:endParaRPr lang="it-IT" sz="1400" baseline="0" dirty="0" smtClean="0"/>
                    </a:p>
                    <a:p>
                      <a:r>
                        <a:rPr lang="it-IT" sz="1400" b="1" baseline="0" dirty="0" smtClean="0"/>
                        <a:t>Hi-Fi:</a:t>
                      </a:r>
                    </a:p>
                    <a:p>
                      <a:r>
                        <a:rPr lang="it-IT" sz="1400" baseline="0" dirty="0" smtClean="0"/>
                        <a:t>3D FEM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Displacements</a:t>
                      </a:r>
                      <a:endParaRPr lang="fr-F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34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Blade shape: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Chord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Twist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Thickness</a:t>
                      </a:r>
                      <a:endParaRPr lang="fr-F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Stress </a:t>
                      </a:r>
                      <a:r>
                        <a:rPr lang="it-IT" sz="1400" b="1" baseline="0" dirty="0" smtClean="0"/>
                        <a:t>&amp; strain</a:t>
                      </a:r>
                      <a:endParaRPr lang="it-IT" sz="1400" b="1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423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Blade loads: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Bending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 smtClean="0"/>
                        <a:t>Torsion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Blade mass</a:t>
                      </a:r>
                      <a:endParaRPr lang="fr-F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27356"/>
                  </a:ext>
                </a:extLst>
              </a:tr>
            </a:tbl>
          </a:graphicData>
        </a:graphic>
      </p:graphicFrame>
      <p:grpSp>
        <p:nvGrpSpPr>
          <p:cNvPr id="13" name="Gruppo 4">
            <a:extLst>
              <a:ext uri="{FF2B5EF4-FFF2-40B4-BE49-F238E27FC236}">
                <a16:creationId xmlns:a16="http://schemas.microsoft.com/office/drawing/2014/main" id="{65BB5FB0-7249-4FDC-ACB3-D6F12DF40BFF}"/>
              </a:ext>
            </a:extLst>
          </p:cNvPr>
          <p:cNvGrpSpPr/>
          <p:nvPr/>
        </p:nvGrpSpPr>
        <p:grpSpPr>
          <a:xfrm>
            <a:off x="7796855" y="1787170"/>
            <a:ext cx="3699745" cy="1796010"/>
            <a:chOff x="6364153" y="2558983"/>
            <a:chExt cx="5673750" cy="2754274"/>
          </a:xfrm>
        </p:grpSpPr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D33D3B8D-83B5-479E-9FF1-60B4FF6B0B83}"/>
                </a:ext>
              </a:extLst>
            </p:cNvPr>
            <p:cNvSpPr/>
            <p:nvPr/>
          </p:nvSpPr>
          <p:spPr>
            <a:xfrm>
              <a:off x="6447612" y="2753376"/>
              <a:ext cx="5575954" cy="2559881"/>
            </a:xfrm>
            <a:custGeom>
              <a:avLst/>
              <a:gdLst>
                <a:gd name="connsiteX0" fmla="*/ 2632075 w 3400425"/>
                <a:gd name="connsiteY0" fmla="*/ 0 h 1558925"/>
                <a:gd name="connsiteX1" fmla="*/ 2546350 w 3400425"/>
                <a:gd name="connsiteY1" fmla="*/ 22225 h 1558925"/>
                <a:gd name="connsiteX2" fmla="*/ 2435225 w 3400425"/>
                <a:gd name="connsiteY2" fmla="*/ 57150 h 1558925"/>
                <a:gd name="connsiteX3" fmla="*/ 2308225 w 3400425"/>
                <a:gd name="connsiteY3" fmla="*/ 104775 h 1558925"/>
                <a:gd name="connsiteX4" fmla="*/ 2174875 w 3400425"/>
                <a:gd name="connsiteY4" fmla="*/ 158750 h 1558925"/>
                <a:gd name="connsiteX5" fmla="*/ 2070100 w 3400425"/>
                <a:gd name="connsiteY5" fmla="*/ 206375 h 1558925"/>
                <a:gd name="connsiteX6" fmla="*/ 1987550 w 3400425"/>
                <a:gd name="connsiteY6" fmla="*/ 254000 h 1558925"/>
                <a:gd name="connsiteX7" fmla="*/ 1914525 w 3400425"/>
                <a:gd name="connsiteY7" fmla="*/ 298450 h 1558925"/>
                <a:gd name="connsiteX8" fmla="*/ 1800225 w 3400425"/>
                <a:gd name="connsiteY8" fmla="*/ 361950 h 1558925"/>
                <a:gd name="connsiteX9" fmla="*/ 1704975 w 3400425"/>
                <a:gd name="connsiteY9" fmla="*/ 425450 h 1558925"/>
                <a:gd name="connsiteX10" fmla="*/ 1616075 w 3400425"/>
                <a:gd name="connsiteY10" fmla="*/ 473075 h 1558925"/>
                <a:gd name="connsiteX11" fmla="*/ 1533525 w 3400425"/>
                <a:gd name="connsiteY11" fmla="*/ 523875 h 1558925"/>
                <a:gd name="connsiteX12" fmla="*/ 1419225 w 3400425"/>
                <a:gd name="connsiteY12" fmla="*/ 590550 h 1558925"/>
                <a:gd name="connsiteX13" fmla="*/ 1282700 w 3400425"/>
                <a:gd name="connsiteY13" fmla="*/ 669925 h 1558925"/>
                <a:gd name="connsiteX14" fmla="*/ 1177925 w 3400425"/>
                <a:gd name="connsiteY14" fmla="*/ 717550 h 1558925"/>
                <a:gd name="connsiteX15" fmla="*/ 1063625 w 3400425"/>
                <a:gd name="connsiteY15" fmla="*/ 774700 h 1558925"/>
                <a:gd name="connsiteX16" fmla="*/ 908050 w 3400425"/>
                <a:gd name="connsiteY16" fmla="*/ 828675 h 1558925"/>
                <a:gd name="connsiteX17" fmla="*/ 774700 w 3400425"/>
                <a:gd name="connsiteY17" fmla="*/ 866775 h 1558925"/>
                <a:gd name="connsiteX18" fmla="*/ 625475 w 3400425"/>
                <a:gd name="connsiteY18" fmla="*/ 892175 h 1558925"/>
                <a:gd name="connsiteX19" fmla="*/ 447675 w 3400425"/>
                <a:gd name="connsiteY19" fmla="*/ 908050 h 1558925"/>
                <a:gd name="connsiteX20" fmla="*/ 273050 w 3400425"/>
                <a:gd name="connsiteY20" fmla="*/ 895350 h 1558925"/>
                <a:gd name="connsiteX21" fmla="*/ 187325 w 3400425"/>
                <a:gd name="connsiteY21" fmla="*/ 863600 h 1558925"/>
                <a:gd name="connsiteX22" fmla="*/ 57150 w 3400425"/>
                <a:gd name="connsiteY22" fmla="*/ 803275 h 1558925"/>
                <a:gd name="connsiteX23" fmla="*/ 0 w 3400425"/>
                <a:gd name="connsiteY23" fmla="*/ 730250 h 1558925"/>
                <a:gd name="connsiteX24" fmla="*/ 673100 w 3400425"/>
                <a:gd name="connsiteY24" fmla="*/ 1381125 h 1558925"/>
                <a:gd name="connsiteX25" fmla="*/ 746125 w 3400425"/>
                <a:gd name="connsiteY25" fmla="*/ 1457325 h 1558925"/>
                <a:gd name="connsiteX26" fmla="*/ 850900 w 3400425"/>
                <a:gd name="connsiteY26" fmla="*/ 1514475 h 1558925"/>
                <a:gd name="connsiteX27" fmla="*/ 933450 w 3400425"/>
                <a:gd name="connsiteY27" fmla="*/ 1543050 h 1558925"/>
                <a:gd name="connsiteX28" fmla="*/ 1038225 w 3400425"/>
                <a:gd name="connsiteY28" fmla="*/ 1555750 h 1558925"/>
                <a:gd name="connsiteX29" fmla="*/ 1123950 w 3400425"/>
                <a:gd name="connsiteY29" fmla="*/ 1558925 h 1558925"/>
                <a:gd name="connsiteX30" fmla="*/ 1289050 w 3400425"/>
                <a:gd name="connsiteY30" fmla="*/ 1546225 h 1558925"/>
                <a:gd name="connsiteX31" fmla="*/ 1476375 w 3400425"/>
                <a:gd name="connsiteY31" fmla="*/ 1508125 h 1558925"/>
                <a:gd name="connsiteX32" fmla="*/ 1631950 w 3400425"/>
                <a:gd name="connsiteY32" fmla="*/ 1463675 h 1558925"/>
                <a:gd name="connsiteX33" fmla="*/ 1781175 w 3400425"/>
                <a:gd name="connsiteY33" fmla="*/ 1406525 h 1558925"/>
                <a:gd name="connsiteX34" fmla="*/ 1939925 w 3400425"/>
                <a:gd name="connsiteY34" fmla="*/ 1330325 h 1558925"/>
                <a:gd name="connsiteX35" fmla="*/ 2098675 w 3400425"/>
                <a:gd name="connsiteY35" fmla="*/ 1247775 h 1558925"/>
                <a:gd name="connsiteX36" fmla="*/ 2241550 w 3400425"/>
                <a:gd name="connsiteY36" fmla="*/ 1158875 h 1558925"/>
                <a:gd name="connsiteX37" fmla="*/ 2393950 w 3400425"/>
                <a:gd name="connsiteY37" fmla="*/ 1066800 h 1558925"/>
                <a:gd name="connsiteX38" fmla="*/ 2562225 w 3400425"/>
                <a:gd name="connsiteY38" fmla="*/ 958850 h 1558925"/>
                <a:gd name="connsiteX39" fmla="*/ 2724150 w 3400425"/>
                <a:gd name="connsiteY39" fmla="*/ 863600 h 1558925"/>
                <a:gd name="connsiteX40" fmla="*/ 2930525 w 3400425"/>
                <a:gd name="connsiteY40" fmla="*/ 774700 h 1558925"/>
                <a:gd name="connsiteX41" fmla="*/ 3168650 w 3400425"/>
                <a:gd name="connsiteY41" fmla="*/ 666750 h 1558925"/>
                <a:gd name="connsiteX42" fmla="*/ 3314700 w 3400425"/>
                <a:gd name="connsiteY42" fmla="*/ 628650 h 1558925"/>
                <a:gd name="connsiteX43" fmla="*/ 3400425 w 3400425"/>
                <a:gd name="connsiteY43" fmla="*/ 603250 h 1558925"/>
                <a:gd name="connsiteX44" fmla="*/ 2632075 w 3400425"/>
                <a:gd name="connsiteY44" fmla="*/ 0 h 1558925"/>
                <a:gd name="connsiteX0" fmla="*/ 2632075 w 3400425"/>
                <a:gd name="connsiteY0" fmla="*/ 0 h 1558925"/>
                <a:gd name="connsiteX1" fmla="*/ 2546350 w 3400425"/>
                <a:gd name="connsiteY1" fmla="*/ 22225 h 1558925"/>
                <a:gd name="connsiteX2" fmla="*/ 2435225 w 3400425"/>
                <a:gd name="connsiteY2" fmla="*/ 57150 h 1558925"/>
                <a:gd name="connsiteX3" fmla="*/ 2308225 w 3400425"/>
                <a:gd name="connsiteY3" fmla="*/ 104775 h 1558925"/>
                <a:gd name="connsiteX4" fmla="*/ 2174875 w 3400425"/>
                <a:gd name="connsiteY4" fmla="*/ 158750 h 1558925"/>
                <a:gd name="connsiteX5" fmla="*/ 2070100 w 3400425"/>
                <a:gd name="connsiteY5" fmla="*/ 206375 h 1558925"/>
                <a:gd name="connsiteX6" fmla="*/ 1987550 w 3400425"/>
                <a:gd name="connsiteY6" fmla="*/ 254000 h 1558925"/>
                <a:gd name="connsiteX7" fmla="*/ 1914525 w 3400425"/>
                <a:gd name="connsiteY7" fmla="*/ 298450 h 1558925"/>
                <a:gd name="connsiteX8" fmla="*/ 1800225 w 3400425"/>
                <a:gd name="connsiteY8" fmla="*/ 361950 h 1558925"/>
                <a:gd name="connsiteX9" fmla="*/ 1704975 w 3400425"/>
                <a:gd name="connsiteY9" fmla="*/ 425450 h 1558925"/>
                <a:gd name="connsiteX10" fmla="*/ 1616075 w 3400425"/>
                <a:gd name="connsiteY10" fmla="*/ 473075 h 1558925"/>
                <a:gd name="connsiteX11" fmla="*/ 1533525 w 3400425"/>
                <a:gd name="connsiteY11" fmla="*/ 523875 h 1558925"/>
                <a:gd name="connsiteX12" fmla="*/ 1419225 w 3400425"/>
                <a:gd name="connsiteY12" fmla="*/ 590550 h 1558925"/>
                <a:gd name="connsiteX13" fmla="*/ 1282700 w 3400425"/>
                <a:gd name="connsiteY13" fmla="*/ 669925 h 1558925"/>
                <a:gd name="connsiteX14" fmla="*/ 1177925 w 3400425"/>
                <a:gd name="connsiteY14" fmla="*/ 717550 h 1558925"/>
                <a:gd name="connsiteX15" fmla="*/ 1063625 w 3400425"/>
                <a:gd name="connsiteY15" fmla="*/ 774700 h 1558925"/>
                <a:gd name="connsiteX16" fmla="*/ 908050 w 3400425"/>
                <a:gd name="connsiteY16" fmla="*/ 828675 h 1558925"/>
                <a:gd name="connsiteX17" fmla="*/ 774700 w 3400425"/>
                <a:gd name="connsiteY17" fmla="*/ 866775 h 1558925"/>
                <a:gd name="connsiteX18" fmla="*/ 625475 w 3400425"/>
                <a:gd name="connsiteY18" fmla="*/ 892175 h 1558925"/>
                <a:gd name="connsiteX19" fmla="*/ 447675 w 3400425"/>
                <a:gd name="connsiteY19" fmla="*/ 908050 h 1558925"/>
                <a:gd name="connsiteX20" fmla="*/ 273050 w 3400425"/>
                <a:gd name="connsiteY20" fmla="*/ 895350 h 1558925"/>
                <a:gd name="connsiteX21" fmla="*/ 187325 w 3400425"/>
                <a:gd name="connsiteY21" fmla="*/ 863600 h 1558925"/>
                <a:gd name="connsiteX22" fmla="*/ 57150 w 3400425"/>
                <a:gd name="connsiteY22" fmla="*/ 803275 h 1558925"/>
                <a:gd name="connsiteX23" fmla="*/ 0 w 3400425"/>
                <a:gd name="connsiteY23" fmla="*/ 730250 h 1558925"/>
                <a:gd name="connsiteX24" fmla="*/ 673100 w 3400425"/>
                <a:gd name="connsiteY24" fmla="*/ 1381125 h 1558925"/>
                <a:gd name="connsiteX25" fmla="*/ 746125 w 3400425"/>
                <a:gd name="connsiteY25" fmla="*/ 1457325 h 1558925"/>
                <a:gd name="connsiteX26" fmla="*/ 850900 w 3400425"/>
                <a:gd name="connsiteY26" fmla="*/ 1514475 h 1558925"/>
                <a:gd name="connsiteX27" fmla="*/ 933450 w 3400425"/>
                <a:gd name="connsiteY27" fmla="*/ 1543050 h 1558925"/>
                <a:gd name="connsiteX28" fmla="*/ 1038225 w 3400425"/>
                <a:gd name="connsiteY28" fmla="*/ 1555750 h 1558925"/>
                <a:gd name="connsiteX29" fmla="*/ 1123950 w 3400425"/>
                <a:gd name="connsiteY29" fmla="*/ 1558925 h 1558925"/>
                <a:gd name="connsiteX30" fmla="*/ 1289050 w 3400425"/>
                <a:gd name="connsiteY30" fmla="*/ 1546225 h 1558925"/>
                <a:gd name="connsiteX31" fmla="*/ 1476375 w 3400425"/>
                <a:gd name="connsiteY31" fmla="*/ 1508125 h 1558925"/>
                <a:gd name="connsiteX32" fmla="*/ 1631950 w 3400425"/>
                <a:gd name="connsiteY32" fmla="*/ 1463675 h 1558925"/>
                <a:gd name="connsiteX33" fmla="*/ 1781175 w 3400425"/>
                <a:gd name="connsiteY33" fmla="*/ 1406525 h 1558925"/>
                <a:gd name="connsiteX34" fmla="*/ 1939925 w 3400425"/>
                <a:gd name="connsiteY34" fmla="*/ 1330325 h 1558925"/>
                <a:gd name="connsiteX35" fmla="*/ 2098675 w 3400425"/>
                <a:gd name="connsiteY35" fmla="*/ 1247775 h 1558925"/>
                <a:gd name="connsiteX36" fmla="*/ 2241550 w 3400425"/>
                <a:gd name="connsiteY36" fmla="*/ 1158875 h 1558925"/>
                <a:gd name="connsiteX37" fmla="*/ 2393950 w 3400425"/>
                <a:gd name="connsiteY37" fmla="*/ 1066800 h 1558925"/>
                <a:gd name="connsiteX38" fmla="*/ 2562225 w 3400425"/>
                <a:gd name="connsiteY38" fmla="*/ 958850 h 1558925"/>
                <a:gd name="connsiteX39" fmla="*/ 2724150 w 3400425"/>
                <a:gd name="connsiteY39" fmla="*/ 863600 h 1558925"/>
                <a:gd name="connsiteX40" fmla="*/ 2928144 w 3400425"/>
                <a:gd name="connsiteY40" fmla="*/ 762794 h 1558925"/>
                <a:gd name="connsiteX41" fmla="*/ 3168650 w 3400425"/>
                <a:gd name="connsiteY41" fmla="*/ 666750 h 1558925"/>
                <a:gd name="connsiteX42" fmla="*/ 3314700 w 3400425"/>
                <a:gd name="connsiteY42" fmla="*/ 628650 h 1558925"/>
                <a:gd name="connsiteX43" fmla="*/ 3400425 w 3400425"/>
                <a:gd name="connsiteY43" fmla="*/ 603250 h 1558925"/>
                <a:gd name="connsiteX44" fmla="*/ 2632075 w 3400425"/>
                <a:gd name="connsiteY44" fmla="*/ 0 h 1558925"/>
                <a:gd name="connsiteX0" fmla="*/ 2632075 w 3400425"/>
                <a:gd name="connsiteY0" fmla="*/ 0 h 1558925"/>
                <a:gd name="connsiteX1" fmla="*/ 2546350 w 3400425"/>
                <a:gd name="connsiteY1" fmla="*/ 22225 h 1558925"/>
                <a:gd name="connsiteX2" fmla="*/ 2435225 w 3400425"/>
                <a:gd name="connsiteY2" fmla="*/ 57150 h 1558925"/>
                <a:gd name="connsiteX3" fmla="*/ 2308225 w 3400425"/>
                <a:gd name="connsiteY3" fmla="*/ 104775 h 1558925"/>
                <a:gd name="connsiteX4" fmla="*/ 2174875 w 3400425"/>
                <a:gd name="connsiteY4" fmla="*/ 158750 h 1558925"/>
                <a:gd name="connsiteX5" fmla="*/ 2070100 w 3400425"/>
                <a:gd name="connsiteY5" fmla="*/ 206375 h 1558925"/>
                <a:gd name="connsiteX6" fmla="*/ 1987550 w 3400425"/>
                <a:gd name="connsiteY6" fmla="*/ 254000 h 1558925"/>
                <a:gd name="connsiteX7" fmla="*/ 1914525 w 3400425"/>
                <a:gd name="connsiteY7" fmla="*/ 298450 h 1558925"/>
                <a:gd name="connsiteX8" fmla="*/ 1800225 w 3400425"/>
                <a:gd name="connsiteY8" fmla="*/ 361950 h 1558925"/>
                <a:gd name="connsiteX9" fmla="*/ 1704975 w 3400425"/>
                <a:gd name="connsiteY9" fmla="*/ 425450 h 1558925"/>
                <a:gd name="connsiteX10" fmla="*/ 1616075 w 3400425"/>
                <a:gd name="connsiteY10" fmla="*/ 473075 h 1558925"/>
                <a:gd name="connsiteX11" fmla="*/ 1533525 w 3400425"/>
                <a:gd name="connsiteY11" fmla="*/ 523875 h 1558925"/>
                <a:gd name="connsiteX12" fmla="*/ 1419225 w 3400425"/>
                <a:gd name="connsiteY12" fmla="*/ 590550 h 1558925"/>
                <a:gd name="connsiteX13" fmla="*/ 1282700 w 3400425"/>
                <a:gd name="connsiteY13" fmla="*/ 669925 h 1558925"/>
                <a:gd name="connsiteX14" fmla="*/ 1177925 w 3400425"/>
                <a:gd name="connsiteY14" fmla="*/ 717550 h 1558925"/>
                <a:gd name="connsiteX15" fmla="*/ 1063625 w 3400425"/>
                <a:gd name="connsiteY15" fmla="*/ 774700 h 1558925"/>
                <a:gd name="connsiteX16" fmla="*/ 908050 w 3400425"/>
                <a:gd name="connsiteY16" fmla="*/ 828675 h 1558925"/>
                <a:gd name="connsiteX17" fmla="*/ 774700 w 3400425"/>
                <a:gd name="connsiteY17" fmla="*/ 866775 h 1558925"/>
                <a:gd name="connsiteX18" fmla="*/ 625475 w 3400425"/>
                <a:gd name="connsiteY18" fmla="*/ 892175 h 1558925"/>
                <a:gd name="connsiteX19" fmla="*/ 447675 w 3400425"/>
                <a:gd name="connsiteY19" fmla="*/ 908050 h 1558925"/>
                <a:gd name="connsiteX20" fmla="*/ 273050 w 3400425"/>
                <a:gd name="connsiteY20" fmla="*/ 895350 h 1558925"/>
                <a:gd name="connsiteX21" fmla="*/ 187325 w 3400425"/>
                <a:gd name="connsiteY21" fmla="*/ 863600 h 1558925"/>
                <a:gd name="connsiteX22" fmla="*/ 57150 w 3400425"/>
                <a:gd name="connsiteY22" fmla="*/ 803275 h 1558925"/>
                <a:gd name="connsiteX23" fmla="*/ 0 w 3400425"/>
                <a:gd name="connsiteY23" fmla="*/ 730250 h 1558925"/>
                <a:gd name="connsiteX24" fmla="*/ 673100 w 3400425"/>
                <a:gd name="connsiteY24" fmla="*/ 1381125 h 1558925"/>
                <a:gd name="connsiteX25" fmla="*/ 746125 w 3400425"/>
                <a:gd name="connsiteY25" fmla="*/ 1457325 h 1558925"/>
                <a:gd name="connsiteX26" fmla="*/ 850900 w 3400425"/>
                <a:gd name="connsiteY26" fmla="*/ 1514475 h 1558925"/>
                <a:gd name="connsiteX27" fmla="*/ 933450 w 3400425"/>
                <a:gd name="connsiteY27" fmla="*/ 1543050 h 1558925"/>
                <a:gd name="connsiteX28" fmla="*/ 1038225 w 3400425"/>
                <a:gd name="connsiteY28" fmla="*/ 1555750 h 1558925"/>
                <a:gd name="connsiteX29" fmla="*/ 1123950 w 3400425"/>
                <a:gd name="connsiteY29" fmla="*/ 1558925 h 1558925"/>
                <a:gd name="connsiteX30" fmla="*/ 1289050 w 3400425"/>
                <a:gd name="connsiteY30" fmla="*/ 1546225 h 1558925"/>
                <a:gd name="connsiteX31" fmla="*/ 1476375 w 3400425"/>
                <a:gd name="connsiteY31" fmla="*/ 1508125 h 1558925"/>
                <a:gd name="connsiteX32" fmla="*/ 1631950 w 3400425"/>
                <a:gd name="connsiteY32" fmla="*/ 1463675 h 1558925"/>
                <a:gd name="connsiteX33" fmla="*/ 1781175 w 3400425"/>
                <a:gd name="connsiteY33" fmla="*/ 1406525 h 1558925"/>
                <a:gd name="connsiteX34" fmla="*/ 1939925 w 3400425"/>
                <a:gd name="connsiteY34" fmla="*/ 1330325 h 1558925"/>
                <a:gd name="connsiteX35" fmla="*/ 2098675 w 3400425"/>
                <a:gd name="connsiteY35" fmla="*/ 1247775 h 1558925"/>
                <a:gd name="connsiteX36" fmla="*/ 2241550 w 3400425"/>
                <a:gd name="connsiteY36" fmla="*/ 1158875 h 1558925"/>
                <a:gd name="connsiteX37" fmla="*/ 2393950 w 3400425"/>
                <a:gd name="connsiteY37" fmla="*/ 1066800 h 1558925"/>
                <a:gd name="connsiteX38" fmla="*/ 2562225 w 3400425"/>
                <a:gd name="connsiteY38" fmla="*/ 958850 h 1558925"/>
                <a:gd name="connsiteX39" fmla="*/ 2724150 w 3400425"/>
                <a:gd name="connsiteY39" fmla="*/ 863600 h 1558925"/>
                <a:gd name="connsiteX40" fmla="*/ 2932906 w 3400425"/>
                <a:gd name="connsiteY40" fmla="*/ 762794 h 1558925"/>
                <a:gd name="connsiteX41" fmla="*/ 3168650 w 3400425"/>
                <a:gd name="connsiteY41" fmla="*/ 666750 h 1558925"/>
                <a:gd name="connsiteX42" fmla="*/ 3314700 w 3400425"/>
                <a:gd name="connsiteY42" fmla="*/ 628650 h 1558925"/>
                <a:gd name="connsiteX43" fmla="*/ 3400425 w 3400425"/>
                <a:gd name="connsiteY43" fmla="*/ 603250 h 1558925"/>
                <a:gd name="connsiteX44" fmla="*/ 2632075 w 3400425"/>
                <a:gd name="connsiteY44" fmla="*/ 0 h 1558925"/>
                <a:gd name="connsiteX0" fmla="*/ 2632075 w 3405188"/>
                <a:gd name="connsiteY0" fmla="*/ 0 h 1558925"/>
                <a:gd name="connsiteX1" fmla="*/ 2546350 w 3405188"/>
                <a:gd name="connsiteY1" fmla="*/ 22225 h 1558925"/>
                <a:gd name="connsiteX2" fmla="*/ 2435225 w 3405188"/>
                <a:gd name="connsiteY2" fmla="*/ 57150 h 1558925"/>
                <a:gd name="connsiteX3" fmla="*/ 2308225 w 3405188"/>
                <a:gd name="connsiteY3" fmla="*/ 104775 h 1558925"/>
                <a:gd name="connsiteX4" fmla="*/ 2174875 w 3405188"/>
                <a:gd name="connsiteY4" fmla="*/ 158750 h 1558925"/>
                <a:gd name="connsiteX5" fmla="*/ 2070100 w 3405188"/>
                <a:gd name="connsiteY5" fmla="*/ 206375 h 1558925"/>
                <a:gd name="connsiteX6" fmla="*/ 1987550 w 3405188"/>
                <a:gd name="connsiteY6" fmla="*/ 254000 h 1558925"/>
                <a:gd name="connsiteX7" fmla="*/ 1914525 w 3405188"/>
                <a:gd name="connsiteY7" fmla="*/ 298450 h 1558925"/>
                <a:gd name="connsiteX8" fmla="*/ 1800225 w 3405188"/>
                <a:gd name="connsiteY8" fmla="*/ 361950 h 1558925"/>
                <a:gd name="connsiteX9" fmla="*/ 1704975 w 3405188"/>
                <a:gd name="connsiteY9" fmla="*/ 425450 h 1558925"/>
                <a:gd name="connsiteX10" fmla="*/ 1616075 w 3405188"/>
                <a:gd name="connsiteY10" fmla="*/ 473075 h 1558925"/>
                <a:gd name="connsiteX11" fmla="*/ 1533525 w 3405188"/>
                <a:gd name="connsiteY11" fmla="*/ 523875 h 1558925"/>
                <a:gd name="connsiteX12" fmla="*/ 1419225 w 3405188"/>
                <a:gd name="connsiteY12" fmla="*/ 590550 h 1558925"/>
                <a:gd name="connsiteX13" fmla="*/ 1282700 w 3405188"/>
                <a:gd name="connsiteY13" fmla="*/ 669925 h 1558925"/>
                <a:gd name="connsiteX14" fmla="*/ 1177925 w 3405188"/>
                <a:gd name="connsiteY14" fmla="*/ 717550 h 1558925"/>
                <a:gd name="connsiteX15" fmla="*/ 1063625 w 3405188"/>
                <a:gd name="connsiteY15" fmla="*/ 774700 h 1558925"/>
                <a:gd name="connsiteX16" fmla="*/ 908050 w 3405188"/>
                <a:gd name="connsiteY16" fmla="*/ 828675 h 1558925"/>
                <a:gd name="connsiteX17" fmla="*/ 774700 w 3405188"/>
                <a:gd name="connsiteY17" fmla="*/ 866775 h 1558925"/>
                <a:gd name="connsiteX18" fmla="*/ 625475 w 3405188"/>
                <a:gd name="connsiteY18" fmla="*/ 892175 h 1558925"/>
                <a:gd name="connsiteX19" fmla="*/ 447675 w 3405188"/>
                <a:gd name="connsiteY19" fmla="*/ 908050 h 1558925"/>
                <a:gd name="connsiteX20" fmla="*/ 273050 w 3405188"/>
                <a:gd name="connsiteY20" fmla="*/ 895350 h 1558925"/>
                <a:gd name="connsiteX21" fmla="*/ 187325 w 3405188"/>
                <a:gd name="connsiteY21" fmla="*/ 863600 h 1558925"/>
                <a:gd name="connsiteX22" fmla="*/ 57150 w 3405188"/>
                <a:gd name="connsiteY22" fmla="*/ 803275 h 1558925"/>
                <a:gd name="connsiteX23" fmla="*/ 0 w 3405188"/>
                <a:gd name="connsiteY23" fmla="*/ 730250 h 1558925"/>
                <a:gd name="connsiteX24" fmla="*/ 673100 w 3405188"/>
                <a:gd name="connsiteY24" fmla="*/ 1381125 h 1558925"/>
                <a:gd name="connsiteX25" fmla="*/ 746125 w 3405188"/>
                <a:gd name="connsiteY25" fmla="*/ 1457325 h 1558925"/>
                <a:gd name="connsiteX26" fmla="*/ 850900 w 3405188"/>
                <a:gd name="connsiteY26" fmla="*/ 1514475 h 1558925"/>
                <a:gd name="connsiteX27" fmla="*/ 933450 w 3405188"/>
                <a:gd name="connsiteY27" fmla="*/ 1543050 h 1558925"/>
                <a:gd name="connsiteX28" fmla="*/ 1038225 w 3405188"/>
                <a:gd name="connsiteY28" fmla="*/ 1555750 h 1558925"/>
                <a:gd name="connsiteX29" fmla="*/ 1123950 w 3405188"/>
                <a:gd name="connsiteY29" fmla="*/ 1558925 h 1558925"/>
                <a:gd name="connsiteX30" fmla="*/ 1289050 w 3405188"/>
                <a:gd name="connsiteY30" fmla="*/ 1546225 h 1558925"/>
                <a:gd name="connsiteX31" fmla="*/ 1476375 w 3405188"/>
                <a:gd name="connsiteY31" fmla="*/ 1508125 h 1558925"/>
                <a:gd name="connsiteX32" fmla="*/ 1631950 w 3405188"/>
                <a:gd name="connsiteY32" fmla="*/ 1463675 h 1558925"/>
                <a:gd name="connsiteX33" fmla="*/ 1781175 w 3405188"/>
                <a:gd name="connsiteY33" fmla="*/ 1406525 h 1558925"/>
                <a:gd name="connsiteX34" fmla="*/ 1939925 w 3405188"/>
                <a:gd name="connsiteY34" fmla="*/ 1330325 h 1558925"/>
                <a:gd name="connsiteX35" fmla="*/ 2098675 w 3405188"/>
                <a:gd name="connsiteY35" fmla="*/ 1247775 h 1558925"/>
                <a:gd name="connsiteX36" fmla="*/ 2241550 w 3405188"/>
                <a:gd name="connsiteY36" fmla="*/ 1158875 h 1558925"/>
                <a:gd name="connsiteX37" fmla="*/ 2393950 w 3405188"/>
                <a:gd name="connsiteY37" fmla="*/ 1066800 h 1558925"/>
                <a:gd name="connsiteX38" fmla="*/ 2562225 w 3405188"/>
                <a:gd name="connsiteY38" fmla="*/ 958850 h 1558925"/>
                <a:gd name="connsiteX39" fmla="*/ 2724150 w 3405188"/>
                <a:gd name="connsiteY39" fmla="*/ 863600 h 1558925"/>
                <a:gd name="connsiteX40" fmla="*/ 2932906 w 3405188"/>
                <a:gd name="connsiteY40" fmla="*/ 762794 h 1558925"/>
                <a:gd name="connsiteX41" fmla="*/ 3168650 w 3405188"/>
                <a:gd name="connsiteY41" fmla="*/ 666750 h 1558925"/>
                <a:gd name="connsiteX42" fmla="*/ 3314700 w 3405188"/>
                <a:gd name="connsiteY42" fmla="*/ 628650 h 1558925"/>
                <a:gd name="connsiteX43" fmla="*/ 3405188 w 3405188"/>
                <a:gd name="connsiteY43" fmla="*/ 605631 h 1558925"/>
                <a:gd name="connsiteX44" fmla="*/ 2632075 w 3405188"/>
                <a:gd name="connsiteY44" fmla="*/ 0 h 1558925"/>
                <a:gd name="connsiteX0" fmla="*/ 2632075 w 3405188"/>
                <a:gd name="connsiteY0" fmla="*/ 0 h 1558925"/>
                <a:gd name="connsiteX1" fmla="*/ 2546350 w 3405188"/>
                <a:gd name="connsiteY1" fmla="*/ 22225 h 1558925"/>
                <a:gd name="connsiteX2" fmla="*/ 2435225 w 3405188"/>
                <a:gd name="connsiteY2" fmla="*/ 57150 h 1558925"/>
                <a:gd name="connsiteX3" fmla="*/ 2308225 w 3405188"/>
                <a:gd name="connsiteY3" fmla="*/ 104775 h 1558925"/>
                <a:gd name="connsiteX4" fmla="*/ 2174875 w 3405188"/>
                <a:gd name="connsiteY4" fmla="*/ 158750 h 1558925"/>
                <a:gd name="connsiteX5" fmla="*/ 2070100 w 3405188"/>
                <a:gd name="connsiteY5" fmla="*/ 206375 h 1558925"/>
                <a:gd name="connsiteX6" fmla="*/ 1987550 w 3405188"/>
                <a:gd name="connsiteY6" fmla="*/ 254000 h 1558925"/>
                <a:gd name="connsiteX7" fmla="*/ 1914525 w 3405188"/>
                <a:gd name="connsiteY7" fmla="*/ 298450 h 1558925"/>
                <a:gd name="connsiteX8" fmla="*/ 1800225 w 3405188"/>
                <a:gd name="connsiteY8" fmla="*/ 361950 h 1558925"/>
                <a:gd name="connsiteX9" fmla="*/ 1704975 w 3405188"/>
                <a:gd name="connsiteY9" fmla="*/ 425450 h 1558925"/>
                <a:gd name="connsiteX10" fmla="*/ 1616075 w 3405188"/>
                <a:gd name="connsiteY10" fmla="*/ 473075 h 1558925"/>
                <a:gd name="connsiteX11" fmla="*/ 1533525 w 3405188"/>
                <a:gd name="connsiteY11" fmla="*/ 523875 h 1558925"/>
                <a:gd name="connsiteX12" fmla="*/ 1419225 w 3405188"/>
                <a:gd name="connsiteY12" fmla="*/ 590550 h 1558925"/>
                <a:gd name="connsiteX13" fmla="*/ 1282700 w 3405188"/>
                <a:gd name="connsiteY13" fmla="*/ 669925 h 1558925"/>
                <a:gd name="connsiteX14" fmla="*/ 1177925 w 3405188"/>
                <a:gd name="connsiteY14" fmla="*/ 717550 h 1558925"/>
                <a:gd name="connsiteX15" fmla="*/ 1063625 w 3405188"/>
                <a:gd name="connsiteY15" fmla="*/ 774700 h 1558925"/>
                <a:gd name="connsiteX16" fmla="*/ 908050 w 3405188"/>
                <a:gd name="connsiteY16" fmla="*/ 828675 h 1558925"/>
                <a:gd name="connsiteX17" fmla="*/ 774700 w 3405188"/>
                <a:gd name="connsiteY17" fmla="*/ 866775 h 1558925"/>
                <a:gd name="connsiteX18" fmla="*/ 625475 w 3405188"/>
                <a:gd name="connsiteY18" fmla="*/ 892175 h 1558925"/>
                <a:gd name="connsiteX19" fmla="*/ 447675 w 3405188"/>
                <a:gd name="connsiteY19" fmla="*/ 908050 h 1558925"/>
                <a:gd name="connsiteX20" fmla="*/ 273050 w 3405188"/>
                <a:gd name="connsiteY20" fmla="*/ 895350 h 1558925"/>
                <a:gd name="connsiteX21" fmla="*/ 187325 w 3405188"/>
                <a:gd name="connsiteY21" fmla="*/ 863600 h 1558925"/>
                <a:gd name="connsiteX22" fmla="*/ 57150 w 3405188"/>
                <a:gd name="connsiteY22" fmla="*/ 803275 h 1558925"/>
                <a:gd name="connsiteX23" fmla="*/ 0 w 3405188"/>
                <a:gd name="connsiteY23" fmla="*/ 730250 h 1558925"/>
                <a:gd name="connsiteX24" fmla="*/ 673100 w 3405188"/>
                <a:gd name="connsiteY24" fmla="*/ 1381125 h 1558925"/>
                <a:gd name="connsiteX25" fmla="*/ 746125 w 3405188"/>
                <a:gd name="connsiteY25" fmla="*/ 1457325 h 1558925"/>
                <a:gd name="connsiteX26" fmla="*/ 850900 w 3405188"/>
                <a:gd name="connsiteY26" fmla="*/ 1514475 h 1558925"/>
                <a:gd name="connsiteX27" fmla="*/ 933450 w 3405188"/>
                <a:gd name="connsiteY27" fmla="*/ 1543050 h 1558925"/>
                <a:gd name="connsiteX28" fmla="*/ 1038225 w 3405188"/>
                <a:gd name="connsiteY28" fmla="*/ 1555750 h 1558925"/>
                <a:gd name="connsiteX29" fmla="*/ 1123950 w 3405188"/>
                <a:gd name="connsiteY29" fmla="*/ 1558925 h 1558925"/>
                <a:gd name="connsiteX30" fmla="*/ 1289050 w 3405188"/>
                <a:gd name="connsiteY30" fmla="*/ 1546225 h 1558925"/>
                <a:gd name="connsiteX31" fmla="*/ 1476375 w 3405188"/>
                <a:gd name="connsiteY31" fmla="*/ 1508125 h 1558925"/>
                <a:gd name="connsiteX32" fmla="*/ 1631950 w 3405188"/>
                <a:gd name="connsiteY32" fmla="*/ 1463675 h 1558925"/>
                <a:gd name="connsiteX33" fmla="*/ 1781175 w 3405188"/>
                <a:gd name="connsiteY33" fmla="*/ 1406525 h 1558925"/>
                <a:gd name="connsiteX34" fmla="*/ 1939925 w 3405188"/>
                <a:gd name="connsiteY34" fmla="*/ 1330325 h 1558925"/>
                <a:gd name="connsiteX35" fmla="*/ 2098675 w 3405188"/>
                <a:gd name="connsiteY35" fmla="*/ 1247775 h 1558925"/>
                <a:gd name="connsiteX36" fmla="*/ 2241550 w 3405188"/>
                <a:gd name="connsiteY36" fmla="*/ 1158875 h 1558925"/>
                <a:gd name="connsiteX37" fmla="*/ 2393950 w 3405188"/>
                <a:gd name="connsiteY37" fmla="*/ 1066800 h 1558925"/>
                <a:gd name="connsiteX38" fmla="*/ 2562225 w 3405188"/>
                <a:gd name="connsiteY38" fmla="*/ 958850 h 1558925"/>
                <a:gd name="connsiteX39" fmla="*/ 2724150 w 3405188"/>
                <a:gd name="connsiteY39" fmla="*/ 863600 h 1558925"/>
                <a:gd name="connsiteX40" fmla="*/ 2932906 w 3405188"/>
                <a:gd name="connsiteY40" fmla="*/ 762794 h 1558925"/>
                <a:gd name="connsiteX41" fmla="*/ 3168650 w 3405188"/>
                <a:gd name="connsiteY41" fmla="*/ 666750 h 1558925"/>
                <a:gd name="connsiteX42" fmla="*/ 3302794 w 3405188"/>
                <a:gd name="connsiteY42" fmla="*/ 628650 h 1558925"/>
                <a:gd name="connsiteX43" fmla="*/ 3405188 w 3405188"/>
                <a:gd name="connsiteY43" fmla="*/ 605631 h 1558925"/>
                <a:gd name="connsiteX44" fmla="*/ 2632075 w 3405188"/>
                <a:gd name="connsiteY44" fmla="*/ 0 h 1558925"/>
                <a:gd name="connsiteX0" fmla="*/ 2632075 w 3395663"/>
                <a:gd name="connsiteY0" fmla="*/ 0 h 1558925"/>
                <a:gd name="connsiteX1" fmla="*/ 2546350 w 3395663"/>
                <a:gd name="connsiteY1" fmla="*/ 22225 h 1558925"/>
                <a:gd name="connsiteX2" fmla="*/ 2435225 w 3395663"/>
                <a:gd name="connsiteY2" fmla="*/ 57150 h 1558925"/>
                <a:gd name="connsiteX3" fmla="*/ 2308225 w 3395663"/>
                <a:gd name="connsiteY3" fmla="*/ 104775 h 1558925"/>
                <a:gd name="connsiteX4" fmla="*/ 2174875 w 3395663"/>
                <a:gd name="connsiteY4" fmla="*/ 158750 h 1558925"/>
                <a:gd name="connsiteX5" fmla="*/ 2070100 w 3395663"/>
                <a:gd name="connsiteY5" fmla="*/ 206375 h 1558925"/>
                <a:gd name="connsiteX6" fmla="*/ 1987550 w 3395663"/>
                <a:gd name="connsiteY6" fmla="*/ 254000 h 1558925"/>
                <a:gd name="connsiteX7" fmla="*/ 1914525 w 3395663"/>
                <a:gd name="connsiteY7" fmla="*/ 298450 h 1558925"/>
                <a:gd name="connsiteX8" fmla="*/ 1800225 w 3395663"/>
                <a:gd name="connsiteY8" fmla="*/ 361950 h 1558925"/>
                <a:gd name="connsiteX9" fmla="*/ 1704975 w 3395663"/>
                <a:gd name="connsiteY9" fmla="*/ 425450 h 1558925"/>
                <a:gd name="connsiteX10" fmla="*/ 1616075 w 3395663"/>
                <a:gd name="connsiteY10" fmla="*/ 473075 h 1558925"/>
                <a:gd name="connsiteX11" fmla="*/ 1533525 w 3395663"/>
                <a:gd name="connsiteY11" fmla="*/ 523875 h 1558925"/>
                <a:gd name="connsiteX12" fmla="*/ 1419225 w 3395663"/>
                <a:gd name="connsiteY12" fmla="*/ 590550 h 1558925"/>
                <a:gd name="connsiteX13" fmla="*/ 1282700 w 3395663"/>
                <a:gd name="connsiteY13" fmla="*/ 669925 h 1558925"/>
                <a:gd name="connsiteX14" fmla="*/ 1177925 w 3395663"/>
                <a:gd name="connsiteY14" fmla="*/ 717550 h 1558925"/>
                <a:gd name="connsiteX15" fmla="*/ 1063625 w 3395663"/>
                <a:gd name="connsiteY15" fmla="*/ 774700 h 1558925"/>
                <a:gd name="connsiteX16" fmla="*/ 908050 w 3395663"/>
                <a:gd name="connsiteY16" fmla="*/ 828675 h 1558925"/>
                <a:gd name="connsiteX17" fmla="*/ 774700 w 3395663"/>
                <a:gd name="connsiteY17" fmla="*/ 866775 h 1558925"/>
                <a:gd name="connsiteX18" fmla="*/ 625475 w 3395663"/>
                <a:gd name="connsiteY18" fmla="*/ 892175 h 1558925"/>
                <a:gd name="connsiteX19" fmla="*/ 447675 w 3395663"/>
                <a:gd name="connsiteY19" fmla="*/ 908050 h 1558925"/>
                <a:gd name="connsiteX20" fmla="*/ 273050 w 3395663"/>
                <a:gd name="connsiteY20" fmla="*/ 895350 h 1558925"/>
                <a:gd name="connsiteX21" fmla="*/ 187325 w 3395663"/>
                <a:gd name="connsiteY21" fmla="*/ 863600 h 1558925"/>
                <a:gd name="connsiteX22" fmla="*/ 57150 w 3395663"/>
                <a:gd name="connsiteY22" fmla="*/ 803275 h 1558925"/>
                <a:gd name="connsiteX23" fmla="*/ 0 w 3395663"/>
                <a:gd name="connsiteY23" fmla="*/ 730250 h 1558925"/>
                <a:gd name="connsiteX24" fmla="*/ 673100 w 3395663"/>
                <a:gd name="connsiteY24" fmla="*/ 1381125 h 1558925"/>
                <a:gd name="connsiteX25" fmla="*/ 746125 w 3395663"/>
                <a:gd name="connsiteY25" fmla="*/ 1457325 h 1558925"/>
                <a:gd name="connsiteX26" fmla="*/ 850900 w 3395663"/>
                <a:gd name="connsiteY26" fmla="*/ 1514475 h 1558925"/>
                <a:gd name="connsiteX27" fmla="*/ 933450 w 3395663"/>
                <a:gd name="connsiteY27" fmla="*/ 1543050 h 1558925"/>
                <a:gd name="connsiteX28" fmla="*/ 1038225 w 3395663"/>
                <a:gd name="connsiteY28" fmla="*/ 1555750 h 1558925"/>
                <a:gd name="connsiteX29" fmla="*/ 1123950 w 3395663"/>
                <a:gd name="connsiteY29" fmla="*/ 1558925 h 1558925"/>
                <a:gd name="connsiteX30" fmla="*/ 1289050 w 3395663"/>
                <a:gd name="connsiteY30" fmla="*/ 1546225 h 1558925"/>
                <a:gd name="connsiteX31" fmla="*/ 1476375 w 3395663"/>
                <a:gd name="connsiteY31" fmla="*/ 1508125 h 1558925"/>
                <a:gd name="connsiteX32" fmla="*/ 1631950 w 3395663"/>
                <a:gd name="connsiteY32" fmla="*/ 1463675 h 1558925"/>
                <a:gd name="connsiteX33" fmla="*/ 1781175 w 3395663"/>
                <a:gd name="connsiteY33" fmla="*/ 1406525 h 1558925"/>
                <a:gd name="connsiteX34" fmla="*/ 1939925 w 3395663"/>
                <a:gd name="connsiteY34" fmla="*/ 1330325 h 1558925"/>
                <a:gd name="connsiteX35" fmla="*/ 2098675 w 3395663"/>
                <a:gd name="connsiteY35" fmla="*/ 1247775 h 1558925"/>
                <a:gd name="connsiteX36" fmla="*/ 2241550 w 3395663"/>
                <a:gd name="connsiteY36" fmla="*/ 1158875 h 1558925"/>
                <a:gd name="connsiteX37" fmla="*/ 2393950 w 3395663"/>
                <a:gd name="connsiteY37" fmla="*/ 1066800 h 1558925"/>
                <a:gd name="connsiteX38" fmla="*/ 2562225 w 3395663"/>
                <a:gd name="connsiteY38" fmla="*/ 958850 h 1558925"/>
                <a:gd name="connsiteX39" fmla="*/ 2724150 w 3395663"/>
                <a:gd name="connsiteY39" fmla="*/ 863600 h 1558925"/>
                <a:gd name="connsiteX40" fmla="*/ 2932906 w 3395663"/>
                <a:gd name="connsiteY40" fmla="*/ 762794 h 1558925"/>
                <a:gd name="connsiteX41" fmla="*/ 3168650 w 3395663"/>
                <a:gd name="connsiteY41" fmla="*/ 666750 h 1558925"/>
                <a:gd name="connsiteX42" fmla="*/ 3302794 w 3395663"/>
                <a:gd name="connsiteY42" fmla="*/ 628650 h 1558925"/>
                <a:gd name="connsiteX43" fmla="*/ 3395663 w 3395663"/>
                <a:gd name="connsiteY43" fmla="*/ 605631 h 1558925"/>
                <a:gd name="connsiteX44" fmla="*/ 2632075 w 3395663"/>
                <a:gd name="connsiteY44" fmla="*/ 0 h 1558925"/>
                <a:gd name="connsiteX0" fmla="*/ 2632075 w 3395663"/>
                <a:gd name="connsiteY0" fmla="*/ 0 h 1558925"/>
                <a:gd name="connsiteX1" fmla="*/ 2546350 w 3395663"/>
                <a:gd name="connsiteY1" fmla="*/ 22225 h 1558925"/>
                <a:gd name="connsiteX2" fmla="*/ 2435225 w 3395663"/>
                <a:gd name="connsiteY2" fmla="*/ 57150 h 1558925"/>
                <a:gd name="connsiteX3" fmla="*/ 2308225 w 3395663"/>
                <a:gd name="connsiteY3" fmla="*/ 104775 h 1558925"/>
                <a:gd name="connsiteX4" fmla="*/ 2174875 w 3395663"/>
                <a:gd name="connsiteY4" fmla="*/ 158750 h 1558925"/>
                <a:gd name="connsiteX5" fmla="*/ 2070100 w 3395663"/>
                <a:gd name="connsiteY5" fmla="*/ 206375 h 1558925"/>
                <a:gd name="connsiteX6" fmla="*/ 1987550 w 3395663"/>
                <a:gd name="connsiteY6" fmla="*/ 254000 h 1558925"/>
                <a:gd name="connsiteX7" fmla="*/ 1914525 w 3395663"/>
                <a:gd name="connsiteY7" fmla="*/ 298450 h 1558925"/>
                <a:gd name="connsiteX8" fmla="*/ 1800225 w 3395663"/>
                <a:gd name="connsiteY8" fmla="*/ 361950 h 1558925"/>
                <a:gd name="connsiteX9" fmla="*/ 1704975 w 3395663"/>
                <a:gd name="connsiteY9" fmla="*/ 425450 h 1558925"/>
                <a:gd name="connsiteX10" fmla="*/ 1616075 w 3395663"/>
                <a:gd name="connsiteY10" fmla="*/ 473075 h 1558925"/>
                <a:gd name="connsiteX11" fmla="*/ 1533525 w 3395663"/>
                <a:gd name="connsiteY11" fmla="*/ 523875 h 1558925"/>
                <a:gd name="connsiteX12" fmla="*/ 1419225 w 3395663"/>
                <a:gd name="connsiteY12" fmla="*/ 590550 h 1558925"/>
                <a:gd name="connsiteX13" fmla="*/ 1282700 w 3395663"/>
                <a:gd name="connsiteY13" fmla="*/ 669925 h 1558925"/>
                <a:gd name="connsiteX14" fmla="*/ 1177925 w 3395663"/>
                <a:gd name="connsiteY14" fmla="*/ 717550 h 1558925"/>
                <a:gd name="connsiteX15" fmla="*/ 1063625 w 3395663"/>
                <a:gd name="connsiteY15" fmla="*/ 774700 h 1558925"/>
                <a:gd name="connsiteX16" fmla="*/ 908050 w 3395663"/>
                <a:gd name="connsiteY16" fmla="*/ 828675 h 1558925"/>
                <a:gd name="connsiteX17" fmla="*/ 774700 w 3395663"/>
                <a:gd name="connsiteY17" fmla="*/ 866775 h 1558925"/>
                <a:gd name="connsiteX18" fmla="*/ 625475 w 3395663"/>
                <a:gd name="connsiteY18" fmla="*/ 892175 h 1558925"/>
                <a:gd name="connsiteX19" fmla="*/ 447675 w 3395663"/>
                <a:gd name="connsiteY19" fmla="*/ 908050 h 1558925"/>
                <a:gd name="connsiteX20" fmla="*/ 273050 w 3395663"/>
                <a:gd name="connsiteY20" fmla="*/ 895350 h 1558925"/>
                <a:gd name="connsiteX21" fmla="*/ 187325 w 3395663"/>
                <a:gd name="connsiteY21" fmla="*/ 863600 h 1558925"/>
                <a:gd name="connsiteX22" fmla="*/ 63337 w 3395663"/>
                <a:gd name="connsiteY22" fmla="*/ 793994 h 1558925"/>
                <a:gd name="connsiteX23" fmla="*/ 0 w 3395663"/>
                <a:gd name="connsiteY23" fmla="*/ 730250 h 1558925"/>
                <a:gd name="connsiteX24" fmla="*/ 673100 w 3395663"/>
                <a:gd name="connsiteY24" fmla="*/ 1381125 h 1558925"/>
                <a:gd name="connsiteX25" fmla="*/ 746125 w 3395663"/>
                <a:gd name="connsiteY25" fmla="*/ 1457325 h 1558925"/>
                <a:gd name="connsiteX26" fmla="*/ 850900 w 3395663"/>
                <a:gd name="connsiteY26" fmla="*/ 1514475 h 1558925"/>
                <a:gd name="connsiteX27" fmla="*/ 933450 w 3395663"/>
                <a:gd name="connsiteY27" fmla="*/ 1543050 h 1558925"/>
                <a:gd name="connsiteX28" fmla="*/ 1038225 w 3395663"/>
                <a:gd name="connsiteY28" fmla="*/ 1555750 h 1558925"/>
                <a:gd name="connsiteX29" fmla="*/ 1123950 w 3395663"/>
                <a:gd name="connsiteY29" fmla="*/ 1558925 h 1558925"/>
                <a:gd name="connsiteX30" fmla="*/ 1289050 w 3395663"/>
                <a:gd name="connsiteY30" fmla="*/ 1546225 h 1558925"/>
                <a:gd name="connsiteX31" fmla="*/ 1476375 w 3395663"/>
                <a:gd name="connsiteY31" fmla="*/ 1508125 h 1558925"/>
                <a:gd name="connsiteX32" fmla="*/ 1631950 w 3395663"/>
                <a:gd name="connsiteY32" fmla="*/ 1463675 h 1558925"/>
                <a:gd name="connsiteX33" fmla="*/ 1781175 w 3395663"/>
                <a:gd name="connsiteY33" fmla="*/ 1406525 h 1558925"/>
                <a:gd name="connsiteX34" fmla="*/ 1939925 w 3395663"/>
                <a:gd name="connsiteY34" fmla="*/ 1330325 h 1558925"/>
                <a:gd name="connsiteX35" fmla="*/ 2098675 w 3395663"/>
                <a:gd name="connsiteY35" fmla="*/ 1247775 h 1558925"/>
                <a:gd name="connsiteX36" fmla="*/ 2241550 w 3395663"/>
                <a:gd name="connsiteY36" fmla="*/ 1158875 h 1558925"/>
                <a:gd name="connsiteX37" fmla="*/ 2393950 w 3395663"/>
                <a:gd name="connsiteY37" fmla="*/ 1066800 h 1558925"/>
                <a:gd name="connsiteX38" fmla="*/ 2562225 w 3395663"/>
                <a:gd name="connsiteY38" fmla="*/ 958850 h 1558925"/>
                <a:gd name="connsiteX39" fmla="*/ 2724150 w 3395663"/>
                <a:gd name="connsiteY39" fmla="*/ 863600 h 1558925"/>
                <a:gd name="connsiteX40" fmla="*/ 2932906 w 3395663"/>
                <a:gd name="connsiteY40" fmla="*/ 762794 h 1558925"/>
                <a:gd name="connsiteX41" fmla="*/ 3168650 w 3395663"/>
                <a:gd name="connsiteY41" fmla="*/ 666750 h 1558925"/>
                <a:gd name="connsiteX42" fmla="*/ 3302794 w 3395663"/>
                <a:gd name="connsiteY42" fmla="*/ 628650 h 1558925"/>
                <a:gd name="connsiteX43" fmla="*/ 3395663 w 3395663"/>
                <a:gd name="connsiteY43" fmla="*/ 605631 h 1558925"/>
                <a:gd name="connsiteX44" fmla="*/ 2632075 w 3395663"/>
                <a:gd name="connsiteY44" fmla="*/ 0 h 155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95663" h="1558925">
                  <a:moveTo>
                    <a:pt x="2632075" y="0"/>
                  </a:moveTo>
                  <a:lnTo>
                    <a:pt x="2546350" y="22225"/>
                  </a:lnTo>
                  <a:lnTo>
                    <a:pt x="2435225" y="57150"/>
                  </a:lnTo>
                  <a:lnTo>
                    <a:pt x="2308225" y="104775"/>
                  </a:lnTo>
                  <a:lnTo>
                    <a:pt x="2174875" y="158750"/>
                  </a:lnTo>
                  <a:lnTo>
                    <a:pt x="2070100" y="206375"/>
                  </a:lnTo>
                  <a:lnTo>
                    <a:pt x="1987550" y="254000"/>
                  </a:lnTo>
                  <a:lnTo>
                    <a:pt x="1914525" y="298450"/>
                  </a:lnTo>
                  <a:lnTo>
                    <a:pt x="1800225" y="361950"/>
                  </a:lnTo>
                  <a:lnTo>
                    <a:pt x="1704975" y="425450"/>
                  </a:lnTo>
                  <a:lnTo>
                    <a:pt x="1616075" y="473075"/>
                  </a:lnTo>
                  <a:lnTo>
                    <a:pt x="1533525" y="523875"/>
                  </a:lnTo>
                  <a:lnTo>
                    <a:pt x="1419225" y="590550"/>
                  </a:lnTo>
                  <a:lnTo>
                    <a:pt x="1282700" y="669925"/>
                  </a:lnTo>
                  <a:lnTo>
                    <a:pt x="1177925" y="717550"/>
                  </a:lnTo>
                  <a:lnTo>
                    <a:pt x="1063625" y="774700"/>
                  </a:lnTo>
                  <a:lnTo>
                    <a:pt x="908050" y="828675"/>
                  </a:lnTo>
                  <a:lnTo>
                    <a:pt x="774700" y="866775"/>
                  </a:lnTo>
                  <a:lnTo>
                    <a:pt x="625475" y="892175"/>
                  </a:lnTo>
                  <a:lnTo>
                    <a:pt x="447675" y="908050"/>
                  </a:lnTo>
                  <a:lnTo>
                    <a:pt x="273050" y="895350"/>
                  </a:lnTo>
                  <a:lnTo>
                    <a:pt x="187325" y="863600"/>
                  </a:lnTo>
                  <a:lnTo>
                    <a:pt x="63337" y="793994"/>
                  </a:lnTo>
                  <a:lnTo>
                    <a:pt x="0" y="730250"/>
                  </a:lnTo>
                  <a:lnTo>
                    <a:pt x="673100" y="1381125"/>
                  </a:lnTo>
                  <a:lnTo>
                    <a:pt x="746125" y="1457325"/>
                  </a:lnTo>
                  <a:lnTo>
                    <a:pt x="850900" y="1514475"/>
                  </a:lnTo>
                  <a:lnTo>
                    <a:pt x="933450" y="1543050"/>
                  </a:lnTo>
                  <a:lnTo>
                    <a:pt x="1038225" y="1555750"/>
                  </a:lnTo>
                  <a:lnTo>
                    <a:pt x="1123950" y="1558925"/>
                  </a:lnTo>
                  <a:lnTo>
                    <a:pt x="1289050" y="1546225"/>
                  </a:lnTo>
                  <a:lnTo>
                    <a:pt x="1476375" y="1508125"/>
                  </a:lnTo>
                  <a:lnTo>
                    <a:pt x="1631950" y="1463675"/>
                  </a:lnTo>
                  <a:lnTo>
                    <a:pt x="1781175" y="1406525"/>
                  </a:lnTo>
                  <a:lnTo>
                    <a:pt x="1939925" y="1330325"/>
                  </a:lnTo>
                  <a:lnTo>
                    <a:pt x="2098675" y="1247775"/>
                  </a:lnTo>
                  <a:lnTo>
                    <a:pt x="2241550" y="1158875"/>
                  </a:lnTo>
                  <a:lnTo>
                    <a:pt x="2393950" y="1066800"/>
                  </a:lnTo>
                  <a:lnTo>
                    <a:pt x="2562225" y="958850"/>
                  </a:lnTo>
                  <a:lnTo>
                    <a:pt x="2724150" y="863600"/>
                  </a:lnTo>
                  <a:lnTo>
                    <a:pt x="2932906" y="762794"/>
                  </a:lnTo>
                  <a:lnTo>
                    <a:pt x="3168650" y="666750"/>
                  </a:lnTo>
                  <a:lnTo>
                    <a:pt x="3302794" y="628650"/>
                  </a:lnTo>
                  <a:lnTo>
                    <a:pt x="3395663" y="605631"/>
                  </a:lnTo>
                  <a:lnTo>
                    <a:pt x="2632075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50000" sy="5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reeform 98">
              <a:extLst>
                <a:ext uri="{FF2B5EF4-FFF2-40B4-BE49-F238E27FC236}">
                  <a16:creationId xmlns:a16="http://schemas.microsoft.com/office/drawing/2014/main" id="{E5C6D074-6A43-420E-9FF4-6F04E0247DB6}"/>
                </a:ext>
              </a:extLst>
            </p:cNvPr>
            <p:cNvSpPr/>
            <p:nvPr/>
          </p:nvSpPr>
          <p:spPr>
            <a:xfrm>
              <a:off x="9555131" y="2594089"/>
              <a:ext cx="1107307" cy="1722190"/>
            </a:xfrm>
            <a:custGeom>
              <a:avLst/>
              <a:gdLst>
                <a:gd name="connsiteX0" fmla="*/ 0 w 781050"/>
                <a:gd name="connsiteY0" fmla="*/ 0 h 1409700"/>
                <a:gd name="connsiteX1" fmla="*/ 69850 w 781050"/>
                <a:gd name="connsiteY1" fmla="*/ 819150 h 1409700"/>
                <a:gd name="connsiteX2" fmla="*/ 749300 w 781050"/>
                <a:gd name="connsiteY2" fmla="*/ 1409700 h 1409700"/>
                <a:gd name="connsiteX3" fmla="*/ 781050 w 781050"/>
                <a:gd name="connsiteY3" fmla="*/ 622300 h 1409700"/>
                <a:gd name="connsiteX4" fmla="*/ 0 w 781050"/>
                <a:gd name="connsiteY4" fmla="*/ 0 h 1409700"/>
                <a:gd name="connsiteX0" fmla="*/ 0 w 755650"/>
                <a:gd name="connsiteY0" fmla="*/ 0 h 1409700"/>
                <a:gd name="connsiteX1" fmla="*/ 69850 w 755650"/>
                <a:gd name="connsiteY1" fmla="*/ 819150 h 1409700"/>
                <a:gd name="connsiteX2" fmla="*/ 749300 w 755650"/>
                <a:gd name="connsiteY2" fmla="*/ 1409700 h 1409700"/>
                <a:gd name="connsiteX3" fmla="*/ 755650 w 755650"/>
                <a:gd name="connsiteY3" fmla="*/ 622300 h 1409700"/>
                <a:gd name="connsiteX4" fmla="*/ 0 w 755650"/>
                <a:gd name="connsiteY4" fmla="*/ 0 h 1409700"/>
                <a:gd name="connsiteX0" fmla="*/ 0 w 762281"/>
                <a:gd name="connsiteY0" fmla="*/ 0 h 1403350"/>
                <a:gd name="connsiteX1" fmla="*/ 69850 w 762281"/>
                <a:gd name="connsiteY1" fmla="*/ 819150 h 1403350"/>
                <a:gd name="connsiteX2" fmla="*/ 762000 w 762281"/>
                <a:gd name="connsiteY2" fmla="*/ 1403350 h 1403350"/>
                <a:gd name="connsiteX3" fmla="*/ 755650 w 762281"/>
                <a:gd name="connsiteY3" fmla="*/ 622300 h 1403350"/>
                <a:gd name="connsiteX4" fmla="*/ 0 w 762281"/>
                <a:gd name="connsiteY4" fmla="*/ 0 h 1403350"/>
                <a:gd name="connsiteX0" fmla="*/ 0 w 755650"/>
                <a:gd name="connsiteY0" fmla="*/ 0 h 1409700"/>
                <a:gd name="connsiteX1" fmla="*/ 69850 w 755650"/>
                <a:gd name="connsiteY1" fmla="*/ 819150 h 1409700"/>
                <a:gd name="connsiteX2" fmla="*/ 749300 w 755650"/>
                <a:gd name="connsiteY2" fmla="*/ 1409700 h 1409700"/>
                <a:gd name="connsiteX3" fmla="*/ 755650 w 755650"/>
                <a:gd name="connsiteY3" fmla="*/ 622300 h 1409700"/>
                <a:gd name="connsiteX4" fmla="*/ 0 w 755650"/>
                <a:gd name="connsiteY4" fmla="*/ 0 h 1409700"/>
                <a:gd name="connsiteX0" fmla="*/ 0 w 749982"/>
                <a:gd name="connsiteY0" fmla="*/ 0 h 1409700"/>
                <a:gd name="connsiteX1" fmla="*/ 69850 w 749982"/>
                <a:gd name="connsiteY1" fmla="*/ 819150 h 1409700"/>
                <a:gd name="connsiteX2" fmla="*/ 749300 w 749982"/>
                <a:gd name="connsiteY2" fmla="*/ 1409700 h 1409700"/>
                <a:gd name="connsiteX3" fmla="*/ 749849 w 749982"/>
                <a:gd name="connsiteY3" fmla="*/ 917986 h 1409700"/>
                <a:gd name="connsiteX4" fmla="*/ 0 w 749982"/>
                <a:gd name="connsiteY4" fmla="*/ 0 h 1409700"/>
                <a:gd name="connsiteX0" fmla="*/ 11358 w 680132"/>
                <a:gd name="connsiteY0" fmla="*/ 0 h 1171865"/>
                <a:gd name="connsiteX1" fmla="*/ 0 w 680132"/>
                <a:gd name="connsiteY1" fmla="*/ 581315 h 1171865"/>
                <a:gd name="connsiteX2" fmla="*/ 679450 w 680132"/>
                <a:gd name="connsiteY2" fmla="*/ 1171865 h 1171865"/>
                <a:gd name="connsiteX3" fmla="*/ 679999 w 680132"/>
                <a:gd name="connsiteY3" fmla="*/ 680151 h 1171865"/>
                <a:gd name="connsiteX4" fmla="*/ 11358 w 680132"/>
                <a:gd name="connsiteY4" fmla="*/ 0 h 1171865"/>
                <a:gd name="connsiteX0" fmla="*/ 5557 w 674331"/>
                <a:gd name="connsiteY0" fmla="*/ 0 h 1171865"/>
                <a:gd name="connsiteX1" fmla="*/ 0 w 674331"/>
                <a:gd name="connsiteY1" fmla="*/ 542747 h 1171865"/>
                <a:gd name="connsiteX2" fmla="*/ 673649 w 674331"/>
                <a:gd name="connsiteY2" fmla="*/ 1171865 h 1171865"/>
                <a:gd name="connsiteX3" fmla="*/ 674198 w 674331"/>
                <a:gd name="connsiteY3" fmla="*/ 680151 h 1171865"/>
                <a:gd name="connsiteX4" fmla="*/ 5557 w 674331"/>
                <a:gd name="connsiteY4" fmla="*/ 0 h 1171865"/>
                <a:gd name="connsiteX0" fmla="*/ 5557 w 674331"/>
                <a:gd name="connsiteY0" fmla="*/ 0 h 1162223"/>
                <a:gd name="connsiteX1" fmla="*/ 0 w 674331"/>
                <a:gd name="connsiteY1" fmla="*/ 542747 h 1162223"/>
                <a:gd name="connsiteX2" fmla="*/ 673649 w 674331"/>
                <a:gd name="connsiteY2" fmla="*/ 1162223 h 1162223"/>
                <a:gd name="connsiteX3" fmla="*/ 674198 w 674331"/>
                <a:gd name="connsiteY3" fmla="*/ 680151 h 1162223"/>
                <a:gd name="connsiteX4" fmla="*/ 5557 w 674331"/>
                <a:gd name="connsiteY4" fmla="*/ 0 h 116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331" h="1162223">
                  <a:moveTo>
                    <a:pt x="5557" y="0"/>
                  </a:moveTo>
                  <a:cubicBezTo>
                    <a:pt x="3705" y="180916"/>
                    <a:pt x="1852" y="361831"/>
                    <a:pt x="0" y="542747"/>
                  </a:cubicBezTo>
                  <a:lnTo>
                    <a:pt x="673649" y="1162223"/>
                  </a:lnTo>
                  <a:cubicBezTo>
                    <a:pt x="675766" y="899756"/>
                    <a:pt x="672081" y="942618"/>
                    <a:pt x="674198" y="680151"/>
                  </a:cubicBezTo>
                  <a:lnTo>
                    <a:pt x="5557" y="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905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30FEC89-01F0-485C-8251-CD4DA6688BAC}"/>
                </a:ext>
              </a:extLst>
            </p:cNvPr>
            <p:cNvSpPr/>
            <p:nvPr/>
          </p:nvSpPr>
          <p:spPr>
            <a:xfrm>
              <a:off x="10744928" y="2600877"/>
              <a:ext cx="1278638" cy="1140476"/>
            </a:xfrm>
            <a:custGeom>
              <a:avLst/>
              <a:gdLst>
                <a:gd name="connsiteX0" fmla="*/ 0 w 788194"/>
                <a:gd name="connsiteY0" fmla="*/ 0 h 707231"/>
                <a:gd name="connsiteX1" fmla="*/ 11906 w 788194"/>
                <a:gd name="connsiteY1" fmla="*/ 100013 h 707231"/>
                <a:gd name="connsiteX2" fmla="*/ 788194 w 788194"/>
                <a:gd name="connsiteY2" fmla="*/ 707231 h 707231"/>
                <a:gd name="connsiteX3" fmla="*/ 778669 w 788194"/>
                <a:gd name="connsiteY3" fmla="*/ 614363 h 707231"/>
                <a:gd name="connsiteX4" fmla="*/ 0 w 788194"/>
                <a:gd name="connsiteY4" fmla="*/ 0 h 707231"/>
                <a:gd name="connsiteX0" fmla="*/ 0 w 781844"/>
                <a:gd name="connsiteY0" fmla="*/ 0 h 704056"/>
                <a:gd name="connsiteX1" fmla="*/ 11906 w 781844"/>
                <a:gd name="connsiteY1" fmla="*/ 100013 h 704056"/>
                <a:gd name="connsiteX2" fmla="*/ 781844 w 781844"/>
                <a:gd name="connsiteY2" fmla="*/ 704056 h 704056"/>
                <a:gd name="connsiteX3" fmla="*/ 778669 w 781844"/>
                <a:gd name="connsiteY3" fmla="*/ 614363 h 704056"/>
                <a:gd name="connsiteX4" fmla="*/ 0 w 781844"/>
                <a:gd name="connsiteY4" fmla="*/ 0 h 704056"/>
                <a:gd name="connsiteX0" fmla="*/ 0 w 781844"/>
                <a:gd name="connsiteY0" fmla="*/ 0 h 704056"/>
                <a:gd name="connsiteX1" fmla="*/ 15081 w 781844"/>
                <a:gd name="connsiteY1" fmla="*/ 100013 h 704056"/>
                <a:gd name="connsiteX2" fmla="*/ 781844 w 781844"/>
                <a:gd name="connsiteY2" fmla="*/ 704056 h 704056"/>
                <a:gd name="connsiteX3" fmla="*/ 778669 w 781844"/>
                <a:gd name="connsiteY3" fmla="*/ 614363 h 704056"/>
                <a:gd name="connsiteX4" fmla="*/ 0 w 781844"/>
                <a:gd name="connsiteY4" fmla="*/ 0 h 704056"/>
                <a:gd name="connsiteX0" fmla="*/ 0 w 778669"/>
                <a:gd name="connsiteY0" fmla="*/ 0 h 694531"/>
                <a:gd name="connsiteX1" fmla="*/ 11906 w 778669"/>
                <a:gd name="connsiteY1" fmla="*/ 90488 h 694531"/>
                <a:gd name="connsiteX2" fmla="*/ 778669 w 778669"/>
                <a:gd name="connsiteY2" fmla="*/ 694531 h 694531"/>
                <a:gd name="connsiteX3" fmla="*/ 775494 w 778669"/>
                <a:gd name="connsiteY3" fmla="*/ 604838 h 694531"/>
                <a:gd name="connsiteX4" fmla="*/ 0 w 778669"/>
                <a:gd name="connsiteY4" fmla="*/ 0 h 69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669" h="694531">
                  <a:moveTo>
                    <a:pt x="0" y="0"/>
                  </a:moveTo>
                  <a:lnTo>
                    <a:pt x="11906" y="90488"/>
                  </a:lnTo>
                  <a:lnTo>
                    <a:pt x="778669" y="694531"/>
                  </a:lnTo>
                  <a:lnTo>
                    <a:pt x="775494" y="604838"/>
                  </a:lnTo>
                  <a:lnTo>
                    <a:pt x="0" y="0"/>
                  </a:lnTo>
                  <a:close/>
                </a:path>
              </a:pathLst>
            </a:custGeom>
            <a:pattFill prst="openDmnd">
              <a:fgClr>
                <a:schemeClr val="accent1"/>
              </a:fgClr>
              <a:bgClr>
                <a:schemeClr val="bg1"/>
              </a:bgClr>
            </a:pattFill>
            <a:ln w="2222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 70">
              <a:extLst>
                <a:ext uri="{FF2B5EF4-FFF2-40B4-BE49-F238E27FC236}">
                  <a16:creationId xmlns:a16="http://schemas.microsoft.com/office/drawing/2014/main" id="{58FD41DB-4BEE-4CF7-A678-6DA3D4DFD2E7}"/>
                </a:ext>
              </a:extLst>
            </p:cNvPr>
            <p:cNvGrpSpPr/>
            <p:nvPr/>
          </p:nvGrpSpPr>
          <p:grpSpPr>
            <a:xfrm>
              <a:off x="9883381" y="2596968"/>
              <a:ext cx="2127415" cy="1438956"/>
              <a:chOff x="3467100" y="1893094"/>
              <a:chExt cx="1304925" cy="871537"/>
            </a:xfrm>
            <a:pattFill prst="pct10">
              <a:fgClr>
                <a:srgbClr val="1CCAAD"/>
              </a:fgClr>
              <a:bgClr>
                <a:schemeClr val="bg1"/>
              </a:bgClr>
            </a:pattFill>
          </p:grpSpPr>
          <p:sp>
            <p:nvSpPr>
              <p:cNvPr id="38" name="Freeform 68">
                <a:extLst>
                  <a:ext uri="{FF2B5EF4-FFF2-40B4-BE49-F238E27FC236}">
                    <a16:creationId xmlns:a16="http://schemas.microsoft.com/office/drawing/2014/main" id="{3F7EE576-B23B-49C6-95A1-1ACD22F7A03E}"/>
                  </a:ext>
                </a:extLst>
              </p:cNvPr>
              <p:cNvSpPr/>
              <p:nvPr/>
            </p:nvSpPr>
            <p:spPr>
              <a:xfrm>
                <a:off x="3488531" y="1995488"/>
                <a:ext cx="1076325" cy="685800"/>
              </a:xfrm>
              <a:custGeom>
                <a:avLst/>
                <a:gdLst>
                  <a:gd name="connsiteX0" fmla="*/ 0 w 1076325"/>
                  <a:gd name="connsiteY0" fmla="*/ 83343 h 685800"/>
                  <a:gd name="connsiteX1" fmla="*/ 109538 w 1076325"/>
                  <a:gd name="connsiteY1" fmla="*/ 47625 h 685800"/>
                  <a:gd name="connsiteX2" fmla="*/ 202407 w 1076325"/>
                  <a:gd name="connsiteY2" fmla="*/ 23812 h 685800"/>
                  <a:gd name="connsiteX3" fmla="*/ 295275 w 1076325"/>
                  <a:gd name="connsiteY3" fmla="*/ 0 h 685800"/>
                  <a:gd name="connsiteX4" fmla="*/ 1076325 w 1076325"/>
                  <a:gd name="connsiteY4" fmla="*/ 604837 h 685800"/>
                  <a:gd name="connsiteX5" fmla="*/ 1023938 w 1076325"/>
                  <a:gd name="connsiteY5" fmla="*/ 611981 h 685800"/>
                  <a:gd name="connsiteX6" fmla="*/ 964407 w 1076325"/>
                  <a:gd name="connsiteY6" fmla="*/ 626268 h 685800"/>
                  <a:gd name="connsiteX7" fmla="*/ 902494 w 1076325"/>
                  <a:gd name="connsiteY7" fmla="*/ 640556 h 685800"/>
                  <a:gd name="connsiteX8" fmla="*/ 845344 w 1076325"/>
                  <a:gd name="connsiteY8" fmla="*/ 659606 h 685800"/>
                  <a:gd name="connsiteX9" fmla="*/ 778669 w 1076325"/>
                  <a:gd name="connsiteY9" fmla="*/ 685800 h 685800"/>
                  <a:gd name="connsiteX10" fmla="*/ 0 w 1076325"/>
                  <a:gd name="connsiteY10" fmla="*/ 83343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6325" h="685800">
                    <a:moveTo>
                      <a:pt x="0" y="83343"/>
                    </a:moveTo>
                    <a:lnTo>
                      <a:pt x="109538" y="47625"/>
                    </a:lnTo>
                    <a:lnTo>
                      <a:pt x="202407" y="23812"/>
                    </a:lnTo>
                    <a:lnTo>
                      <a:pt x="295275" y="0"/>
                    </a:lnTo>
                    <a:lnTo>
                      <a:pt x="1076325" y="604837"/>
                    </a:lnTo>
                    <a:lnTo>
                      <a:pt x="1023938" y="611981"/>
                    </a:lnTo>
                    <a:lnTo>
                      <a:pt x="964407" y="626268"/>
                    </a:lnTo>
                    <a:lnTo>
                      <a:pt x="902494" y="640556"/>
                    </a:lnTo>
                    <a:lnTo>
                      <a:pt x="845344" y="659606"/>
                    </a:lnTo>
                    <a:lnTo>
                      <a:pt x="778669" y="685800"/>
                    </a:lnTo>
                    <a:lnTo>
                      <a:pt x="0" y="83343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15875"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Freeform 64">
                <a:extLst>
                  <a:ext uri="{FF2B5EF4-FFF2-40B4-BE49-F238E27FC236}">
                    <a16:creationId xmlns:a16="http://schemas.microsoft.com/office/drawing/2014/main" id="{8752BB40-9FA9-49BE-8AE4-BC3D4EE3EA4F}"/>
                  </a:ext>
                </a:extLst>
              </p:cNvPr>
              <p:cNvSpPr/>
              <p:nvPr/>
            </p:nvSpPr>
            <p:spPr>
              <a:xfrm>
                <a:off x="4235450" y="2495550"/>
                <a:ext cx="536575" cy="266700"/>
              </a:xfrm>
              <a:custGeom>
                <a:avLst/>
                <a:gdLst>
                  <a:gd name="connsiteX0" fmla="*/ 0 w 536575"/>
                  <a:gd name="connsiteY0" fmla="*/ 3175 h 254000"/>
                  <a:gd name="connsiteX1" fmla="*/ 161925 w 536575"/>
                  <a:gd name="connsiteY1" fmla="*/ 9525 h 254000"/>
                  <a:gd name="connsiteX2" fmla="*/ 292100 w 536575"/>
                  <a:gd name="connsiteY2" fmla="*/ 6350 h 254000"/>
                  <a:gd name="connsiteX3" fmla="*/ 441325 w 536575"/>
                  <a:gd name="connsiteY3" fmla="*/ 6350 h 254000"/>
                  <a:gd name="connsiteX4" fmla="*/ 533400 w 536575"/>
                  <a:gd name="connsiteY4" fmla="*/ 0 h 254000"/>
                  <a:gd name="connsiteX5" fmla="*/ 536575 w 536575"/>
                  <a:gd name="connsiteY5" fmla="*/ 92075 h 254000"/>
                  <a:gd name="connsiteX6" fmla="*/ 454025 w 536575"/>
                  <a:gd name="connsiteY6" fmla="*/ 114300 h 254000"/>
                  <a:gd name="connsiteX7" fmla="*/ 371475 w 536575"/>
                  <a:gd name="connsiteY7" fmla="*/ 136525 h 254000"/>
                  <a:gd name="connsiteX8" fmla="*/ 266700 w 536575"/>
                  <a:gd name="connsiteY8" fmla="*/ 165100 h 254000"/>
                  <a:gd name="connsiteX9" fmla="*/ 193675 w 536575"/>
                  <a:gd name="connsiteY9" fmla="*/ 200025 h 254000"/>
                  <a:gd name="connsiteX10" fmla="*/ 76200 w 536575"/>
                  <a:gd name="connsiteY10" fmla="*/ 254000 h 254000"/>
                  <a:gd name="connsiteX11" fmla="*/ 31750 w 536575"/>
                  <a:gd name="connsiteY11" fmla="*/ 196850 h 254000"/>
                  <a:gd name="connsiteX12" fmla="*/ 127000 w 536575"/>
                  <a:gd name="connsiteY12" fmla="*/ 174625 h 254000"/>
                  <a:gd name="connsiteX13" fmla="*/ 244475 w 536575"/>
                  <a:gd name="connsiteY13" fmla="*/ 136525 h 254000"/>
                  <a:gd name="connsiteX14" fmla="*/ 374650 w 536575"/>
                  <a:gd name="connsiteY14" fmla="*/ 98425 h 254000"/>
                  <a:gd name="connsiteX15" fmla="*/ 365125 w 536575"/>
                  <a:gd name="connsiteY15" fmla="*/ 60325 h 254000"/>
                  <a:gd name="connsiteX16" fmla="*/ 212725 w 536575"/>
                  <a:gd name="connsiteY16" fmla="*/ 76200 h 254000"/>
                  <a:gd name="connsiteX17" fmla="*/ 25400 w 536575"/>
                  <a:gd name="connsiteY17" fmla="*/ 73025 h 254000"/>
                  <a:gd name="connsiteX18" fmla="*/ 0 w 536575"/>
                  <a:gd name="connsiteY18" fmla="*/ 3175 h 254000"/>
                  <a:gd name="connsiteX0" fmla="*/ 0 w 536575"/>
                  <a:gd name="connsiteY0" fmla="*/ 3175 h 254000"/>
                  <a:gd name="connsiteX1" fmla="*/ 161925 w 536575"/>
                  <a:gd name="connsiteY1" fmla="*/ 9525 h 254000"/>
                  <a:gd name="connsiteX2" fmla="*/ 292100 w 536575"/>
                  <a:gd name="connsiteY2" fmla="*/ 6350 h 254000"/>
                  <a:gd name="connsiteX3" fmla="*/ 441325 w 536575"/>
                  <a:gd name="connsiteY3" fmla="*/ 6350 h 254000"/>
                  <a:gd name="connsiteX4" fmla="*/ 533400 w 536575"/>
                  <a:gd name="connsiteY4" fmla="*/ 0 h 254000"/>
                  <a:gd name="connsiteX5" fmla="*/ 536575 w 536575"/>
                  <a:gd name="connsiteY5" fmla="*/ 92075 h 254000"/>
                  <a:gd name="connsiteX6" fmla="*/ 454025 w 536575"/>
                  <a:gd name="connsiteY6" fmla="*/ 114300 h 254000"/>
                  <a:gd name="connsiteX7" fmla="*/ 371475 w 536575"/>
                  <a:gd name="connsiteY7" fmla="*/ 136525 h 254000"/>
                  <a:gd name="connsiteX8" fmla="*/ 266700 w 536575"/>
                  <a:gd name="connsiteY8" fmla="*/ 165100 h 254000"/>
                  <a:gd name="connsiteX9" fmla="*/ 193675 w 536575"/>
                  <a:gd name="connsiteY9" fmla="*/ 200025 h 254000"/>
                  <a:gd name="connsiteX10" fmla="*/ 76200 w 536575"/>
                  <a:gd name="connsiteY10" fmla="*/ 254000 h 254000"/>
                  <a:gd name="connsiteX11" fmla="*/ 31750 w 536575"/>
                  <a:gd name="connsiteY11" fmla="*/ 196850 h 254000"/>
                  <a:gd name="connsiteX12" fmla="*/ 127000 w 536575"/>
                  <a:gd name="connsiteY12" fmla="*/ 174625 h 254000"/>
                  <a:gd name="connsiteX13" fmla="*/ 244475 w 536575"/>
                  <a:gd name="connsiteY13" fmla="*/ 136525 h 254000"/>
                  <a:gd name="connsiteX14" fmla="*/ 374650 w 536575"/>
                  <a:gd name="connsiteY14" fmla="*/ 98425 h 254000"/>
                  <a:gd name="connsiteX15" fmla="*/ 365125 w 536575"/>
                  <a:gd name="connsiteY15" fmla="*/ 60325 h 254000"/>
                  <a:gd name="connsiteX16" fmla="*/ 212725 w 536575"/>
                  <a:gd name="connsiteY16" fmla="*/ 76200 h 254000"/>
                  <a:gd name="connsiteX17" fmla="*/ 12700 w 536575"/>
                  <a:gd name="connsiteY17" fmla="*/ 73025 h 254000"/>
                  <a:gd name="connsiteX18" fmla="*/ 0 w 536575"/>
                  <a:gd name="connsiteY18" fmla="*/ 3175 h 254000"/>
                  <a:gd name="connsiteX0" fmla="*/ 0 w 536575"/>
                  <a:gd name="connsiteY0" fmla="*/ 3175 h 254000"/>
                  <a:gd name="connsiteX1" fmla="*/ 161925 w 536575"/>
                  <a:gd name="connsiteY1" fmla="*/ 9525 h 254000"/>
                  <a:gd name="connsiteX2" fmla="*/ 292100 w 536575"/>
                  <a:gd name="connsiteY2" fmla="*/ 6350 h 254000"/>
                  <a:gd name="connsiteX3" fmla="*/ 441325 w 536575"/>
                  <a:gd name="connsiteY3" fmla="*/ 6350 h 254000"/>
                  <a:gd name="connsiteX4" fmla="*/ 533400 w 536575"/>
                  <a:gd name="connsiteY4" fmla="*/ 0 h 254000"/>
                  <a:gd name="connsiteX5" fmla="*/ 536575 w 536575"/>
                  <a:gd name="connsiteY5" fmla="*/ 92075 h 254000"/>
                  <a:gd name="connsiteX6" fmla="*/ 454025 w 536575"/>
                  <a:gd name="connsiteY6" fmla="*/ 114300 h 254000"/>
                  <a:gd name="connsiteX7" fmla="*/ 371475 w 536575"/>
                  <a:gd name="connsiteY7" fmla="*/ 136525 h 254000"/>
                  <a:gd name="connsiteX8" fmla="*/ 266700 w 536575"/>
                  <a:gd name="connsiteY8" fmla="*/ 165100 h 254000"/>
                  <a:gd name="connsiteX9" fmla="*/ 193675 w 536575"/>
                  <a:gd name="connsiteY9" fmla="*/ 200025 h 254000"/>
                  <a:gd name="connsiteX10" fmla="*/ 76200 w 536575"/>
                  <a:gd name="connsiteY10" fmla="*/ 254000 h 254000"/>
                  <a:gd name="connsiteX11" fmla="*/ 31750 w 536575"/>
                  <a:gd name="connsiteY11" fmla="*/ 196850 h 254000"/>
                  <a:gd name="connsiteX12" fmla="*/ 127000 w 536575"/>
                  <a:gd name="connsiteY12" fmla="*/ 174625 h 254000"/>
                  <a:gd name="connsiteX13" fmla="*/ 244475 w 536575"/>
                  <a:gd name="connsiteY13" fmla="*/ 136525 h 254000"/>
                  <a:gd name="connsiteX14" fmla="*/ 374650 w 536575"/>
                  <a:gd name="connsiteY14" fmla="*/ 98425 h 254000"/>
                  <a:gd name="connsiteX15" fmla="*/ 317500 w 536575"/>
                  <a:gd name="connsiteY15" fmla="*/ 69850 h 254000"/>
                  <a:gd name="connsiteX16" fmla="*/ 212725 w 536575"/>
                  <a:gd name="connsiteY16" fmla="*/ 76200 h 254000"/>
                  <a:gd name="connsiteX17" fmla="*/ 12700 w 536575"/>
                  <a:gd name="connsiteY17" fmla="*/ 73025 h 254000"/>
                  <a:gd name="connsiteX18" fmla="*/ 0 w 536575"/>
                  <a:gd name="connsiteY18" fmla="*/ 3175 h 254000"/>
                  <a:gd name="connsiteX0" fmla="*/ 0 w 536575"/>
                  <a:gd name="connsiteY0" fmla="*/ 3175 h 254000"/>
                  <a:gd name="connsiteX1" fmla="*/ 161925 w 536575"/>
                  <a:gd name="connsiteY1" fmla="*/ 9525 h 254000"/>
                  <a:gd name="connsiteX2" fmla="*/ 292100 w 536575"/>
                  <a:gd name="connsiteY2" fmla="*/ 6350 h 254000"/>
                  <a:gd name="connsiteX3" fmla="*/ 441325 w 536575"/>
                  <a:gd name="connsiteY3" fmla="*/ 6350 h 254000"/>
                  <a:gd name="connsiteX4" fmla="*/ 533400 w 536575"/>
                  <a:gd name="connsiteY4" fmla="*/ 0 h 254000"/>
                  <a:gd name="connsiteX5" fmla="*/ 536575 w 536575"/>
                  <a:gd name="connsiteY5" fmla="*/ 92075 h 254000"/>
                  <a:gd name="connsiteX6" fmla="*/ 454025 w 536575"/>
                  <a:gd name="connsiteY6" fmla="*/ 114300 h 254000"/>
                  <a:gd name="connsiteX7" fmla="*/ 371475 w 536575"/>
                  <a:gd name="connsiteY7" fmla="*/ 136525 h 254000"/>
                  <a:gd name="connsiteX8" fmla="*/ 266700 w 536575"/>
                  <a:gd name="connsiteY8" fmla="*/ 165100 h 254000"/>
                  <a:gd name="connsiteX9" fmla="*/ 193675 w 536575"/>
                  <a:gd name="connsiteY9" fmla="*/ 200025 h 254000"/>
                  <a:gd name="connsiteX10" fmla="*/ 76200 w 536575"/>
                  <a:gd name="connsiteY10" fmla="*/ 254000 h 254000"/>
                  <a:gd name="connsiteX11" fmla="*/ 31750 w 536575"/>
                  <a:gd name="connsiteY11" fmla="*/ 196850 h 254000"/>
                  <a:gd name="connsiteX12" fmla="*/ 127000 w 536575"/>
                  <a:gd name="connsiteY12" fmla="*/ 174625 h 254000"/>
                  <a:gd name="connsiteX13" fmla="*/ 244475 w 536575"/>
                  <a:gd name="connsiteY13" fmla="*/ 136525 h 254000"/>
                  <a:gd name="connsiteX14" fmla="*/ 374650 w 536575"/>
                  <a:gd name="connsiteY14" fmla="*/ 98425 h 254000"/>
                  <a:gd name="connsiteX15" fmla="*/ 317500 w 536575"/>
                  <a:gd name="connsiteY15" fmla="*/ 69850 h 254000"/>
                  <a:gd name="connsiteX16" fmla="*/ 165100 w 536575"/>
                  <a:gd name="connsiteY16" fmla="*/ 73025 h 254000"/>
                  <a:gd name="connsiteX17" fmla="*/ 12700 w 536575"/>
                  <a:gd name="connsiteY17" fmla="*/ 73025 h 254000"/>
                  <a:gd name="connsiteX18" fmla="*/ 0 w 536575"/>
                  <a:gd name="connsiteY18" fmla="*/ 3175 h 254000"/>
                  <a:gd name="connsiteX0" fmla="*/ 0 w 536575"/>
                  <a:gd name="connsiteY0" fmla="*/ 3175 h 254000"/>
                  <a:gd name="connsiteX1" fmla="*/ 161925 w 536575"/>
                  <a:gd name="connsiteY1" fmla="*/ 9525 h 254000"/>
                  <a:gd name="connsiteX2" fmla="*/ 292100 w 536575"/>
                  <a:gd name="connsiteY2" fmla="*/ 6350 h 254000"/>
                  <a:gd name="connsiteX3" fmla="*/ 441325 w 536575"/>
                  <a:gd name="connsiteY3" fmla="*/ 6350 h 254000"/>
                  <a:gd name="connsiteX4" fmla="*/ 533400 w 536575"/>
                  <a:gd name="connsiteY4" fmla="*/ 0 h 254000"/>
                  <a:gd name="connsiteX5" fmla="*/ 536575 w 536575"/>
                  <a:gd name="connsiteY5" fmla="*/ 92075 h 254000"/>
                  <a:gd name="connsiteX6" fmla="*/ 454025 w 536575"/>
                  <a:gd name="connsiteY6" fmla="*/ 114300 h 254000"/>
                  <a:gd name="connsiteX7" fmla="*/ 371475 w 536575"/>
                  <a:gd name="connsiteY7" fmla="*/ 136525 h 254000"/>
                  <a:gd name="connsiteX8" fmla="*/ 266700 w 536575"/>
                  <a:gd name="connsiteY8" fmla="*/ 165100 h 254000"/>
                  <a:gd name="connsiteX9" fmla="*/ 193675 w 536575"/>
                  <a:gd name="connsiteY9" fmla="*/ 200025 h 254000"/>
                  <a:gd name="connsiteX10" fmla="*/ 76200 w 536575"/>
                  <a:gd name="connsiteY10" fmla="*/ 254000 h 254000"/>
                  <a:gd name="connsiteX11" fmla="*/ 28575 w 536575"/>
                  <a:gd name="connsiteY11" fmla="*/ 187325 h 254000"/>
                  <a:gd name="connsiteX12" fmla="*/ 127000 w 536575"/>
                  <a:gd name="connsiteY12" fmla="*/ 174625 h 254000"/>
                  <a:gd name="connsiteX13" fmla="*/ 244475 w 536575"/>
                  <a:gd name="connsiteY13" fmla="*/ 136525 h 254000"/>
                  <a:gd name="connsiteX14" fmla="*/ 374650 w 536575"/>
                  <a:gd name="connsiteY14" fmla="*/ 98425 h 254000"/>
                  <a:gd name="connsiteX15" fmla="*/ 317500 w 536575"/>
                  <a:gd name="connsiteY15" fmla="*/ 69850 h 254000"/>
                  <a:gd name="connsiteX16" fmla="*/ 165100 w 536575"/>
                  <a:gd name="connsiteY16" fmla="*/ 73025 h 254000"/>
                  <a:gd name="connsiteX17" fmla="*/ 12700 w 536575"/>
                  <a:gd name="connsiteY17" fmla="*/ 73025 h 254000"/>
                  <a:gd name="connsiteX18" fmla="*/ 0 w 536575"/>
                  <a:gd name="connsiteY18" fmla="*/ 3175 h 2540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66700 w 536575"/>
                  <a:gd name="connsiteY8" fmla="*/ 165100 h 266700"/>
                  <a:gd name="connsiteX9" fmla="*/ 193675 w 536575"/>
                  <a:gd name="connsiteY9" fmla="*/ 20002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74625 h 266700"/>
                  <a:gd name="connsiteX13" fmla="*/ 244475 w 536575"/>
                  <a:gd name="connsiteY13" fmla="*/ 136525 h 266700"/>
                  <a:gd name="connsiteX14" fmla="*/ 374650 w 536575"/>
                  <a:gd name="connsiteY14" fmla="*/ 9842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66700 w 536575"/>
                  <a:gd name="connsiteY8" fmla="*/ 165100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74625 h 266700"/>
                  <a:gd name="connsiteX13" fmla="*/ 244475 w 536575"/>
                  <a:gd name="connsiteY13" fmla="*/ 136525 h 266700"/>
                  <a:gd name="connsiteX14" fmla="*/ 374650 w 536575"/>
                  <a:gd name="connsiteY14" fmla="*/ 9842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66700 w 536575"/>
                  <a:gd name="connsiteY8" fmla="*/ 165100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4475 w 536575"/>
                  <a:gd name="connsiteY13" fmla="*/ 136525 h 266700"/>
                  <a:gd name="connsiteX14" fmla="*/ 374650 w 536575"/>
                  <a:gd name="connsiteY14" fmla="*/ 9842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66700 w 536575"/>
                  <a:gd name="connsiteY8" fmla="*/ 165100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4475 w 536575"/>
                  <a:gd name="connsiteY13" fmla="*/ 13652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66700 w 536575"/>
                  <a:gd name="connsiteY8" fmla="*/ 165100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85750 w 536575"/>
                  <a:gd name="connsiteY8" fmla="*/ 168275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65125 w 536575"/>
                  <a:gd name="connsiteY7" fmla="*/ 142875 h 266700"/>
                  <a:gd name="connsiteX8" fmla="*/ 285750 w 536575"/>
                  <a:gd name="connsiteY8" fmla="*/ 168275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65125 w 536575"/>
                  <a:gd name="connsiteY7" fmla="*/ 142875 h 266700"/>
                  <a:gd name="connsiteX8" fmla="*/ 285750 w 536575"/>
                  <a:gd name="connsiteY8" fmla="*/ 168275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65125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38919 w 536575"/>
                  <a:gd name="connsiteY13" fmla="*/ 123032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19856 w 536575"/>
                  <a:gd name="connsiteY12" fmla="*/ 151606 h 266700"/>
                  <a:gd name="connsiteX13" fmla="*/ 238919 w 536575"/>
                  <a:gd name="connsiteY13" fmla="*/ 123032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19856 w 536575"/>
                  <a:gd name="connsiteY12" fmla="*/ 151606 h 266700"/>
                  <a:gd name="connsiteX13" fmla="*/ 238919 w 536575"/>
                  <a:gd name="connsiteY13" fmla="*/ 123032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7788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19856 w 536575"/>
                  <a:gd name="connsiteY12" fmla="*/ 151606 h 266700"/>
                  <a:gd name="connsiteX13" fmla="*/ 238919 w 536575"/>
                  <a:gd name="connsiteY13" fmla="*/ 123032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7788 h 266700"/>
                  <a:gd name="connsiteX17" fmla="*/ 3175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19856 w 536575"/>
                  <a:gd name="connsiteY12" fmla="*/ 151606 h 266700"/>
                  <a:gd name="connsiteX13" fmla="*/ 238919 w 536575"/>
                  <a:gd name="connsiteY13" fmla="*/ 123032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7788 h 266700"/>
                  <a:gd name="connsiteX17" fmla="*/ 3175 w 536575"/>
                  <a:gd name="connsiteY17" fmla="*/ 73025 h 266700"/>
                  <a:gd name="connsiteX18" fmla="*/ 0 w 536575"/>
                  <a:gd name="connsiteY18" fmla="*/ 3175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6575" h="266700">
                    <a:moveTo>
                      <a:pt x="0" y="3175"/>
                    </a:moveTo>
                    <a:lnTo>
                      <a:pt x="161925" y="9525"/>
                    </a:lnTo>
                    <a:lnTo>
                      <a:pt x="292100" y="6350"/>
                    </a:lnTo>
                    <a:lnTo>
                      <a:pt x="441325" y="6350"/>
                    </a:lnTo>
                    <a:lnTo>
                      <a:pt x="533400" y="0"/>
                    </a:lnTo>
                    <a:lnTo>
                      <a:pt x="536575" y="92075"/>
                    </a:lnTo>
                    <a:cubicBezTo>
                      <a:pt x="509058" y="99483"/>
                      <a:pt x="490538" y="105833"/>
                      <a:pt x="463550" y="114300"/>
                    </a:cubicBezTo>
                    <a:lnTo>
                      <a:pt x="374650" y="142875"/>
                    </a:lnTo>
                    <a:cubicBezTo>
                      <a:pt x="344620" y="152665"/>
                      <a:pt x="311944" y="162454"/>
                      <a:pt x="283369" y="173037"/>
                    </a:cubicBezTo>
                    <a:cubicBezTo>
                      <a:pt x="259027" y="184679"/>
                      <a:pt x="232966" y="190765"/>
                      <a:pt x="193675" y="206375"/>
                    </a:cubicBezTo>
                    <a:cubicBezTo>
                      <a:pt x="154384" y="221985"/>
                      <a:pt x="96308" y="246592"/>
                      <a:pt x="47625" y="266700"/>
                    </a:cubicBezTo>
                    <a:lnTo>
                      <a:pt x="28575" y="187325"/>
                    </a:lnTo>
                    <a:lnTo>
                      <a:pt x="119856" y="151606"/>
                    </a:lnTo>
                    <a:lnTo>
                      <a:pt x="238919" y="123032"/>
                    </a:lnTo>
                    <a:lnTo>
                      <a:pt x="320675" y="104775"/>
                    </a:lnTo>
                    <a:lnTo>
                      <a:pt x="317500" y="69850"/>
                    </a:lnTo>
                    <a:lnTo>
                      <a:pt x="165100" y="77788"/>
                    </a:lnTo>
                    <a:lnTo>
                      <a:pt x="3175" y="73025"/>
                    </a:lnTo>
                    <a:lnTo>
                      <a:pt x="0" y="3175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stretch>
                  <a:fillRect/>
                </a:stretch>
              </a:blipFill>
              <a:ln w="15875"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Freeform 67">
                <a:extLst>
                  <a:ext uri="{FF2B5EF4-FFF2-40B4-BE49-F238E27FC236}">
                    <a16:creationId xmlns:a16="http://schemas.microsoft.com/office/drawing/2014/main" id="{45DC2C7E-A7B1-458D-B2B2-5E91EE0997FB}"/>
                  </a:ext>
                </a:extLst>
              </p:cNvPr>
              <p:cNvSpPr/>
              <p:nvPr/>
            </p:nvSpPr>
            <p:spPr>
              <a:xfrm>
                <a:off x="3467100" y="1893094"/>
                <a:ext cx="771525" cy="669131"/>
              </a:xfrm>
              <a:custGeom>
                <a:avLst/>
                <a:gdLst>
                  <a:gd name="connsiteX0" fmla="*/ 0 w 771525"/>
                  <a:gd name="connsiteY0" fmla="*/ 0 h 669131"/>
                  <a:gd name="connsiteX1" fmla="*/ 771525 w 771525"/>
                  <a:gd name="connsiteY1" fmla="*/ 607219 h 669131"/>
                  <a:gd name="connsiteX2" fmla="*/ 769144 w 771525"/>
                  <a:gd name="connsiteY2" fmla="*/ 669131 h 669131"/>
                  <a:gd name="connsiteX3" fmla="*/ 4763 w 771525"/>
                  <a:gd name="connsiteY3" fmla="*/ 76200 h 669131"/>
                  <a:gd name="connsiteX4" fmla="*/ 0 w 771525"/>
                  <a:gd name="connsiteY4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525" h="669131">
                    <a:moveTo>
                      <a:pt x="0" y="0"/>
                    </a:moveTo>
                    <a:lnTo>
                      <a:pt x="771525" y="607219"/>
                    </a:lnTo>
                    <a:cubicBezTo>
                      <a:pt x="770731" y="627856"/>
                      <a:pt x="769938" y="648494"/>
                      <a:pt x="769144" y="669131"/>
                    </a:cubicBezTo>
                    <a:lnTo>
                      <a:pt x="4763" y="76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15875"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 69">
                <a:extLst>
                  <a:ext uri="{FF2B5EF4-FFF2-40B4-BE49-F238E27FC236}">
                    <a16:creationId xmlns:a16="http://schemas.microsoft.com/office/drawing/2014/main" id="{DFF2465C-DC13-45C3-AAD5-0C33D502A3B3}"/>
                  </a:ext>
                </a:extLst>
              </p:cNvPr>
              <p:cNvSpPr/>
              <p:nvPr/>
            </p:nvSpPr>
            <p:spPr>
              <a:xfrm>
                <a:off x="3493294" y="2076450"/>
                <a:ext cx="790575" cy="688181"/>
              </a:xfrm>
              <a:custGeom>
                <a:avLst/>
                <a:gdLst>
                  <a:gd name="connsiteX0" fmla="*/ 778669 w 790575"/>
                  <a:gd name="connsiteY0" fmla="*/ 607219 h 688181"/>
                  <a:gd name="connsiteX1" fmla="*/ 0 w 790575"/>
                  <a:gd name="connsiteY1" fmla="*/ 0 h 688181"/>
                  <a:gd name="connsiteX2" fmla="*/ 16669 w 790575"/>
                  <a:gd name="connsiteY2" fmla="*/ 85725 h 688181"/>
                  <a:gd name="connsiteX3" fmla="*/ 790575 w 790575"/>
                  <a:gd name="connsiteY3" fmla="*/ 688181 h 688181"/>
                  <a:gd name="connsiteX4" fmla="*/ 778669 w 790575"/>
                  <a:gd name="connsiteY4" fmla="*/ 607219 h 6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575" h="688181">
                    <a:moveTo>
                      <a:pt x="778669" y="607219"/>
                    </a:moveTo>
                    <a:lnTo>
                      <a:pt x="0" y="0"/>
                    </a:lnTo>
                    <a:lnTo>
                      <a:pt x="16669" y="85725"/>
                    </a:lnTo>
                    <a:lnTo>
                      <a:pt x="790575" y="688181"/>
                    </a:lnTo>
                    <a:lnTo>
                      <a:pt x="778669" y="607219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15875"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98AAFC-7924-42FD-8B30-E21C90CA19C9}"/>
                </a:ext>
              </a:extLst>
            </p:cNvPr>
            <p:cNvSpPr/>
            <p:nvPr/>
          </p:nvSpPr>
          <p:spPr>
            <a:xfrm>
              <a:off x="6364153" y="2558983"/>
              <a:ext cx="4402934" cy="1685608"/>
            </a:xfrm>
            <a:custGeom>
              <a:avLst/>
              <a:gdLst>
                <a:gd name="connsiteX0" fmla="*/ 2773279 w 2773279"/>
                <a:gd name="connsiteY0" fmla="*/ 40600 h 1107979"/>
                <a:gd name="connsiteX1" fmla="*/ 2566111 w 2773279"/>
                <a:gd name="connsiteY1" fmla="*/ 50125 h 1107979"/>
                <a:gd name="connsiteX2" fmla="*/ 2220829 w 2773279"/>
                <a:gd name="connsiteY2" fmla="*/ 45363 h 1107979"/>
                <a:gd name="connsiteX3" fmla="*/ 1696954 w 2773279"/>
                <a:gd name="connsiteY3" fmla="*/ 14407 h 1107979"/>
                <a:gd name="connsiteX4" fmla="*/ 1308811 w 2773279"/>
                <a:gd name="connsiteY4" fmla="*/ 119 h 1107979"/>
                <a:gd name="connsiteX5" fmla="*/ 820654 w 2773279"/>
                <a:gd name="connsiteY5" fmla="*/ 21550 h 1107979"/>
                <a:gd name="connsiteX6" fmla="*/ 451561 w 2773279"/>
                <a:gd name="connsiteY6" fmla="*/ 102513 h 1107979"/>
                <a:gd name="connsiteX7" fmla="*/ 196767 w 2773279"/>
                <a:gd name="connsiteY7" fmla="*/ 257294 h 1107979"/>
                <a:gd name="connsiteX8" fmla="*/ 56273 w 2773279"/>
                <a:gd name="connsiteY8" fmla="*/ 471607 h 1107979"/>
                <a:gd name="connsiteX9" fmla="*/ 3886 w 2773279"/>
                <a:gd name="connsiteY9" fmla="*/ 678775 h 1107979"/>
                <a:gd name="connsiteX10" fmla="*/ 8648 w 2773279"/>
                <a:gd name="connsiteY10" fmla="*/ 788313 h 1107979"/>
                <a:gd name="connsiteX11" fmla="*/ 46748 w 2773279"/>
                <a:gd name="connsiteY11" fmla="*/ 900232 h 1107979"/>
                <a:gd name="connsiteX12" fmla="*/ 106279 w 2773279"/>
                <a:gd name="connsiteY12" fmla="*/ 974050 h 1107979"/>
                <a:gd name="connsiteX13" fmla="*/ 215817 w 2773279"/>
                <a:gd name="connsiteY13" fmla="*/ 1026438 h 1107979"/>
                <a:gd name="connsiteX14" fmla="*/ 411079 w 2773279"/>
                <a:gd name="connsiteY14" fmla="*/ 1090732 h 1107979"/>
                <a:gd name="connsiteX15" fmla="*/ 613486 w 2773279"/>
                <a:gd name="connsiteY15" fmla="*/ 1105019 h 1107979"/>
                <a:gd name="connsiteX16" fmla="*/ 975436 w 2773279"/>
                <a:gd name="connsiteY16" fmla="*/ 1043107 h 1107979"/>
                <a:gd name="connsiteX17" fmla="*/ 1515979 w 2773279"/>
                <a:gd name="connsiteY17" fmla="*/ 828794 h 1107979"/>
                <a:gd name="connsiteX18" fmla="*/ 2097004 w 2773279"/>
                <a:gd name="connsiteY18" fmla="*/ 464463 h 1107979"/>
                <a:gd name="connsiteX19" fmla="*/ 2539917 w 2773279"/>
                <a:gd name="connsiteY19" fmla="*/ 178713 h 1107979"/>
                <a:gd name="connsiteX20" fmla="*/ 2773279 w 2773279"/>
                <a:gd name="connsiteY20" fmla="*/ 40600 h 1107979"/>
                <a:gd name="connsiteX0" fmla="*/ 2773279 w 2864719"/>
                <a:gd name="connsiteY0" fmla="*/ 40600 h 1107979"/>
                <a:gd name="connsiteX1" fmla="*/ 2566111 w 2864719"/>
                <a:gd name="connsiteY1" fmla="*/ 50125 h 1107979"/>
                <a:gd name="connsiteX2" fmla="*/ 2220829 w 2864719"/>
                <a:gd name="connsiteY2" fmla="*/ 45363 h 1107979"/>
                <a:gd name="connsiteX3" fmla="*/ 1696954 w 2864719"/>
                <a:gd name="connsiteY3" fmla="*/ 14407 h 1107979"/>
                <a:gd name="connsiteX4" fmla="*/ 1308811 w 2864719"/>
                <a:gd name="connsiteY4" fmla="*/ 119 h 1107979"/>
                <a:gd name="connsiteX5" fmla="*/ 820654 w 2864719"/>
                <a:gd name="connsiteY5" fmla="*/ 21550 h 1107979"/>
                <a:gd name="connsiteX6" fmla="*/ 451561 w 2864719"/>
                <a:gd name="connsiteY6" fmla="*/ 102513 h 1107979"/>
                <a:gd name="connsiteX7" fmla="*/ 196767 w 2864719"/>
                <a:gd name="connsiteY7" fmla="*/ 257294 h 1107979"/>
                <a:gd name="connsiteX8" fmla="*/ 56273 w 2864719"/>
                <a:gd name="connsiteY8" fmla="*/ 471607 h 1107979"/>
                <a:gd name="connsiteX9" fmla="*/ 3886 w 2864719"/>
                <a:gd name="connsiteY9" fmla="*/ 678775 h 1107979"/>
                <a:gd name="connsiteX10" fmla="*/ 8648 w 2864719"/>
                <a:gd name="connsiteY10" fmla="*/ 788313 h 1107979"/>
                <a:gd name="connsiteX11" fmla="*/ 46748 w 2864719"/>
                <a:gd name="connsiteY11" fmla="*/ 900232 h 1107979"/>
                <a:gd name="connsiteX12" fmla="*/ 106279 w 2864719"/>
                <a:gd name="connsiteY12" fmla="*/ 974050 h 1107979"/>
                <a:gd name="connsiteX13" fmla="*/ 215817 w 2864719"/>
                <a:gd name="connsiteY13" fmla="*/ 1026438 h 1107979"/>
                <a:gd name="connsiteX14" fmla="*/ 411079 w 2864719"/>
                <a:gd name="connsiteY14" fmla="*/ 1090732 h 1107979"/>
                <a:gd name="connsiteX15" fmla="*/ 613486 w 2864719"/>
                <a:gd name="connsiteY15" fmla="*/ 1105019 h 1107979"/>
                <a:gd name="connsiteX16" fmla="*/ 975436 w 2864719"/>
                <a:gd name="connsiteY16" fmla="*/ 1043107 h 1107979"/>
                <a:gd name="connsiteX17" fmla="*/ 1515979 w 2864719"/>
                <a:gd name="connsiteY17" fmla="*/ 828794 h 1107979"/>
                <a:gd name="connsiteX18" fmla="*/ 2097004 w 2864719"/>
                <a:gd name="connsiteY18" fmla="*/ 464463 h 1107979"/>
                <a:gd name="connsiteX19" fmla="*/ 2539917 w 2864719"/>
                <a:gd name="connsiteY19" fmla="*/ 178713 h 1107979"/>
                <a:gd name="connsiteX20" fmla="*/ 2864719 w 2864719"/>
                <a:gd name="connsiteY20" fmla="*/ 132040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539917 w 2790901"/>
                <a:gd name="connsiteY19" fmla="*/ 178713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539917 w 2790901"/>
                <a:gd name="connsiteY19" fmla="*/ 178713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90901"/>
                <a:gd name="connsiteY0" fmla="*/ 2155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90901"/>
                <a:gd name="connsiteY0" fmla="*/ 21550 h 1107979"/>
                <a:gd name="connsiteX1" fmla="*/ 2530392 w 2790901"/>
                <a:gd name="connsiteY1" fmla="*/ 35838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78995"/>
                <a:gd name="connsiteY0" fmla="*/ 21550 h 1107979"/>
                <a:gd name="connsiteX1" fmla="*/ 2530392 w 2778995"/>
                <a:gd name="connsiteY1" fmla="*/ 35838 h 1107979"/>
                <a:gd name="connsiteX2" fmla="*/ 2220829 w 2778995"/>
                <a:gd name="connsiteY2" fmla="*/ 45363 h 1107979"/>
                <a:gd name="connsiteX3" fmla="*/ 1696954 w 2778995"/>
                <a:gd name="connsiteY3" fmla="*/ 14407 h 1107979"/>
                <a:gd name="connsiteX4" fmla="*/ 1308811 w 2778995"/>
                <a:gd name="connsiteY4" fmla="*/ 119 h 1107979"/>
                <a:gd name="connsiteX5" fmla="*/ 820654 w 2778995"/>
                <a:gd name="connsiteY5" fmla="*/ 21550 h 1107979"/>
                <a:gd name="connsiteX6" fmla="*/ 451561 w 2778995"/>
                <a:gd name="connsiteY6" fmla="*/ 102513 h 1107979"/>
                <a:gd name="connsiteX7" fmla="*/ 196767 w 2778995"/>
                <a:gd name="connsiteY7" fmla="*/ 257294 h 1107979"/>
                <a:gd name="connsiteX8" fmla="*/ 56273 w 2778995"/>
                <a:gd name="connsiteY8" fmla="*/ 471607 h 1107979"/>
                <a:gd name="connsiteX9" fmla="*/ 3886 w 2778995"/>
                <a:gd name="connsiteY9" fmla="*/ 650200 h 1107979"/>
                <a:gd name="connsiteX10" fmla="*/ 8648 w 2778995"/>
                <a:gd name="connsiteY10" fmla="*/ 788313 h 1107979"/>
                <a:gd name="connsiteX11" fmla="*/ 46748 w 2778995"/>
                <a:gd name="connsiteY11" fmla="*/ 900232 h 1107979"/>
                <a:gd name="connsiteX12" fmla="*/ 106279 w 2778995"/>
                <a:gd name="connsiteY12" fmla="*/ 974050 h 1107979"/>
                <a:gd name="connsiteX13" fmla="*/ 215817 w 2778995"/>
                <a:gd name="connsiteY13" fmla="*/ 1026438 h 1107979"/>
                <a:gd name="connsiteX14" fmla="*/ 411079 w 2778995"/>
                <a:gd name="connsiteY14" fmla="*/ 1090732 h 1107979"/>
                <a:gd name="connsiteX15" fmla="*/ 613486 w 2778995"/>
                <a:gd name="connsiteY15" fmla="*/ 1105019 h 1107979"/>
                <a:gd name="connsiteX16" fmla="*/ 975436 w 2778995"/>
                <a:gd name="connsiteY16" fmla="*/ 1043107 h 1107979"/>
                <a:gd name="connsiteX17" fmla="*/ 1515979 w 2778995"/>
                <a:gd name="connsiteY17" fmla="*/ 828794 h 1107979"/>
                <a:gd name="connsiteX18" fmla="*/ 2097004 w 2778995"/>
                <a:gd name="connsiteY18" fmla="*/ 464463 h 1107979"/>
                <a:gd name="connsiteX19" fmla="*/ 2375611 w 2778995"/>
                <a:gd name="connsiteY19" fmla="*/ 276344 h 1107979"/>
                <a:gd name="connsiteX20" fmla="*/ 2778995 w 2778995"/>
                <a:gd name="connsiteY20" fmla="*/ 82034 h 1107979"/>
                <a:gd name="connsiteX0" fmla="*/ 2770898 w 2778995"/>
                <a:gd name="connsiteY0" fmla="*/ 21526 h 1107955"/>
                <a:gd name="connsiteX1" fmla="*/ 2530392 w 2778995"/>
                <a:gd name="connsiteY1" fmla="*/ 35814 h 1107955"/>
                <a:gd name="connsiteX2" fmla="*/ 2185111 w 2778995"/>
                <a:gd name="connsiteY2" fmla="*/ 31051 h 1107955"/>
                <a:gd name="connsiteX3" fmla="*/ 1696954 w 2778995"/>
                <a:gd name="connsiteY3" fmla="*/ 14383 h 1107955"/>
                <a:gd name="connsiteX4" fmla="*/ 1308811 w 2778995"/>
                <a:gd name="connsiteY4" fmla="*/ 95 h 1107955"/>
                <a:gd name="connsiteX5" fmla="*/ 820654 w 2778995"/>
                <a:gd name="connsiteY5" fmla="*/ 21526 h 1107955"/>
                <a:gd name="connsiteX6" fmla="*/ 451561 w 2778995"/>
                <a:gd name="connsiteY6" fmla="*/ 102489 h 1107955"/>
                <a:gd name="connsiteX7" fmla="*/ 196767 w 2778995"/>
                <a:gd name="connsiteY7" fmla="*/ 257270 h 1107955"/>
                <a:gd name="connsiteX8" fmla="*/ 56273 w 2778995"/>
                <a:gd name="connsiteY8" fmla="*/ 471583 h 1107955"/>
                <a:gd name="connsiteX9" fmla="*/ 3886 w 2778995"/>
                <a:gd name="connsiteY9" fmla="*/ 650176 h 1107955"/>
                <a:gd name="connsiteX10" fmla="*/ 8648 w 2778995"/>
                <a:gd name="connsiteY10" fmla="*/ 788289 h 1107955"/>
                <a:gd name="connsiteX11" fmla="*/ 46748 w 2778995"/>
                <a:gd name="connsiteY11" fmla="*/ 900208 h 1107955"/>
                <a:gd name="connsiteX12" fmla="*/ 106279 w 2778995"/>
                <a:gd name="connsiteY12" fmla="*/ 974026 h 1107955"/>
                <a:gd name="connsiteX13" fmla="*/ 215817 w 2778995"/>
                <a:gd name="connsiteY13" fmla="*/ 1026414 h 1107955"/>
                <a:gd name="connsiteX14" fmla="*/ 411079 w 2778995"/>
                <a:gd name="connsiteY14" fmla="*/ 1090708 h 1107955"/>
                <a:gd name="connsiteX15" fmla="*/ 613486 w 2778995"/>
                <a:gd name="connsiteY15" fmla="*/ 1104995 h 1107955"/>
                <a:gd name="connsiteX16" fmla="*/ 975436 w 2778995"/>
                <a:gd name="connsiteY16" fmla="*/ 1043083 h 1107955"/>
                <a:gd name="connsiteX17" fmla="*/ 1515979 w 2778995"/>
                <a:gd name="connsiteY17" fmla="*/ 828770 h 1107955"/>
                <a:gd name="connsiteX18" fmla="*/ 2097004 w 2778995"/>
                <a:gd name="connsiteY18" fmla="*/ 464439 h 1107955"/>
                <a:gd name="connsiteX19" fmla="*/ 2375611 w 2778995"/>
                <a:gd name="connsiteY19" fmla="*/ 276320 h 1107955"/>
                <a:gd name="connsiteX20" fmla="*/ 2778995 w 2778995"/>
                <a:gd name="connsiteY20" fmla="*/ 82010 h 1107955"/>
                <a:gd name="connsiteX0" fmla="*/ 2770898 w 2778995"/>
                <a:gd name="connsiteY0" fmla="*/ 21526 h 1107536"/>
                <a:gd name="connsiteX1" fmla="*/ 2530392 w 2778995"/>
                <a:gd name="connsiteY1" fmla="*/ 35814 h 1107536"/>
                <a:gd name="connsiteX2" fmla="*/ 2185111 w 2778995"/>
                <a:gd name="connsiteY2" fmla="*/ 31051 h 1107536"/>
                <a:gd name="connsiteX3" fmla="*/ 1696954 w 2778995"/>
                <a:gd name="connsiteY3" fmla="*/ 14383 h 1107536"/>
                <a:gd name="connsiteX4" fmla="*/ 1308811 w 2778995"/>
                <a:gd name="connsiteY4" fmla="*/ 95 h 1107536"/>
                <a:gd name="connsiteX5" fmla="*/ 820654 w 2778995"/>
                <a:gd name="connsiteY5" fmla="*/ 21526 h 1107536"/>
                <a:gd name="connsiteX6" fmla="*/ 451561 w 2778995"/>
                <a:gd name="connsiteY6" fmla="*/ 102489 h 1107536"/>
                <a:gd name="connsiteX7" fmla="*/ 196767 w 2778995"/>
                <a:gd name="connsiteY7" fmla="*/ 257270 h 1107536"/>
                <a:gd name="connsiteX8" fmla="*/ 56273 w 2778995"/>
                <a:gd name="connsiteY8" fmla="*/ 471583 h 1107536"/>
                <a:gd name="connsiteX9" fmla="*/ 3886 w 2778995"/>
                <a:gd name="connsiteY9" fmla="*/ 650176 h 1107536"/>
                <a:gd name="connsiteX10" fmla="*/ 8648 w 2778995"/>
                <a:gd name="connsiteY10" fmla="*/ 788289 h 1107536"/>
                <a:gd name="connsiteX11" fmla="*/ 46748 w 2778995"/>
                <a:gd name="connsiteY11" fmla="*/ 900208 h 1107536"/>
                <a:gd name="connsiteX12" fmla="*/ 106279 w 2778995"/>
                <a:gd name="connsiteY12" fmla="*/ 974026 h 1107536"/>
                <a:gd name="connsiteX13" fmla="*/ 225342 w 2778995"/>
                <a:gd name="connsiteY13" fmla="*/ 1045464 h 1107536"/>
                <a:gd name="connsiteX14" fmla="*/ 411079 w 2778995"/>
                <a:gd name="connsiteY14" fmla="*/ 1090708 h 1107536"/>
                <a:gd name="connsiteX15" fmla="*/ 613486 w 2778995"/>
                <a:gd name="connsiteY15" fmla="*/ 1104995 h 1107536"/>
                <a:gd name="connsiteX16" fmla="*/ 975436 w 2778995"/>
                <a:gd name="connsiteY16" fmla="*/ 1043083 h 1107536"/>
                <a:gd name="connsiteX17" fmla="*/ 1515979 w 2778995"/>
                <a:gd name="connsiteY17" fmla="*/ 828770 h 1107536"/>
                <a:gd name="connsiteX18" fmla="*/ 2097004 w 2778995"/>
                <a:gd name="connsiteY18" fmla="*/ 464439 h 1107536"/>
                <a:gd name="connsiteX19" fmla="*/ 2375611 w 2778995"/>
                <a:gd name="connsiteY19" fmla="*/ 276320 h 1107536"/>
                <a:gd name="connsiteX20" fmla="*/ 2778995 w 2778995"/>
                <a:gd name="connsiteY20" fmla="*/ 82010 h 1107536"/>
                <a:gd name="connsiteX0" fmla="*/ 2770898 w 2778995"/>
                <a:gd name="connsiteY0" fmla="*/ 21526 h 1106456"/>
                <a:gd name="connsiteX1" fmla="*/ 2530392 w 2778995"/>
                <a:gd name="connsiteY1" fmla="*/ 35814 h 1106456"/>
                <a:gd name="connsiteX2" fmla="*/ 2185111 w 2778995"/>
                <a:gd name="connsiteY2" fmla="*/ 31051 h 1106456"/>
                <a:gd name="connsiteX3" fmla="*/ 1696954 w 2778995"/>
                <a:gd name="connsiteY3" fmla="*/ 14383 h 1106456"/>
                <a:gd name="connsiteX4" fmla="*/ 1308811 w 2778995"/>
                <a:gd name="connsiteY4" fmla="*/ 95 h 1106456"/>
                <a:gd name="connsiteX5" fmla="*/ 820654 w 2778995"/>
                <a:gd name="connsiteY5" fmla="*/ 21526 h 1106456"/>
                <a:gd name="connsiteX6" fmla="*/ 451561 w 2778995"/>
                <a:gd name="connsiteY6" fmla="*/ 102489 h 1106456"/>
                <a:gd name="connsiteX7" fmla="*/ 196767 w 2778995"/>
                <a:gd name="connsiteY7" fmla="*/ 257270 h 1106456"/>
                <a:gd name="connsiteX8" fmla="*/ 56273 w 2778995"/>
                <a:gd name="connsiteY8" fmla="*/ 471583 h 1106456"/>
                <a:gd name="connsiteX9" fmla="*/ 3886 w 2778995"/>
                <a:gd name="connsiteY9" fmla="*/ 650176 h 1106456"/>
                <a:gd name="connsiteX10" fmla="*/ 8648 w 2778995"/>
                <a:gd name="connsiteY10" fmla="*/ 788289 h 1106456"/>
                <a:gd name="connsiteX11" fmla="*/ 46748 w 2778995"/>
                <a:gd name="connsiteY11" fmla="*/ 900208 h 1106456"/>
                <a:gd name="connsiteX12" fmla="*/ 106279 w 2778995"/>
                <a:gd name="connsiteY12" fmla="*/ 974026 h 1106456"/>
                <a:gd name="connsiteX13" fmla="*/ 225342 w 2778995"/>
                <a:gd name="connsiteY13" fmla="*/ 1045464 h 1106456"/>
                <a:gd name="connsiteX14" fmla="*/ 399173 w 2778995"/>
                <a:gd name="connsiteY14" fmla="*/ 1083565 h 1106456"/>
                <a:gd name="connsiteX15" fmla="*/ 613486 w 2778995"/>
                <a:gd name="connsiteY15" fmla="*/ 1104995 h 1106456"/>
                <a:gd name="connsiteX16" fmla="*/ 975436 w 2778995"/>
                <a:gd name="connsiteY16" fmla="*/ 1043083 h 1106456"/>
                <a:gd name="connsiteX17" fmla="*/ 1515979 w 2778995"/>
                <a:gd name="connsiteY17" fmla="*/ 828770 h 1106456"/>
                <a:gd name="connsiteX18" fmla="*/ 2097004 w 2778995"/>
                <a:gd name="connsiteY18" fmla="*/ 464439 h 1106456"/>
                <a:gd name="connsiteX19" fmla="*/ 2375611 w 2778995"/>
                <a:gd name="connsiteY19" fmla="*/ 276320 h 1106456"/>
                <a:gd name="connsiteX20" fmla="*/ 2778995 w 2778995"/>
                <a:gd name="connsiteY20" fmla="*/ 82010 h 1106456"/>
                <a:gd name="connsiteX0" fmla="*/ 2771603 w 2779700"/>
                <a:gd name="connsiteY0" fmla="*/ 21526 h 1106456"/>
                <a:gd name="connsiteX1" fmla="*/ 2531097 w 2779700"/>
                <a:gd name="connsiteY1" fmla="*/ 35814 h 1106456"/>
                <a:gd name="connsiteX2" fmla="*/ 2185816 w 2779700"/>
                <a:gd name="connsiteY2" fmla="*/ 31051 h 1106456"/>
                <a:gd name="connsiteX3" fmla="*/ 1697659 w 2779700"/>
                <a:gd name="connsiteY3" fmla="*/ 14383 h 1106456"/>
                <a:gd name="connsiteX4" fmla="*/ 1309516 w 2779700"/>
                <a:gd name="connsiteY4" fmla="*/ 95 h 1106456"/>
                <a:gd name="connsiteX5" fmla="*/ 821359 w 2779700"/>
                <a:gd name="connsiteY5" fmla="*/ 21526 h 1106456"/>
                <a:gd name="connsiteX6" fmla="*/ 452266 w 2779700"/>
                <a:gd name="connsiteY6" fmla="*/ 102489 h 1106456"/>
                <a:gd name="connsiteX7" fmla="*/ 197472 w 2779700"/>
                <a:gd name="connsiteY7" fmla="*/ 257270 h 1106456"/>
                <a:gd name="connsiteX8" fmla="*/ 66503 w 2779700"/>
                <a:gd name="connsiteY8" fmla="*/ 445389 h 1106456"/>
                <a:gd name="connsiteX9" fmla="*/ 4591 w 2779700"/>
                <a:gd name="connsiteY9" fmla="*/ 650176 h 1106456"/>
                <a:gd name="connsiteX10" fmla="*/ 9353 w 2779700"/>
                <a:gd name="connsiteY10" fmla="*/ 788289 h 1106456"/>
                <a:gd name="connsiteX11" fmla="*/ 47453 w 2779700"/>
                <a:gd name="connsiteY11" fmla="*/ 900208 h 1106456"/>
                <a:gd name="connsiteX12" fmla="*/ 106984 w 2779700"/>
                <a:gd name="connsiteY12" fmla="*/ 974026 h 1106456"/>
                <a:gd name="connsiteX13" fmla="*/ 226047 w 2779700"/>
                <a:gd name="connsiteY13" fmla="*/ 1045464 h 1106456"/>
                <a:gd name="connsiteX14" fmla="*/ 399878 w 2779700"/>
                <a:gd name="connsiteY14" fmla="*/ 1083565 h 1106456"/>
                <a:gd name="connsiteX15" fmla="*/ 614191 w 2779700"/>
                <a:gd name="connsiteY15" fmla="*/ 1104995 h 1106456"/>
                <a:gd name="connsiteX16" fmla="*/ 976141 w 2779700"/>
                <a:gd name="connsiteY16" fmla="*/ 1043083 h 1106456"/>
                <a:gd name="connsiteX17" fmla="*/ 1516684 w 2779700"/>
                <a:gd name="connsiteY17" fmla="*/ 828770 h 1106456"/>
                <a:gd name="connsiteX18" fmla="*/ 2097709 w 2779700"/>
                <a:gd name="connsiteY18" fmla="*/ 464439 h 1106456"/>
                <a:gd name="connsiteX19" fmla="*/ 2376316 w 2779700"/>
                <a:gd name="connsiteY19" fmla="*/ 276320 h 1106456"/>
                <a:gd name="connsiteX20" fmla="*/ 2779700 w 2779700"/>
                <a:gd name="connsiteY20" fmla="*/ 82010 h 1106456"/>
                <a:gd name="connsiteX0" fmla="*/ 2766873 w 2774970"/>
                <a:gd name="connsiteY0" fmla="*/ 21526 h 1106456"/>
                <a:gd name="connsiteX1" fmla="*/ 2526367 w 2774970"/>
                <a:gd name="connsiteY1" fmla="*/ 35814 h 1106456"/>
                <a:gd name="connsiteX2" fmla="*/ 2181086 w 2774970"/>
                <a:gd name="connsiteY2" fmla="*/ 31051 h 1106456"/>
                <a:gd name="connsiteX3" fmla="*/ 1692929 w 2774970"/>
                <a:gd name="connsiteY3" fmla="*/ 14383 h 1106456"/>
                <a:gd name="connsiteX4" fmla="*/ 1304786 w 2774970"/>
                <a:gd name="connsiteY4" fmla="*/ 95 h 1106456"/>
                <a:gd name="connsiteX5" fmla="*/ 816629 w 2774970"/>
                <a:gd name="connsiteY5" fmla="*/ 21526 h 1106456"/>
                <a:gd name="connsiteX6" fmla="*/ 447536 w 2774970"/>
                <a:gd name="connsiteY6" fmla="*/ 102489 h 1106456"/>
                <a:gd name="connsiteX7" fmla="*/ 192742 w 2774970"/>
                <a:gd name="connsiteY7" fmla="*/ 257270 h 1106456"/>
                <a:gd name="connsiteX8" fmla="*/ 61773 w 2774970"/>
                <a:gd name="connsiteY8" fmla="*/ 445389 h 1106456"/>
                <a:gd name="connsiteX9" fmla="*/ 7004 w 2774970"/>
                <a:gd name="connsiteY9" fmla="*/ 631126 h 1106456"/>
                <a:gd name="connsiteX10" fmla="*/ 4623 w 2774970"/>
                <a:gd name="connsiteY10" fmla="*/ 788289 h 1106456"/>
                <a:gd name="connsiteX11" fmla="*/ 42723 w 2774970"/>
                <a:gd name="connsiteY11" fmla="*/ 900208 h 1106456"/>
                <a:gd name="connsiteX12" fmla="*/ 102254 w 2774970"/>
                <a:gd name="connsiteY12" fmla="*/ 974026 h 1106456"/>
                <a:gd name="connsiteX13" fmla="*/ 221317 w 2774970"/>
                <a:gd name="connsiteY13" fmla="*/ 1045464 h 1106456"/>
                <a:gd name="connsiteX14" fmla="*/ 395148 w 2774970"/>
                <a:gd name="connsiteY14" fmla="*/ 1083565 h 1106456"/>
                <a:gd name="connsiteX15" fmla="*/ 609461 w 2774970"/>
                <a:gd name="connsiteY15" fmla="*/ 1104995 h 1106456"/>
                <a:gd name="connsiteX16" fmla="*/ 971411 w 2774970"/>
                <a:gd name="connsiteY16" fmla="*/ 1043083 h 1106456"/>
                <a:gd name="connsiteX17" fmla="*/ 1511954 w 2774970"/>
                <a:gd name="connsiteY17" fmla="*/ 828770 h 1106456"/>
                <a:gd name="connsiteX18" fmla="*/ 2092979 w 2774970"/>
                <a:gd name="connsiteY18" fmla="*/ 464439 h 1106456"/>
                <a:gd name="connsiteX19" fmla="*/ 2371586 w 2774970"/>
                <a:gd name="connsiteY19" fmla="*/ 276320 h 1106456"/>
                <a:gd name="connsiteX20" fmla="*/ 2774970 w 2774970"/>
                <a:gd name="connsiteY20" fmla="*/ 82010 h 1106456"/>
                <a:gd name="connsiteX0" fmla="*/ 2766873 w 2774970"/>
                <a:gd name="connsiteY0" fmla="*/ 21526 h 1106456"/>
                <a:gd name="connsiteX1" fmla="*/ 2526367 w 2774970"/>
                <a:gd name="connsiteY1" fmla="*/ 35814 h 1106456"/>
                <a:gd name="connsiteX2" fmla="*/ 2181086 w 2774970"/>
                <a:gd name="connsiteY2" fmla="*/ 31051 h 1106456"/>
                <a:gd name="connsiteX3" fmla="*/ 1692929 w 2774970"/>
                <a:gd name="connsiteY3" fmla="*/ 14383 h 1106456"/>
                <a:gd name="connsiteX4" fmla="*/ 1304786 w 2774970"/>
                <a:gd name="connsiteY4" fmla="*/ 95 h 1106456"/>
                <a:gd name="connsiteX5" fmla="*/ 816629 w 2774970"/>
                <a:gd name="connsiteY5" fmla="*/ 21526 h 1106456"/>
                <a:gd name="connsiteX6" fmla="*/ 447536 w 2774970"/>
                <a:gd name="connsiteY6" fmla="*/ 102489 h 1106456"/>
                <a:gd name="connsiteX7" fmla="*/ 192742 w 2774970"/>
                <a:gd name="connsiteY7" fmla="*/ 257270 h 1106456"/>
                <a:gd name="connsiteX8" fmla="*/ 61773 w 2774970"/>
                <a:gd name="connsiteY8" fmla="*/ 445389 h 1106456"/>
                <a:gd name="connsiteX9" fmla="*/ 7004 w 2774970"/>
                <a:gd name="connsiteY9" fmla="*/ 631126 h 1106456"/>
                <a:gd name="connsiteX10" fmla="*/ 4623 w 2774970"/>
                <a:gd name="connsiteY10" fmla="*/ 778764 h 1106456"/>
                <a:gd name="connsiteX11" fmla="*/ 42723 w 2774970"/>
                <a:gd name="connsiteY11" fmla="*/ 900208 h 1106456"/>
                <a:gd name="connsiteX12" fmla="*/ 102254 w 2774970"/>
                <a:gd name="connsiteY12" fmla="*/ 974026 h 1106456"/>
                <a:gd name="connsiteX13" fmla="*/ 221317 w 2774970"/>
                <a:gd name="connsiteY13" fmla="*/ 1045464 h 1106456"/>
                <a:gd name="connsiteX14" fmla="*/ 395148 w 2774970"/>
                <a:gd name="connsiteY14" fmla="*/ 1083565 h 1106456"/>
                <a:gd name="connsiteX15" fmla="*/ 609461 w 2774970"/>
                <a:gd name="connsiteY15" fmla="*/ 1104995 h 1106456"/>
                <a:gd name="connsiteX16" fmla="*/ 971411 w 2774970"/>
                <a:gd name="connsiteY16" fmla="*/ 1043083 h 1106456"/>
                <a:gd name="connsiteX17" fmla="*/ 1511954 w 2774970"/>
                <a:gd name="connsiteY17" fmla="*/ 828770 h 1106456"/>
                <a:gd name="connsiteX18" fmla="*/ 2092979 w 2774970"/>
                <a:gd name="connsiteY18" fmla="*/ 464439 h 1106456"/>
                <a:gd name="connsiteX19" fmla="*/ 2371586 w 2774970"/>
                <a:gd name="connsiteY19" fmla="*/ 276320 h 1106456"/>
                <a:gd name="connsiteX20" fmla="*/ 2774970 w 2774970"/>
                <a:gd name="connsiteY20" fmla="*/ 82010 h 1106456"/>
                <a:gd name="connsiteX0" fmla="*/ 2766568 w 2774665"/>
                <a:gd name="connsiteY0" fmla="*/ 21526 h 1106456"/>
                <a:gd name="connsiteX1" fmla="*/ 2526062 w 2774665"/>
                <a:gd name="connsiteY1" fmla="*/ 35814 h 1106456"/>
                <a:gd name="connsiteX2" fmla="*/ 2180781 w 2774665"/>
                <a:gd name="connsiteY2" fmla="*/ 31051 h 1106456"/>
                <a:gd name="connsiteX3" fmla="*/ 1692624 w 2774665"/>
                <a:gd name="connsiteY3" fmla="*/ 14383 h 1106456"/>
                <a:gd name="connsiteX4" fmla="*/ 1304481 w 2774665"/>
                <a:gd name="connsiteY4" fmla="*/ 95 h 1106456"/>
                <a:gd name="connsiteX5" fmla="*/ 816324 w 2774665"/>
                <a:gd name="connsiteY5" fmla="*/ 21526 h 1106456"/>
                <a:gd name="connsiteX6" fmla="*/ 447231 w 2774665"/>
                <a:gd name="connsiteY6" fmla="*/ 102489 h 1106456"/>
                <a:gd name="connsiteX7" fmla="*/ 192437 w 2774665"/>
                <a:gd name="connsiteY7" fmla="*/ 257270 h 1106456"/>
                <a:gd name="connsiteX8" fmla="*/ 61468 w 2774665"/>
                <a:gd name="connsiteY8" fmla="*/ 445389 h 1106456"/>
                <a:gd name="connsiteX9" fmla="*/ 6699 w 2774665"/>
                <a:gd name="connsiteY9" fmla="*/ 631126 h 1106456"/>
                <a:gd name="connsiteX10" fmla="*/ 4318 w 2774665"/>
                <a:gd name="connsiteY10" fmla="*/ 778764 h 1106456"/>
                <a:gd name="connsiteX11" fmla="*/ 37656 w 2774665"/>
                <a:gd name="connsiteY11" fmla="*/ 881158 h 1106456"/>
                <a:gd name="connsiteX12" fmla="*/ 101949 w 2774665"/>
                <a:gd name="connsiteY12" fmla="*/ 974026 h 1106456"/>
                <a:gd name="connsiteX13" fmla="*/ 221012 w 2774665"/>
                <a:gd name="connsiteY13" fmla="*/ 1045464 h 1106456"/>
                <a:gd name="connsiteX14" fmla="*/ 394843 w 2774665"/>
                <a:gd name="connsiteY14" fmla="*/ 1083565 h 1106456"/>
                <a:gd name="connsiteX15" fmla="*/ 609156 w 2774665"/>
                <a:gd name="connsiteY15" fmla="*/ 1104995 h 1106456"/>
                <a:gd name="connsiteX16" fmla="*/ 971106 w 2774665"/>
                <a:gd name="connsiteY16" fmla="*/ 1043083 h 1106456"/>
                <a:gd name="connsiteX17" fmla="*/ 1511649 w 2774665"/>
                <a:gd name="connsiteY17" fmla="*/ 828770 h 1106456"/>
                <a:gd name="connsiteX18" fmla="*/ 2092674 w 2774665"/>
                <a:gd name="connsiteY18" fmla="*/ 464439 h 1106456"/>
                <a:gd name="connsiteX19" fmla="*/ 2371281 w 2774665"/>
                <a:gd name="connsiteY19" fmla="*/ 276320 h 1106456"/>
                <a:gd name="connsiteX20" fmla="*/ 2774665 w 2774665"/>
                <a:gd name="connsiteY20" fmla="*/ 82010 h 1106456"/>
                <a:gd name="connsiteX0" fmla="*/ 2766568 w 2774665"/>
                <a:gd name="connsiteY0" fmla="*/ 21526 h 1106456"/>
                <a:gd name="connsiteX1" fmla="*/ 2526062 w 2774665"/>
                <a:gd name="connsiteY1" fmla="*/ 35814 h 1106456"/>
                <a:gd name="connsiteX2" fmla="*/ 2180781 w 2774665"/>
                <a:gd name="connsiteY2" fmla="*/ 31051 h 1106456"/>
                <a:gd name="connsiteX3" fmla="*/ 1692624 w 2774665"/>
                <a:gd name="connsiteY3" fmla="*/ 14383 h 1106456"/>
                <a:gd name="connsiteX4" fmla="*/ 1304481 w 2774665"/>
                <a:gd name="connsiteY4" fmla="*/ 95 h 1106456"/>
                <a:gd name="connsiteX5" fmla="*/ 816324 w 2774665"/>
                <a:gd name="connsiteY5" fmla="*/ 21526 h 1106456"/>
                <a:gd name="connsiteX6" fmla="*/ 447231 w 2774665"/>
                <a:gd name="connsiteY6" fmla="*/ 102489 h 1106456"/>
                <a:gd name="connsiteX7" fmla="*/ 192437 w 2774665"/>
                <a:gd name="connsiteY7" fmla="*/ 257270 h 1106456"/>
                <a:gd name="connsiteX8" fmla="*/ 61468 w 2774665"/>
                <a:gd name="connsiteY8" fmla="*/ 445389 h 1106456"/>
                <a:gd name="connsiteX9" fmla="*/ 6699 w 2774665"/>
                <a:gd name="connsiteY9" fmla="*/ 631126 h 1106456"/>
                <a:gd name="connsiteX10" fmla="*/ 4318 w 2774665"/>
                <a:gd name="connsiteY10" fmla="*/ 778764 h 1106456"/>
                <a:gd name="connsiteX11" fmla="*/ 37656 w 2774665"/>
                <a:gd name="connsiteY11" fmla="*/ 881158 h 1106456"/>
                <a:gd name="connsiteX12" fmla="*/ 97187 w 2774665"/>
                <a:gd name="connsiteY12" fmla="*/ 957357 h 1106456"/>
                <a:gd name="connsiteX13" fmla="*/ 221012 w 2774665"/>
                <a:gd name="connsiteY13" fmla="*/ 1045464 h 1106456"/>
                <a:gd name="connsiteX14" fmla="*/ 394843 w 2774665"/>
                <a:gd name="connsiteY14" fmla="*/ 1083565 h 1106456"/>
                <a:gd name="connsiteX15" fmla="*/ 609156 w 2774665"/>
                <a:gd name="connsiteY15" fmla="*/ 1104995 h 1106456"/>
                <a:gd name="connsiteX16" fmla="*/ 971106 w 2774665"/>
                <a:gd name="connsiteY16" fmla="*/ 1043083 h 1106456"/>
                <a:gd name="connsiteX17" fmla="*/ 1511649 w 2774665"/>
                <a:gd name="connsiteY17" fmla="*/ 828770 h 1106456"/>
                <a:gd name="connsiteX18" fmla="*/ 2092674 w 2774665"/>
                <a:gd name="connsiteY18" fmla="*/ 464439 h 1106456"/>
                <a:gd name="connsiteX19" fmla="*/ 2371281 w 2774665"/>
                <a:gd name="connsiteY19" fmla="*/ 276320 h 1106456"/>
                <a:gd name="connsiteX20" fmla="*/ 2774665 w 2774665"/>
                <a:gd name="connsiteY20" fmla="*/ 82010 h 1106456"/>
                <a:gd name="connsiteX0" fmla="*/ 2766568 w 2774665"/>
                <a:gd name="connsiteY0" fmla="*/ 21526 h 1106552"/>
                <a:gd name="connsiteX1" fmla="*/ 2526062 w 2774665"/>
                <a:gd name="connsiteY1" fmla="*/ 35814 h 1106552"/>
                <a:gd name="connsiteX2" fmla="*/ 2180781 w 2774665"/>
                <a:gd name="connsiteY2" fmla="*/ 31051 h 1106552"/>
                <a:gd name="connsiteX3" fmla="*/ 1692624 w 2774665"/>
                <a:gd name="connsiteY3" fmla="*/ 14383 h 1106552"/>
                <a:gd name="connsiteX4" fmla="*/ 1304481 w 2774665"/>
                <a:gd name="connsiteY4" fmla="*/ 95 h 1106552"/>
                <a:gd name="connsiteX5" fmla="*/ 816324 w 2774665"/>
                <a:gd name="connsiteY5" fmla="*/ 21526 h 1106552"/>
                <a:gd name="connsiteX6" fmla="*/ 447231 w 2774665"/>
                <a:gd name="connsiteY6" fmla="*/ 102489 h 1106552"/>
                <a:gd name="connsiteX7" fmla="*/ 192437 w 2774665"/>
                <a:gd name="connsiteY7" fmla="*/ 257270 h 1106552"/>
                <a:gd name="connsiteX8" fmla="*/ 61468 w 2774665"/>
                <a:gd name="connsiteY8" fmla="*/ 445389 h 1106552"/>
                <a:gd name="connsiteX9" fmla="*/ 6699 w 2774665"/>
                <a:gd name="connsiteY9" fmla="*/ 631126 h 1106552"/>
                <a:gd name="connsiteX10" fmla="*/ 4318 w 2774665"/>
                <a:gd name="connsiteY10" fmla="*/ 778764 h 1106552"/>
                <a:gd name="connsiteX11" fmla="*/ 37656 w 2774665"/>
                <a:gd name="connsiteY11" fmla="*/ 881158 h 1106552"/>
                <a:gd name="connsiteX12" fmla="*/ 97187 w 2774665"/>
                <a:gd name="connsiteY12" fmla="*/ 957357 h 1106552"/>
                <a:gd name="connsiteX13" fmla="*/ 218631 w 2774665"/>
                <a:gd name="connsiteY13" fmla="*/ 1035939 h 1106552"/>
                <a:gd name="connsiteX14" fmla="*/ 394843 w 2774665"/>
                <a:gd name="connsiteY14" fmla="*/ 1083565 h 1106552"/>
                <a:gd name="connsiteX15" fmla="*/ 609156 w 2774665"/>
                <a:gd name="connsiteY15" fmla="*/ 1104995 h 1106552"/>
                <a:gd name="connsiteX16" fmla="*/ 971106 w 2774665"/>
                <a:gd name="connsiteY16" fmla="*/ 1043083 h 1106552"/>
                <a:gd name="connsiteX17" fmla="*/ 1511649 w 2774665"/>
                <a:gd name="connsiteY17" fmla="*/ 828770 h 1106552"/>
                <a:gd name="connsiteX18" fmla="*/ 2092674 w 2774665"/>
                <a:gd name="connsiteY18" fmla="*/ 464439 h 1106552"/>
                <a:gd name="connsiteX19" fmla="*/ 2371281 w 2774665"/>
                <a:gd name="connsiteY19" fmla="*/ 276320 h 1106552"/>
                <a:gd name="connsiteX20" fmla="*/ 2774665 w 2774665"/>
                <a:gd name="connsiteY20" fmla="*/ 82010 h 1106552"/>
                <a:gd name="connsiteX0" fmla="*/ 2766568 w 2774665"/>
                <a:gd name="connsiteY0" fmla="*/ 21526 h 1106280"/>
                <a:gd name="connsiteX1" fmla="*/ 2526062 w 2774665"/>
                <a:gd name="connsiteY1" fmla="*/ 35814 h 1106280"/>
                <a:gd name="connsiteX2" fmla="*/ 2180781 w 2774665"/>
                <a:gd name="connsiteY2" fmla="*/ 31051 h 1106280"/>
                <a:gd name="connsiteX3" fmla="*/ 1692624 w 2774665"/>
                <a:gd name="connsiteY3" fmla="*/ 14383 h 1106280"/>
                <a:gd name="connsiteX4" fmla="*/ 1304481 w 2774665"/>
                <a:gd name="connsiteY4" fmla="*/ 95 h 1106280"/>
                <a:gd name="connsiteX5" fmla="*/ 816324 w 2774665"/>
                <a:gd name="connsiteY5" fmla="*/ 21526 h 1106280"/>
                <a:gd name="connsiteX6" fmla="*/ 447231 w 2774665"/>
                <a:gd name="connsiteY6" fmla="*/ 102489 h 1106280"/>
                <a:gd name="connsiteX7" fmla="*/ 192437 w 2774665"/>
                <a:gd name="connsiteY7" fmla="*/ 257270 h 1106280"/>
                <a:gd name="connsiteX8" fmla="*/ 61468 w 2774665"/>
                <a:gd name="connsiteY8" fmla="*/ 445389 h 1106280"/>
                <a:gd name="connsiteX9" fmla="*/ 6699 w 2774665"/>
                <a:gd name="connsiteY9" fmla="*/ 631126 h 1106280"/>
                <a:gd name="connsiteX10" fmla="*/ 4318 w 2774665"/>
                <a:gd name="connsiteY10" fmla="*/ 778764 h 1106280"/>
                <a:gd name="connsiteX11" fmla="*/ 37656 w 2774665"/>
                <a:gd name="connsiteY11" fmla="*/ 881158 h 1106280"/>
                <a:gd name="connsiteX12" fmla="*/ 97187 w 2774665"/>
                <a:gd name="connsiteY12" fmla="*/ 957357 h 1106280"/>
                <a:gd name="connsiteX13" fmla="*/ 218631 w 2774665"/>
                <a:gd name="connsiteY13" fmla="*/ 1035939 h 1106280"/>
                <a:gd name="connsiteX14" fmla="*/ 394843 w 2774665"/>
                <a:gd name="connsiteY14" fmla="*/ 1081184 h 1106280"/>
                <a:gd name="connsiteX15" fmla="*/ 609156 w 2774665"/>
                <a:gd name="connsiteY15" fmla="*/ 1104995 h 1106280"/>
                <a:gd name="connsiteX16" fmla="*/ 971106 w 2774665"/>
                <a:gd name="connsiteY16" fmla="*/ 1043083 h 1106280"/>
                <a:gd name="connsiteX17" fmla="*/ 1511649 w 2774665"/>
                <a:gd name="connsiteY17" fmla="*/ 828770 h 1106280"/>
                <a:gd name="connsiteX18" fmla="*/ 2092674 w 2774665"/>
                <a:gd name="connsiteY18" fmla="*/ 464439 h 1106280"/>
                <a:gd name="connsiteX19" fmla="*/ 2371281 w 2774665"/>
                <a:gd name="connsiteY19" fmla="*/ 276320 h 1106280"/>
                <a:gd name="connsiteX20" fmla="*/ 2774665 w 2774665"/>
                <a:gd name="connsiteY20" fmla="*/ 82010 h 1106280"/>
                <a:gd name="connsiteX0" fmla="*/ 2766568 w 2774665"/>
                <a:gd name="connsiteY0" fmla="*/ 21526 h 1086401"/>
                <a:gd name="connsiteX1" fmla="*/ 2526062 w 2774665"/>
                <a:gd name="connsiteY1" fmla="*/ 35814 h 1086401"/>
                <a:gd name="connsiteX2" fmla="*/ 2180781 w 2774665"/>
                <a:gd name="connsiteY2" fmla="*/ 31051 h 1086401"/>
                <a:gd name="connsiteX3" fmla="*/ 1692624 w 2774665"/>
                <a:gd name="connsiteY3" fmla="*/ 14383 h 1086401"/>
                <a:gd name="connsiteX4" fmla="*/ 1304481 w 2774665"/>
                <a:gd name="connsiteY4" fmla="*/ 95 h 1086401"/>
                <a:gd name="connsiteX5" fmla="*/ 816324 w 2774665"/>
                <a:gd name="connsiteY5" fmla="*/ 21526 h 1086401"/>
                <a:gd name="connsiteX6" fmla="*/ 447231 w 2774665"/>
                <a:gd name="connsiteY6" fmla="*/ 102489 h 1086401"/>
                <a:gd name="connsiteX7" fmla="*/ 192437 w 2774665"/>
                <a:gd name="connsiteY7" fmla="*/ 257270 h 1086401"/>
                <a:gd name="connsiteX8" fmla="*/ 61468 w 2774665"/>
                <a:gd name="connsiteY8" fmla="*/ 445389 h 1086401"/>
                <a:gd name="connsiteX9" fmla="*/ 6699 w 2774665"/>
                <a:gd name="connsiteY9" fmla="*/ 631126 h 1086401"/>
                <a:gd name="connsiteX10" fmla="*/ 4318 w 2774665"/>
                <a:gd name="connsiteY10" fmla="*/ 778764 h 1086401"/>
                <a:gd name="connsiteX11" fmla="*/ 37656 w 2774665"/>
                <a:gd name="connsiteY11" fmla="*/ 881158 h 1086401"/>
                <a:gd name="connsiteX12" fmla="*/ 97187 w 2774665"/>
                <a:gd name="connsiteY12" fmla="*/ 957357 h 1086401"/>
                <a:gd name="connsiteX13" fmla="*/ 218631 w 2774665"/>
                <a:gd name="connsiteY13" fmla="*/ 1035939 h 1086401"/>
                <a:gd name="connsiteX14" fmla="*/ 394843 w 2774665"/>
                <a:gd name="connsiteY14" fmla="*/ 1081184 h 1086401"/>
                <a:gd name="connsiteX15" fmla="*/ 613918 w 2774665"/>
                <a:gd name="connsiteY15" fmla="*/ 1081182 h 1086401"/>
                <a:gd name="connsiteX16" fmla="*/ 971106 w 2774665"/>
                <a:gd name="connsiteY16" fmla="*/ 1043083 h 1086401"/>
                <a:gd name="connsiteX17" fmla="*/ 1511649 w 2774665"/>
                <a:gd name="connsiteY17" fmla="*/ 828770 h 1086401"/>
                <a:gd name="connsiteX18" fmla="*/ 2092674 w 2774665"/>
                <a:gd name="connsiteY18" fmla="*/ 464439 h 1086401"/>
                <a:gd name="connsiteX19" fmla="*/ 2371281 w 2774665"/>
                <a:gd name="connsiteY19" fmla="*/ 276320 h 1086401"/>
                <a:gd name="connsiteX20" fmla="*/ 2774665 w 2774665"/>
                <a:gd name="connsiteY20" fmla="*/ 82010 h 1086401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511649 w 2774665"/>
                <a:gd name="connsiteY17" fmla="*/ 828770 h 1089222"/>
                <a:gd name="connsiteX18" fmla="*/ 2092674 w 2774665"/>
                <a:gd name="connsiteY18" fmla="*/ 464439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92674 w 2774665"/>
                <a:gd name="connsiteY18" fmla="*/ 464439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47430 w 2774665"/>
                <a:gd name="connsiteY18" fmla="*/ 454914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47430 w 2774665"/>
                <a:gd name="connsiteY18" fmla="*/ 454914 h 1089222"/>
                <a:gd name="connsiteX19" fmla="*/ 2387949 w 2774665"/>
                <a:gd name="connsiteY19" fmla="*/ 250126 h 1089222"/>
                <a:gd name="connsiteX20" fmla="*/ 2774665 w 2774665"/>
                <a:gd name="connsiteY20" fmla="*/ 82010 h 1089222"/>
                <a:gd name="connsiteX0" fmla="*/ 2766568 w 2779428"/>
                <a:gd name="connsiteY0" fmla="*/ 21526 h 1089222"/>
                <a:gd name="connsiteX1" fmla="*/ 2526062 w 2779428"/>
                <a:gd name="connsiteY1" fmla="*/ 35814 h 1089222"/>
                <a:gd name="connsiteX2" fmla="*/ 2180781 w 2779428"/>
                <a:gd name="connsiteY2" fmla="*/ 31051 h 1089222"/>
                <a:gd name="connsiteX3" fmla="*/ 1692624 w 2779428"/>
                <a:gd name="connsiteY3" fmla="*/ 14383 h 1089222"/>
                <a:gd name="connsiteX4" fmla="*/ 1304481 w 2779428"/>
                <a:gd name="connsiteY4" fmla="*/ 95 h 1089222"/>
                <a:gd name="connsiteX5" fmla="*/ 816324 w 2779428"/>
                <a:gd name="connsiteY5" fmla="*/ 21526 h 1089222"/>
                <a:gd name="connsiteX6" fmla="*/ 447231 w 2779428"/>
                <a:gd name="connsiteY6" fmla="*/ 102489 h 1089222"/>
                <a:gd name="connsiteX7" fmla="*/ 192437 w 2779428"/>
                <a:gd name="connsiteY7" fmla="*/ 257270 h 1089222"/>
                <a:gd name="connsiteX8" fmla="*/ 61468 w 2779428"/>
                <a:gd name="connsiteY8" fmla="*/ 445389 h 1089222"/>
                <a:gd name="connsiteX9" fmla="*/ 6699 w 2779428"/>
                <a:gd name="connsiteY9" fmla="*/ 631126 h 1089222"/>
                <a:gd name="connsiteX10" fmla="*/ 4318 w 2779428"/>
                <a:gd name="connsiteY10" fmla="*/ 778764 h 1089222"/>
                <a:gd name="connsiteX11" fmla="*/ 37656 w 2779428"/>
                <a:gd name="connsiteY11" fmla="*/ 881158 h 1089222"/>
                <a:gd name="connsiteX12" fmla="*/ 97187 w 2779428"/>
                <a:gd name="connsiteY12" fmla="*/ 957357 h 1089222"/>
                <a:gd name="connsiteX13" fmla="*/ 218631 w 2779428"/>
                <a:gd name="connsiteY13" fmla="*/ 1035939 h 1089222"/>
                <a:gd name="connsiteX14" fmla="*/ 394843 w 2779428"/>
                <a:gd name="connsiteY14" fmla="*/ 1081184 h 1089222"/>
                <a:gd name="connsiteX15" fmla="*/ 613918 w 2779428"/>
                <a:gd name="connsiteY15" fmla="*/ 1081182 h 1089222"/>
                <a:gd name="connsiteX16" fmla="*/ 971106 w 2779428"/>
                <a:gd name="connsiteY16" fmla="*/ 1000221 h 1089222"/>
                <a:gd name="connsiteX17" fmla="*/ 1356867 w 2779428"/>
                <a:gd name="connsiteY17" fmla="*/ 828770 h 1089222"/>
                <a:gd name="connsiteX18" fmla="*/ 2047430 w 2779428"/>
                <a:gd name="connsiteY18" fmla="*/ 454914 h 1089222"/>
                <a:gd name="connsiteX19" fmla="*/ 2387949 w 2779428"/>
                <a:gd name="connsiteY19" fmla="*/ 250126 h 1089222"/>
                <a:gd name="connsiteX20" fmla="*/ 2779428 w 2779428"/>
                <a:gd name="connsiteY20" fmla="*/ 115347 h 1089222"/>
                <a:gd name="connsiteX0" fmla="*/ 2766568 w 2779428"/>
                <a:gd name="connsiteY0" fmla="*/ 21526 h 1089222"/>
                <a:gd name="connsiteX1" fmla="*/ 2526062 w 2779428"/>
                <a:gd name="connsiteY1" fmla="*/ 35814 h 1089222"/>
                <a:gd name="connsiteX2" fmla="*/ 2180781 w 2779428"/>
                <a:gd name="connsiteY2" fmla="*/ 31051 h 1089222"/>
                <a:gd name="connsiteX3" fmla="*/ 1692624 w 2779428"/>
                <a:gd name="connsiteY3" fmla="*/ 14383 h 1089222"/>
                <a:gd name="connsiteX4" fmla="*/ 1304481 w 2779428"/>
                <a:gd name="connsiteY4" fmla="*/ 95 h 1089222"/>
                <a:gd name="connsiteX5" fmla="*/ 816324 w 2779428"/>
                <a:gd name="connsiteY5" fmla="*/ 21526 h 1089222"/>
                <a:gd name="connsiteX6" fmla="*/ 447231 w 2779428"/>
                <a:gd name="connsiteY6" fmla="*/ 102489 h 1089222"/>
                <a:gd name="connsiteX7" fmla="*/ 192437 w 2779428"/>
                <a:gd name="connsiteY7" fmla="*/ 257270 h 1089222"/>
                <a:gd name="connsiteX8" fmla="*/ 61468 w 2779428"/>
                <a:gd name="connsiteY8" fmla="*/ 445389 h 1089222"/>
                <a:gd name="connsiteX9" fmla="*/ 6699 w 2779428"/>
                <a:gd name="connsiteY9" fmla="*/ 631126 h 1089222"/>
                <a:gd name="connsiteX10" fmla="*/ 4318 w 2779428"/>
                <a:gd name="connsiteY10" fmla="*/ 778764 h 1089222"/>
                <a:gd name="connsiteX11" fmla="*/ 37656 w 2779428"/>
                <a:gd name="connsiteY11" fmla="*/ 881158 h 1089222"/>
                <a:gd name="connsiteX12" fmla="*/ 97187 w 2779428"/>
                <a:gd name="connsiteY12" fmla="*/ 957357 h 1089222"/>
                <a:gd name="connsiteX13" fmla="*/ 218631 w 2779428"/>
                <a:gd name="connsiteY13" fmla="*/ 1035939 h 1089222"/>
                <a:gd name="connsiteX14" fmla="*/ 394843 w 2779428"/>
                <a:gd name="connsiteY14" fmla="*/ 1081184 h 1089222"/>
                <a:gd name="connsiteX15" fmla="*/ 613918 w 2779428"/>
                <a:gd name="connsiteY15" fmla="*/ 1081182 h 1089222"/>
                <a:gd name="connsiteX16" fmla="*/ 971106 w 2779428"/>
                <a:gd name="connsiteY16" fmla="*/ 1000221 h 1089222"/>
                <a:gd name="connsiteX17" fmla="*/ 1356867 w 2779428"/>
                <a:gd name="connsiteY17" fmla="*/ 828770 h 1089222"/>
                <a:gd name="connsiteX18" fmla="*/ 1959324 w 2779428"/>
                <a:gd name="connsiteY18" fmla="*/ 485870 h 1089222"/>
                <a:gd name="connsiteX19" fmla="*/ 2387949 w 2779428"/>
                <a:gd name="connsiteY19" fmla="*/ 250126 h 1089222"/>
                <a:gd name="connsiteX20" fmla="*/ 2779428 w 2779428"/>
                <a:gd name="connsiteY20" fmla="*/ 115347 h 1089222"/>
                <a:gd name="connsiteX0" fmla="*/ 2766568 w 2779428"/>
                <a:gd name="connsiteY0" fmla="*/ 21526 h 1084364"/>
                <a:gd name="connsiteX1" fmla="*/ 2526062 w 2779428"/>
                <a:gd name="connsiteY1" fmla="*/ 35814 h 1084364"/>
                <a:gd name="connsiteX2" fmla="*/ 2180781 w 2779428"/>
                <a:gd name="connsiteY2" fmla="*/ 31051 h 1084364"/>
                <a:gd name="connsiteX3" fmla="*/ 1692624 w 2779428"/>
                <a:gd name="connsiteY3" fmla="*/ 14383 h 1084364"/>
                <a:gd name="connsiteX4" fmla="*/ 1304481 w 2779428"/>
                <a:gd name="connsiteY4" fmla="*/ 95 h 1084364"/>
                <a:gd name="connsiteX5" fmla="*/ 816324 w 2779428"/>
                <a:gd name="connsiteY5" fmla="*/ 21526 h 1084364"/>
                <a:gd name="connsiteX6" fmla="*/ 447231 w 2779428"/>
                <a:gd name="connsiteY6" fmla="*/ 102489 h 1084364"/>
                <a:gd name="connsiteX7" fmla="*/ 192437 w 2779428"/>
                <a:gd name="connsiteY7" fmla="*/ 257270 h 1084364"/>
                <a:gd name="connsiteX8" fmla="*/ 61468 w 2779428"/>
                <a:gd name="connsiteY8" fmla="*/ 445389 h 1084364"/>
                <a:gd name="connsiteX9" fmla="*/ 6699 w 2779428"/>
                <a:gd name="connsiteY9" fmla="*/ 631126 h 1084364"/>
                <a:gd name="connsiteX10" fmla="*/ 4318 w 2779428"/>
                <a:gd name="connsiteY10" fmla="*/ 778764 h 1084364"/>
                <a:gd name="connsiteX11" fmla="*/ 37656 w 2779428"/>
                <a:gd name="connsiteY11" fmla="*/ 881158 h 1084364"/>
                <a:gd name="connsiteX12" fmla="*/ 97187 w 2779428"/>
                <a:gd name="connsiteY12" fmla="*/ 957357 h 1084364"/>
                <a:gd name="connsiteX13" fmla="*/ 218631 w 2779428"/>
                <a:gd name="connsiteY13" fmla="*/ 1035939 h 1084364"/>
                <a:gd name="connsiteX14" fmla="*/ 394843 w 2779428"/>
                <a:gd name="connsiteY14" fmla="*/ 1081184 h 1084364"/>
                <a:gd name="connsiteX15" fmla="*/ 663924 w 2779428"/>
                <a:gd name="connsiteY15" fmla="*/ 1071657 h 1084364"/>
                <a:gd name="connsiteX16" fmla="*/ 971106 w 2779428"/>
                <a:gd name="connsiteY16" fmla="*/ 1000221 h 1084364"/>
                <a:gd name="connsiteX17" fmla="*/ 1356867 w 2779428"/>
                <a:gd name="connsiteY17" fmla="*/ 828770 h 1084364"/>
                <a:gd name="connsiteX18" fmla="*/ 1959324 w 2779428"/>
                <a:gd name="connsiteY18" fmla="*/ 485870 h 1084364"/>
                <a:gd name="connsiteX19" fmla="*/ 2387949 w 2779428"/>
                <a:gd name="connsiteY19" fmla="*/ 250126 h 1084364"/>
                <a:gd name="connsiteX20" fmla="*/ 2779428 w 2779428"/>
                <a:gd name="connsiteY20" fmla="*/ 115347 h 1084364"/>
                <a:gd name="connsiteX0" fmla="*/ 2766568 w 2779428"/>
                <a:gd name="connsiteY0" fmla="*/ 21526 h 1084364"/>
                <a:gd name="connsiteX1" fmla="*/ 2526062 w 2779428"/>
                <a:gd name="connsiteY1" fmla="*/ 35814 h 1084364"/>
                <a:gd name="connsiteX2" fmla="*/ 2180781 w 2779428"/>
                <a:gd name="connsiteY2" fmla="*/ 31051 h 1084364"/>
                <a:gd name="connsiteX3" fmla="*/ 1692624 w 2779428"/>
                <a:gd name="connsiteY3" fmla="*/ 14383 h 1084364"/>
                <a:gd name="connsiteX4" fmla="*/ 1304481 w 2779428"/>
                <a:gd name="connsiteY4" fmla="*/ 95 h 1084364"/>
                <a:gd name="connsiteX5" fmla="*/ 816324 w 2779428"/>
                <a:gd name="connsiteY5" fmla="*/ 21526 h 1084364"/>
                <a:gd name="connsiteX6" fmla="*/ 447231 w 2779428"/>
                <a:gd name="connsiteY6" fmla="*/ 102489 h 1084364"/>
                <a:gd name="connsiteX7" fmla="*/ 192437 w 2779428"/>
                <a:gd name="connsiteY7" fmla="*/ 257270 h 1084364"/>
                <a:gd name="connsiteX8" fmla="*/ 61468 w 2779428"/>
                <a:gd name="connsiteY8" fmla="*/ 445389 h 1084364"/>
                <a:gd name="connsiteX9" fmla="*/ 6699 w 2779428"/>
                <a:gd name="connsiteY9" fmla="*/ 631126 h 1084364"/>
                <a:gd name="connsiteX10" fmla="*/ 4318 w 2779428"/>
                <a:gd name="connsiteY10" fmla="*/ 778764 h 1084364"/>
                <a:gd name="connsiteX11" fmla="*/ 37656 w 2779428"/>
                <a:gd name="connsiteY11" fmla="*/ 881158 h 1084364"/>
                <a:gd name="connsiteX12" fmla="*/ 97187 w 2779428"/>
                <a:gd name="connsiteY12" fmla="*/ 957357 h 1084364"/>
                <a:gd name="connsiteX13" fmla="*/ 218631 w 2779428"/>
                <a:gd name="connsiteY13" fmla="*/ 1035939 h 1084364"/>
                <a:gd name="connsiteX14" fmla="*/ 394843 w 2779428"/>
                <a:gd name="connsiteY14" fmla="*/ 1081184 h 1084364"/>
                <a:gd name="connsiteX15" fmla="*/ 649637 w 2779428"/>
                <a:gd name="connsiteY15" fmla="*/ 1071657 h 1084364"/>
                <a:gd name="connsiteX16" fmla="*/ 971106 w 2779428"/>
                <a:gd name="connsiteY16" fmla="*/ 1000221 h 1084364"/>
                <a:gd name="connsiteX17" fmla="*/ 1356867 w 2779428"/>
                <a:gd name="connsiteY17" fmla="*/ 828770 h 1084364"/>
                <a:gd name="connsiteX18" fmla="*/ 1959324 w 2779428"/>
                <a:gd name="connsiteY18" fmla="*/ 485870 h 1084364"/>
                <a:gd name="connsiteX19" fmla="*/ 2387949 w 2779428"/>
                <a:gd name="connsiteY19" fmla="*/ 250126 h 1084364"/>
                <a:gd name="connsiteX20" fmla="*/ 2779428 w 2779428"/>
                <a:gd name="connsiteY20" fmla="*/ 115347 h 1084364"/>
                <a:gd name="connsiteX0" fmla="*/ 2769633 w 2782493"/>
                <a:gd name="connsiteY0" fmla="*/ 21526 h 1084364"/>
                <a:gd name="connsiteX1" fmla="*/ 2529127 w 2782493"/>
                <a:gd name="connsiteY1" fmla="*/ 35814 h 1084364"/>
                <a:gd name="connsiteX2" fmla="*/ 2183846 w 2782493"/>
                <a:gd name="connsiteY2" fmla="*/ 31051 h 1084364"/>
                <a:gd name="connsiteX3" fmla="*/ 1695689 w 2782493"/>
                <a:gd name="connsiteY3" fmla="*/ 14383 h 1084364"/>
                <a:gd name="connsiteX4" fmla="*/ 1307546 w 2782493"/>
                <a:gd name="connsiteY4" fmla="*/ 95 h 1084364"/>
                <a:gd name="connsiteX5" fmla="*/ 819389 w 2782493"/>
                <a:gd name="connsiteY5" fmla="*/ 21526 h 1084364"/>
                <a:gd name="connsiteX6" fmla="*/ 450296 w 2782493"/>
                <a:gd name="connsiteY6" fmla="*/ 102489 h 1084364"/>
                <a:gd name="connsiteX7" fmla="*/ 195502 w 2782493"/>
                <a:gd name="connsiteY7" fmla="*/ 257270 h 1084364"/>
                <a:gd name="connsiteX8" fmla="*/ 64533 w 2782493"/>
                <a:gd name="connsiteY8" fmla="*/ 445389 h 1084364"/>
                <a:gd name="connsiteX9" fmla="*/ 5002 w 2782493"/>
                <a:gd name="connsiteY9" fmla="*/ 626364 h 1084364"/>
                <a:gd name="connsiteX10" fmla="*/ 7383 w 2782493"/>
                <a:gd name="connsiteY10" fmla="*/ 778764 h 1084364"/>
                <a:gd name="connsiteX11" fmla="*/ 40721 w 2782493"/>
                <a:gd name="connsiteY11" fmla="*/ 881158 h 1084364"/>
                <a:gd name="connsiteX12" fmla="*/ 100252 w 2782493"/>
                <a:gd name="connsiteY12" fmla="*/ 957357 h 1084364"/>
                <a:gd name="connsiteX13" fmla="*/ 221696 w 2782493"/>
                <a:gd name="connsiteY13" fmla="*/ 1035939 h 1084364"/>
                <a:gd name="connsiteX14" fmla="*/ 397908 w 2782493"/>
                <a:gd name="connsiteY14" fmla="*/ 1081184 h 1084364"/>
                <a:gd name="connsiteX15" fmla="*/ 652702 w 2782493"/>
                <a:gd name="connsiteY15" fmla="*/ 1071657 h 1084364"/>
                <a:gd name="connsiteX16" fmla="*/ 974171 w 2782493"/>
                <a:gd name="connsiteY16" fmla="*/ 1000221 h 1084364"/>
                <a:gd name="connsiteX17" fmla="*/ 1359932 w 2782493"/>
                <a:gd name="connsiteY17" fmla="*/ 828770 h 1084364"/>
                <a:gd name="connsiteX18" fmla="*/ 1962389 w 2782493"/>
                <a:gd name="connsiteY18" fmla="*/ 485870 h 1084364"/>
                <a:gd name="connsiteX19" fmla="*/ 2391014 w 2782493"/>
                <a:gd name="connsiteY19" fmla="*/ 250126 h 1084364"/>
                <a:gd name="connsiteX20" fmla="*/ 2782493 w 278249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49776 w 2781973"/>
                <a:gd name="connsiteY6" fmla="*/ 102489 h 1084364"/>
                <a:gd name="connsiteX7" fmla="*/ 194982 w 2781973"/>
                <a:gd name="connsiteY7" fmla="*/ 257270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49776 w 2781973"/>
                <a:gd name="connsiteY6" fmla="*/ 102489 h 1084364"/>
                <a:gd name="connsiteX7" fmla="*/ 197363 w 2781973"/>
                <a:gd name="connsiteY7" fmla="*/ 247745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66445 w 2781973"/>
                <a:gd name="connsiteY6" fmla="*/ 95346 h 1084364"/>
                <a:gd name="connsiteX7" fmla="*/ 197363 w 2781973"/>
                <a:gd name="connsiteY7" fmla="*/ 247745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452 w 2782312"/>
                <a:gd name="connsiteY0" fmla="*/ 21526 h 1084364"/>
                <a:gd name="connsiteX1" fmla="*/ 2528946 w 2782312"/>
                <a:gd name="connsiteY1" fmla="*/ 35814 h 1084364"/>
                <a:gd name="connsiteX2" fmla="*/ 2183665 w 2782312"/>
                <a:gd name="connsiteY2" fmla="*/ 31051 h 1084364"/>
                <a:gd name="connsiteX3" fmla="*/ 1695508 w 2782312"/>
                <a:gd name="connsiteY3" fmla="*/ 14383 h 1084364"/>
                <a:gd name="connsiteX4" fmla="*/ 1307365 w 2782312"/>
                <a:gd name="connsiteY4" fmla="*/ 95 h 1084364"/>
                <a:gd name="connsiteX5" fmla="*/ 819208 w 2782312"/>
                <a:gd name="connsiteY5" fmla="*/ 21526 h 1084364"/>
                <a:gd name="connsiteX6" fmla="*/ 466784 w 2782312"/>
                <a:gd name="connsiteY6" fmla="*/ 95346 h 1084364"/>
                <a:gd name="connsiteX7" fmla="*/ 197702 w 2782312"/>
                <a:gd name="connsiteY7" fmla="*/ 247745 h 1084364"/>
                <a:gd name="connsiteX8" fmla="*/ 57208 w 2782312"/>
                <a:gd name="connsiteY8" fmla="*/ 438245 h 1084364"/>
                <a:gd name="connsiteX9" fmla="*/ 4821 w 2782312"/>
                <a:gd name="connsiteY9" fmla="*/ 626364 h 1084364"/>
                <a:gd name="connsiteX10" fmla="*/ 7202 w 2782312"/>
                <a:gd name="connsiteY10" fmla="*/ 778764 h 1084364"/>
                <a:gd name="connsiteX11" fmla="*/ 47684 w 2782312"/>
                <a:gd name="connsiteY11" fmla="*/ 885921 h 1084364"/>
                <a:gd name="connsiteX12" fmla="*/ 100071 w 2782312"/>
                <a:gd name="connsiteY12" fmla="*/ 957357 h 1084364"/>
                <a:gd name="connsiteX13" fmla="*/ 221515 w 2782312"/>
                <a:gd name="connsiteY13" fmla="*/ 1035939 h 1084364"/>
                <a:gd name="connsiteX14" fmla="*/ 397727 w 2782312"/>
                <a:gd name="connsiteY14" fmla="*/ 1081184 h 1084364"/>
                <a:gd name="connsiteX15" fmla="*/ 652521 w 2782312"/>
                <a:gd name="connsiteY15" fmla="*/ 1071657 h 1084364"/>
                <a:gd name="connsiteX16" fmla="*/ 973990 w 2782312"/>
                <a:gd name="connsiteY16" fmla="*/ 1000221 h 1084364"/>
                <a:gd name="connsiteX17" fmla="*/ 1359751 w 2782312"/>
                <a:gd name="connsiteY17" fmla="*/ 828770 h 1084364"/>
                <a:gd name="connsiteX18" fmla="*/ 1962208 w 2782312"/>
                <a:gd name="connsiteY18" fmla="*/ 485870 h 1084364"/>
                <a:gd name="connsiteX19" fmla="*/ 2390833 w 2782312"/>
                <a:gd name="connsiteY19" fmla="*/ 250126 h 1084364"/>
                <a:gd name="connsiteX20" fmla="*/ 2782312 w 2782312"/>
                <a:gd name="connsiteY20" fmla="*/ 115347 h 1084364"/>
                <a:gd name="connsiteX0" fmla="*/ 2769452 w 2782312"/>
                <a:gd name="connsiteY0" fmla="*/ 21526 h 1084364"/>
                <a:gd name="connsiteX1" fmla="*/ 2528946 w 2782312"/>
                <a:gd name="connsiteY1" fmla="*/ 35814 h 1084364"/>
                <a:gd name="connsiteX2" fmla="*/ 2183665 w 2782312"/>
                <a:gd name="connsiteY2" fmla="*/ 31051 h 1084364"/>
                <a:gd name="connsiteX3" fmla="*/ 1695508 w 2782312"/>
                <a:gd name="connsiteY3" fmla="*/ 14383 h 1084364"/>
                <a:gd name="connsiteX4" fmla="*/ 1307365 w 2782312"/>
                <a:gd name="connsiteY4" fmla="*/ 95 h 1084364"/>
                <a:gd name="connsiteX5" fmla="*/ 819208 w 2782312"/>
                <a:gd name="connsiteY5" fmla="*/ 21526 h 1084364"/>
                <a:gd name="connsiteX6" fmla="*/ 466784 w 2782312"/>
                <a:gd name="connsiteY6" fmla="*/ 95346 h 1084364"/>
                <a:gd name="connsiteX7" fmla="*/ 197702 w 2782312"/>
                <a:gd name="connsiteY7" fmla="*/ 247745 h 1084364"/>
                <a:gd name="connsiteX8" fmla="*/ 57208 w 2782312"/>
                <a:gd name="connsiteY8" fmla="*/ 438245 h 1084364"/>
                <a:gd name="connsiteX9" fmla="*/ 4821 w 2782312"/>
                <a:gd name="connsiteY9" fmla="*/ 626364 h 1084364"/>
                <a:gd name="connsiteX10" fmla="*/ 7202 w 2782312"/>
                <a:gd name="connsiteY10" fmla="*/ 778764 h 1084364"/>
                <a:gd name="connsiteX11" fmla="*/ 47684 w 2782312"/>
                <a:gd name="connsiteY11" fmla="*/ 885921 h 1084364"/>
                <a:gd name="connsiteX12" fmla="*/ 116740 w 2782312"/>
                <a:gd name="connsiteY12" fmla="*/ 962119 h 1084364"/>
                <a:gd name="connsiteX13" fmla="*/ 221515 w 2782312"/>
                <a:gd name="connsiteY13" fmla="*/ 1035939 h 1084364"/>
                <a:gd name="connsiteX14" fmla="*/ 397727 w 2782312"/>
                <a:gd name="connsiteY14" fmla="*/ 1081184 h 1084364"/>
                <a:gd name="connsiteX15" fmla="*/ 652521 w 2782312"/>
                <a:gd name="connsiteY15" fmla="*/ 1071657 h 1084364"/>
                <a:gd name="connsiteX16" fmla="*/ 973990 w 2782312"/>
                <a:gd name="connsiteY16" fmla="*/ 1000221 h 1084364"/>
                <a:gd name="connsiteX17" fmla="*/ 1359751 w 2782312"/>
                <a:gd name="connsiteY17" fmla="*/ 828770 h 1084364"/>
                <a:gd name="connsiteX18" fmla="*/ 1962208 w 2782312"/>
                <a:gd name="connsiteY18" fmla="*/ 485870 h 1084364"/>
                <a:gd name="connsiteX19" fmla="*/ 2390833 w 2782312"/>
                <a:gd name="connsiteY19" fmla="*/ 250126 h 1084364"/>
                <a:gd name="connsiteX20" fmla="*/ 2782312 w 2782312"/>
                <a:gd name="connsiteY20" fmla="*/ 115347 h 1084364"/>
                <a:gd name="connsiteX0" fmla="*/ 2769452 w 2782312"/>
                <a:gd name="connsiteY0" fmla="*/ 21526 h 1084716"/>
                <a:gd name="connsiteX1" fmla="*/ 2528946 w 2782312"/>
                <a:gd name="connsiteY1" fmla="*/ 35814 h 1084716"/>
                <a:gd name="connsiteX2" fmla="*/ 2183665 w 2782312"/>
                <a:gd name="connsiteY2" fmla="*/ 31051 h 1084716"/>
                <a:gd name="connsiteX3" fmla="*/ 1695508 w 2782312"/>
                <a:gd name="connsiteY3" fmla="*/ 14383 h 1084716"/>
                <a:gd name="connsiteX4" fmla="*/ 1307365 w 2782312"/>
                <a:gd name="connsiteY4" fmla="*/ 95 h 1084716"/>
                <a:gd name="connsiteX5" fmla="*/ 819208 w 2782312"/>
                <a:gd name="connsiteY5" fmla="*/ 21526 h 1084716"/>
                <a:gd name="connsiteX6" fmla="*/ 466784 w 2782312"/>
                <a:gd name="connsiteY6" fmla="*/ 95346 h 1084716"/>
                <a:gd name="connsiteX7" fmla="*/ 197702 w 2782312"/>
                <a:gd name="connsiteY7" fmla="*/ 247745 h 1084716"/>
                <a:gd name="connsiteX8" fmla="*/ 57208 w 2782312"/>
                <a:gd name="connsiteY8" fmla="*/ 438245 h 1084716"/>
                <a:gd name="connsiteX9" fmla="*/ 4821 w 2782312"/>
                <a:gd name="connsiteY9" fmla="*/ 626364 h 1084716"/>
                <a:gd name="connsiteX10" fmla="*/ 7202 w 2782312"/>
                <a:gd name="connsiteY10" fmla="*/ 778764 h 1084716"/>
                <a:gd name="connsiteX11" fmla="*/ 47684 w 2782312"/>
                <a:gd name="connsiteY11" fmla="*/ 885921 h 1084716"/>
                <a:gd name="connsiteX12" fmla="*/ 116740 w 2782312"/>
                <a:gd name="connsiteY12" fmla="*/ 962119 h 1084716"/>
                <a:gd name="connsiteX13" fmla="*/ 231040 w 2782312"/>
                <a:gd name="connsiteY13" fmla="*/ 1031177 h 1084716"/>
                <a:gd name="connsiteX14" fmla="*/ 397727 w 2782312"/>
                <a:gd name="connsiteY14" fmla="*/ 1081184 h 1084716"/>
                <a:gd name="connsiteX15" fmla="*/ 652521 w 2782312"/>
                <a:gd name="connsiteY15" fmla="*/ 1071657 h 1084716"/>
                <a:gd name="connsiteX16" fmla="*/ 973990 w 2782312"/>
                <a:gd name="connsiteY16" fmla="*/ 1000221 h 1084716"/>
                <a:gd name="connsiteX17" fmla="*/ 1359751 w 2782312"/>
                <a:gd name="connsiteY17" fmla="*/ 828770 h 1084716"/>
                <a:gd name="connsiteX18" fmla="*/ 1962208 w 2782312"/>
                <a:gd name="connsiteY18" fmla="*/ 485870 h 1084716"/>
                <a:gd name="connsiteX19" fmla="*/ 2390833 w 2782312"/>
                <a:gd name="connsiteY19" fmla="*/ 250126 h 1084716"/>
                <a:gd name="connsiteX20" fmla="*/ 2782312 w 2782312"/>
                <a:gd name="connsiteY20" fmla="*/ 115347 h 1084716"/>
                <a:gd name="connsiteX0" fmla="*/ 2769452 w 2782312"/>
                <a:gd name="connsiteY0" fmla="*/ 21526 h 1076861"/>
                <a:gd name="connsiteX1" fmla="*/ 2528946 w 2782312"/>
                <a:gd name="connsiteY1" fmla="*/ 35814 h 1076861"/>
                <a:gd name="connsiteX2" fmla="*/ 2183665 w 2782312"/>
                <a:gd name="connsiteY2" fmla="*/ 31051 h 1076861"/>
                <a:gd name="connsiteX3" fmla="*/ 1695508 w 2782312"/>
                <a:gd name="connsiteY3" fmla="*/ 14383 h 1076861"/>
                <a:gd name="connsiteX4" fmla="*/ 1307365 w 2782312"/>
                <a:gd name="connsiteY4" fmla="*/ 95 h 1076861"/>
                <a:gd name="connsiteX5" fmla="*/ 819208 w 2782312"/>
                <a:gd name="connsiteY5" fmla="*/ 21526 h 1076861"/>
                <a:gd name="connsiteX6" fmla="*/ 466784 w 2782312"/>
                <a:gd name="connsiteY6" fmla="*/ 95346 h 1076861"/>
                <a:gd name="connsiteX7" fmla="*/ 197702 w 2782312"/>
                <a:gd name="connsiteY7" fmla="*/ 247745 h 1076861"/>
                <a:gd name="connsiteX8" fmla="*/ 57208 w 2782312"/>
                <a:gd name="connsiteY8" fmla="*/ 438245 h 1076861"/>
                <a:gd name="connsiteX9" fmla="*/ 4821 w 2782312"/>
                <a:gd name="connsiteY9" fmla="*/ 626364 h 1076861"/>
                <a:gd name="connsiteX10" fmla="*/ 7202 w 2782312"/>
                <a:gd name="connsiteY10" fmla="*/ 778764 h 1076861"/>
                <a:gd name="connsiteX11" fmla="*/ 47684 w 2782312"/>
                <a:gd name="connsiteY11" fmla="*/ 885921 h 1076861"/>
                <a:gd name="connsiteX12" fmla="*/ 116740 w 2782312"/>
                <a:gd name="connsiteY12" fmla="*/ 962119 h 1076861"/>
                <a:gd name="connsiteX13" fmla="*/ 231040 w 2782312"/>
                <a:gd name="connsiteY13" fmla="*/ 1031177 h 1076861"/>
                <a:gd name="connsiteX14" fmla="*/ 407252 w 2782312"/>
                <a:gd name="connsiteY14" fmla="*/ 1066896 h 1076861"/>
                <a:gd name="connsiteX15" fmla="*/ 652521 w 2782312"/>
                <a:gd name="connsiteY15" fmla="*/ 1071657 h 1076861"/>
                <a:gd name="connsiteX16" fmla="*/ 973990 w 2782312"/>
                <a:gd name="connsiteY16" fmla="*/ 1000221 h 1076861"/>
                <a:gd name="connsiteX17" fmla="*/ 1359751 w 2782312"/>
                <a:gd name="connsiteY17" fmla="*/ 828770 h 1076861"/>
                <a:gd name="connsiteX18" fmla="*/ 1962208 w 2782312"/>
                <a:gd name="connsiteY18" fmla="*/ 485870 h 1076861"/>
                <a:gd name="connsiteX19" fmla="*/ 2390833 w 2782312"/>
                <a:gd name="connsiteY19" fmla="*/ 250126 h 1076861"/>
                <a:gd name="connsiteX20" fmla="*/ 2782312 w 2782312"/>
                <a:gd name="connsiteY20" fmla="*/ 115347 h 1076861"/>
                <a:gd name="connsiteX0" fmla="*/ 2769452 w 2782312"/>
                <a:gd name="connsiteY0" fmla="*/ 21526 h 1070690"/>
                <a:gd name="connsiteX1" fmla="*/ 2528946 w 2782312"/>
                <a:gd name="connsiteY1" fmla="*/ 35814 h 1070690"/>
                <a:gd name="connsiteX2" fmla="*/ 2183665 w 2782312"/>
                <a:gd name="connsiteY2" fmla="*/ 31051 h 1070690"/>
                <a:gd name="connsiteX3" fmla="*/ 1695508 w 2782312"/>
                <a:gd name="connsiteY3" fmla="*/ 14383 h 1070690"/>
                <a:gd name="connsiteX4" fmla="*/ 1307365 w 2782312"/>
                <a:gd name="connsiteY4" fmla="*/ 95 h 1070690"/>
                <a:gd name="connsiteX5" fmla="*/ 819208 w 2782312"/>
                <a:gd name="connsiteY5" fmla="*/ 21526 h 1070690"/>
                <a:gd name="connsiteX6" fmla="*/ 466784 w 2782312"/>
                <a:gd name="connsiteY6" fmla="*/ 95346 h 1070690"/>
                <a:gd name="connsiteX7" fmla="*/ 197702 w 2782312"/>
                <a:gd name="connsiteY7" fmla="*/ 247745 h 1070690"/>
                <a:gd name="connsiteX8" fmla="*/ 57208 w 2782312"/>
                <a:gd name="connsiteY8" fmla="*/ 438245 h 1070690"/>
                <a:gd name="connsiteX9" fmla="*/ 4821 w 2782312"/>
                <a:gd name="connsiteY9" fmla="*/ 626364 h 1070690"/>
                <a:gd name="connsiteX10" fmla="*/ 7202 w 2782312"/>
                <a:gd name="connsiteY10" fmla="*/ 778764 h 1070690"/>
                <a:gd name="connsiteX11" fmla="*/ 47684 w 2782312"/>
                <a:gd name="connsiteY11" fmla="*/ 885921 h 1070690"/>
                <a:gd name="connsiteX12" fmla="*/ 116740 w 2782312"/>
                <a:gd name="connsiteY12" fmla="*/ 962119 h 1070690"/>
                <a:gd name="connsiteX13" fmla="*/ 231040 w 2782312"/>
                <a:gd name="connsiteY13" fmla="*/ 1031177 h 1070690"/>
                <a:gd name="connsiteX14" fmla="*/ 407252 w 2782312"/>
                <a:gd name="connsiteY14" fmla="*/ 1066896 h 1070690"/>
                <a:gd name="connsiteX15" fmla="*/ 654903 w 2782312"/>
                <a:gd name="connsiteY15" fmla="*/ 1062132 h 1070690"/>
                <a:gd name="connsiteX16" fmla="*/ 973990 w 2782312"/>
                <a:gd name="connsiteY16" fmla="*/ 1000221 h 1070690"/>
                <a:gd name="connsiteX17" fmla="*/ 1359751 w 2782312"/>
                <a:gd name="connsiteY17" fmla="*/ 828770 h 1070690"/>
                <a:gd name="connsiteX18" fmla="*/ 1962208 w 2782312"/>
                <a:gd name="connsiteY18" fmla="*/ 485870 h 1070690"/>
                <a:gd name="connsiteX19" fmla="*/ 2390833 w 2782312"/>
                <a:gd name="connsiteY19" fmla="*/ 250126 h 1070690"/>
                <a:gd name="connsiteX20" fmla="*/ 2782312 w 2782312"/>
                <a:gd name="connsiteY20" fmla="*/ 115347 h 1070690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59751 w 2782312"/>
                <a:gd name="connsiteY17" fmla="*/ 828770 h 1071373"/>
                <a:gd name="connsiteX18" fmla="*/ 1962208 w 2782312"/>
                <a:gd name="connsiteY18" fmla="*/ 485870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85870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76345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4183 w 2782312"/>
                <a:gd name="connsiteY1" fmla="*/ 26289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76345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17 h 1071364"/>
                <a:gd name="connsiteX1" fmla="*/ 2524183 w 2782312"/>
                <a:gd name="connsiteY1" fmla="*/ 26280 h 1071364"/>
                <a:gd name="connsiteX2" fmla="*/ 2159853 w 2782312"/>
                <a:gd name="connsiteY2" fmla="*/ 23899 h 1071364"/>
                <a:gd name="connsiteX3" fmla="*/ 1695508 w 2782312"/>
                <a:gd name="connsiteY3" fmla="*/ 14374 h 1071364"/>
                <a:gd name="connsiteX4" fmla="*/ 1307365 w 2782312"/>
                <a:gd name="connsiteY4" fmla="*/ 86 h 1071364"/>
                <a:gd name="connsiteX5" fmla="*/ 819208 w 2782312"/>
                <a:gd name="connsiteY5" fmla="*/ 21517 h 1071364"/>
                <a:gd name="connsiteX6" fmla="*/ 466784 w 2782312"/>
                <a:gd name="connsiteY6" fmla="*/ 95337 h 1071364"/>
                <a:gd name="connsiteX7" fmla="*/ 197702 w 2782312"/>
                <a:gd name="connsiteY7" fmla="*/ 247736 h 1071364"/>
                <a:gd name="connsiteX8" fmla="*/ 57208 w 2782312"/>
                <a:gd name="connsiteY8" fmla="*/ 438236 h 1071364"/>
                <a:gd name="connsiteX9" fmla="*/ 4821 w 2782312"/>
                <a:gd name="connsiteY9" fmla="*/ 626355 h 1071364"/>
                <a:gd name="connsiteX10" fmla="*/ 7202 w 2782312"/>
                <a:gd name="connsiteY10" fmla="*/ 778755 h 1071364"/>
                <a:gd name="connsiteX11" fmla="*/ 47684 w 2782312"/>
                <a:gd name="connsiteY11" fmla="*/ 885912 h 1071364"/>
                <a:gd name="connsiteX12" fmla="*/ 116740 w 2782312"/>
                <a:gd name="connsiteY12" fmla="*/ 962110 h 1071364"/>
                <a:gd name="connsiteX13" fmla="*/ 231040 w 2782312"/>
                <a:gd name="connsiteY13" fmla="*/ 1031168 h 1071364"/>
                <a:gd name="connsiteX14" fmla="*/ 407252 w 2782312"/>
                <a:gd name="connsiteY14" fmla="*/ 1066887 h 1071364"/>
                <a:gd name="connsiteX15" fmla="*/ 654903 w 2782312"/>
                <a:gd name="connsiteY15" fmla="*/ 1062123 h 1071364"/>
                <a:gd name="connsiteX16" fmla="*/ 978753 w 2782312"/>
                <a:gd name="connsiteY16" fmla="*/ 988305 h 1071364"/>
                <a:gd name="connsiteX17" fmla="*/ 1371657 w 2782312"/>
                <a:gd name="connsiteY17" fmla="*/ 826380 h 1071364"/>
                <a:gd name="connsiteX18" fmla="*/ 1962208 w 2782312"/>
                <a:gd name="connsiteY18" fmla="*/ 476336 h 1071364"/>
                <a:gd name="connsiteX19" fmla="*/ 2390833 w 2782312"/>
                <a:gd name="connsiteY19" fmla="*/ 250117 h 1071364"/>
                <a:gd name="connsiteX20" fmla="*/ 2782312 w 2782312"/>
                <a:gd name="connsiteY20" fmla="*/ 115338 h 1071364"/>
                <a:gd name="connsiteX0" fmla="*/ 2769452 w 2782312"/>
                <a:gd name="connsiteY0" fmla="*/ 22004 h 1071851"/>
                <a:gd name="connsiteX1" fmla="*/ 2524183 w 2782312"/>
                <a:gd name="connsiteY1" fmla="*/ 26767 h 1071851"/>
                <a:gd name="connsiteX2" fmla="*/ 2159853 w 2782312"/>
                <a:gd name="connsiteY2" fmla="*/ 24386 h 1071851"/>
                <a:gd name="connsiteX3" fmla="*/ 1709796 w 2782312"/>
                <a:gd name="connsiteY3" fmla="*/ 7717 h 1071851"/>
                <a:gd name="connsiteX4" fmla="*/ 1307365 w 2782312"/>
                <a:gd name="connsiteY4" fmla="*/ 573 h 1071851"/>
                <a:gd name="connsiteX5" fmla="*/ 819208 w 2782312"/>
                <a:gd name="connsiteY5" fmla="*/ 22004 h 1071851"/>
                <a:gd name="connsiteX6" fmla="*/ 466784 w 2782312"/>
                <a:gd name="connsiteY6" fmla="*/ 95824 h 1071851"/>
                <a:gd name="connsiteX7" fmla="*/ 197702 w 2782312"/>
                <a:gd name="connsiteY7" fmla="*/ 248223 h 1071851"/>
                <a:gd name="connsiteX8" fmla="*/ 57208 w 2782312"/>
                <a:gd name="connsiteY8" fmla="*/ 438723 h 1071851"/>
                <a:gd name="connsiteX9" fmla="*/ 4821 w 2782312"/>
                <a:gd name="connsiteY9" fmla="*/ 626842 h 1071851"/>
                <a:gd name="connsiteX10" fmla="*/ 7202 w 2782312"/>
                <a:gd name="connsiteY10" fmla="*/ 779242 h 1071851"/>
                <a:gd name="connsiteX11" fmla="*/ 47684 w 2782312"/>
                <a:gd name="connsiteY11" fmla="*/ 886399 h 1071851"/>
                <a:gd name="connsiteX12" fmla="*/ 116740 w 2782312"/>
                <a:gd name="connsiteY12" fmla="*/ 962597 h 1071851"/>
                <a:gd name="connsiteX13" fmla="*/ 231040 w 2782312"/>
                <a:gd name="connsiteY13" fmla="*/ 1031655 h 1071851"/>
                <a:gd name="connsiteX14" fmla="*/ 407252 w 2782312"/>
                <a:gd name="connsiteY14" fmla="*/ 1067374 h 1071851"/>
                <a:gd name="connsiteX15" fmla="*/ 654903 w 2782312"/>
                <a:gd name="connsiteY15" fmla="*/ 1062610 h 1071851"/>
                <a:gd name="connsiteX16" fmla="*/ 978753 w 2782312"/>
                <a:gd name="connsiteY16" fmla="*/ 988792 h 1071851"/>
                <a:gd name="connsiteX17" fmla="*/ 1371657 w 2782312"/>
                <a:gd name="connsiteY17" fmla="*/ 826867 h 1071851"/>
                <a:gd name="connsiteX18" fmla="*/ 1962208 w 2782312"/>
                <a:gd name="connsiteY18" fmla="*/ 476823 h 1071851"/>
                <a:gd name="connsiteX19" fmla="*/ 2390833 w 2782312"/>
                <a:gd name="connsiteY19" fmla="*/ 250604 h 1071851"/>
                <a:gd name="connsiteX20" fmla="*/ 2782312 w 2782312"/>
                <a:gd name="connsiteY20" fmla="*/ 115825 h 1071851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466784 w 2782312"/>
                <a:gd name="connsiteY6" fmla="*/ 98086 h 1074113"/>
                <a:gd name="connsiteX7" fmla="*/ 197702 w 2782312"/>
                <a:gd name="connsiteY7" fmla="*/ 250485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197702 w 2782312"/>
                <a:gd name="connsiteY7" fmla="*/ 250485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97851 w 2782312"/>
                <a:gd name="connsiteY17" fmla="*/ 807698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97851 w 2782312"/>
                <a:gd name="connsiteY17" fmla="*/ 807698 h 1074113"/>
                <a:gd name="connsiteX18" fmla="*/ 1957446 w 2782312"/>
                <a:gd name="connsiteY18" fmla="*/ 471941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5456"/>
                <a:gd name="connsiteX1" fmla="*/ 2524183 w 2782312"/>
                <a:gd name="connsiteY1" fmla="*/ 29029 h 1075456"/>
                <a:gd name="connsiteX2" fmla="*/ 2159853 w 2782312"/>
                <a:gd name="connsiteY2" fmla="*/ 26648 h 1075456"/>
                <a:gd name="connsiteX3" fmla="*/ 1709796 w 2782312"/>
                <a:gd name="connsiteY3" fmla="*/ 9979 h 1075456"/>
                <a:gd name="connsiteX4" fmla="*/ 1304984 w 2782312"/>
                <a:gd name="connsiteY4" fmla="*/ 454 h 1075456"/>
                <a:gd name="connsiteX5" fmla="*/ 819208 w 2782312"/>
                <a:gd name="connsiteY5" fmla="*/ 24266 h 1075456"/>
                <a:gd name="connsiteX6" fmla="*/ 504884 w 2782312"/>
                <a:gd name="connsiteY6" fmla="*/ 83799 h 1075456"/>
                <a:gd name="connsiteX7" fmla="*/ 223895 w 2782312"/>
                <a:gd name="connsiteY7" fmla="*/ 236197 h 1075456"/>
                <a:gd name="connsiteX8" fmla="*/ 57208 w 2782312"/>
                <a:gd name="connsiteY8" fmla="*/ 440985 h 1075456"/>
                <a:gd name="connsiteX9" fmla="*/ 4821 w 2782312"/>
                <a:gd name="connsiteY9" fmla="*/ 629104 h 1075456"/>
                <a:gd name="connsiteX10" fmla="*/ 7202 w 2782312"/>
                <a:gd name="connsiteY10" fmla="*/ 781504 h 1075456"/>
                <a:gd name="connsiteX11" fmla="*/ 47684 w 2782312"/>
                <a:gd name="connsiteY11" fmla="*/ 888661 h 1075456"/>
                <a:gd name="connsiteX12" fmla="*/ 116740 w 2782312"/>
                <a:gd name="connsiteY12" fmla="*/ 964859 h 1075456"/>
                <a:gd name="connsiteX13" fmla="*/ 231040 w 2782312"/>
                <a:gd name="connsiteY13" fmla="*/ 1033917 h 1075456"/>
                <a:gd name="connsiteX14" fmla="*/ 407252 w 2782312"/>
                <a:gd name="connsiteY14" fmla="*/ 1069636 h 1075456"/>
                <a:gd name="connsiteX15" fmla="*/ 654903 w 2782312"/>
                <a:gd name="connsiteY15" fmla="*/ 1064872 h 1075456"/>
                <a:gd name="connsiteX16" fmla="*/ 1033522 w 2782312"/>
                <a:gd name="connsiteY16" fmla="*/ 969623 h 1075456"/>
                <a:gd name="connsiteX17" fmla="*/ 1397851 w 2782312"/>
                <a:gd name="connsiteY17" fmla="*/ 807698 h 1075456"/>
                <a:gd name="connsiteX18" fmla="*/ 1957446 w 2782312"/>
                <a:gd name="connsiteY18" fmla="*/ 471941 h 1075456"/>
                <a:gd name="connsiteX19" fmla="*/ 2390833 w 2782312"/>
                <a:gd name="connsiteY19" fmla="*/ 252866 h 1075456"/>
                <a:gd name="connsiteX20" fmla="*/ 2782312 w 2782312"/>
                <a:gd name="connsiteY20" fmla="*/ 118087 h 1075456"/>
                <a:gd name="connsiteX0" fmla="*/ 2769452 w 2782312"/>
                <a:gd name="connsiteY0" fmla="*/ 24266 h 1070346"/>
                <a:gd name="connsiteX1" fmla="*/ 2524183 w 2782312"/>
                <a:gd name="connsiteY1" fmla="*/ 29029 h 1070346"/>
                <a:gd name="connsiteX2" fmla="*/ 2159853 w 2782312"/>
                <a:gd name="connsiteY2" fmla="*/ 26648 h 1070346"/>
                <a:gd name="connsiteX3" fmla="*/ 1709796 w 2782312"/>
                <a:gd name="connsiteY3" fmla="*/ 9979 h 1070346"/>
                <a:gd name="connsiteX4" fmla="*/ 1304984 w 2782312"/>
                <a:gd name="connsiteY4" fmla="*/ 454 h 1070346"/>
                <a:gd name="connsiteX5" fmla="*/ 819208 w 2782312"/>
                <a:gd name="connsiteY5" fmla="*/ 24266 h 1070346"/>
                <a:gd name="connsiteX6" fmla="*/ 504884 w 2782312"/>
                <a:gd name="connsiteY6" fmla="*/ 83799 h 1070346"/>
                <a:gd name="connsiteX7" fmla="*/ 223895 w 2782312"/>
                <a:gd name="connsiteY7" fmla="*/ 236197 h 1070346"/>
                <a:gd name="connsiteX8" fmla="*/ 57208 w 2782312"/>
                <a:gd name="connsiteY8" fmla="*/ 440985 h 1070346"/>
                <a:gd name="connsiteX9" fmla="*/ 4821 w 2782312"/>
                <a:gd name="connsiteY9" fmla="*/ 629104 h 1070346"/>
                <a:gd name="connsiteX10" fmla="*/ 7202 w 2782312"/>
                <a:gd name="connsiteY10" fmla="*/ 781504 h 1070346"/>
                <a:gd name="connsiteX11" fmla="*/ 47684 w 2782312"/>
                <a:gd name="connsiteY11" fmla="*/ 888661 h 1070346"/>
                <a:gd name="connsiteX12" fmla="*/ 116740 w 2782312"/>
                <a:gd name="connsiteY12" fmla="*/ 964859 h 1070346"/>
                <a:gd name="connsiteX13" fmla="*/ 231040 w 2782312"/>
                <a:gd name="connsiteY13" fmla="*/ 1033917 h 1070346"/>
                <a:gd name="connsiteX14" fmla="*/ 407252 w 2782312"/>
                <a:gd name="connsiteY14" fmla="*/ 1069636 h 1070346"/>
                <a:gd name="connsiteX15" fmla="*/ 731103 w 2782312"/>
                <a:gd name="connsiteY15" fmla="*/ 1050584 h 1070346"/>
                <a:gd name="connsiteX16" fmla="*/ 1033522 w 2782312"/>
                <a:gd name="connsiteY16" fmla="*/ 969623 h 1070346"/>
                <a:gd name="connsiteX17" fmla="*/ 1397851 w 2782312"/>
                <a:gd name="connsiteY17" fmla="*/ 807698 h 1070346"/>
                <a:gd name="connsiteX18" fmla="*/ 1957446 w 2782312"/>
                <a:gd name="connsiteY18" fmla="*/ 471941 h 1070346"/>
                <a:gd name="connsiteX19" fmla="*/ 2390833 w 2782312"/>
                <a:gd name="connsiteY19" fmla="*/ 252866 h 1070346"/>
                <a:gd name="connsiteX20" fmla="*/ 2782312 w 2782312"/>
                <a:gd name="connsiteY20" fmla="*/ 118087 h 1070346"/>
                <a:gd name="connsiteX0" fmla="*/ 2769452 w 2782312"/>
                <a:gd name="connsiteY0" fmla="*/ 24266 h 1068150"/>
                <a:gd name="connsiteX1" fmla="*/ 2524183 w 2782312"/>
                <a:gd name="connsiteY1" fmla="*/ 29029 h 1068150"/>
                <a:gd name="connsiteX2" fmla="*/ 2159853 w 2782312"/>
                <a:gd name="connsiteY2" fmla="*/ 26648 h 1068150"/>
                <a:gd name="connsiteX3" fmla="*/ 1709796 w 2782312"/>
                <a:gd name="connsiteY3" fmla="*/ 9979 h 1068150"/>
                <a:gd name="connsiteX4" fmla="*/ 1304984 w 2782312"/>
                <a:gd name="connsiteY4" fmla="*/ 454 h 1068150"/>
                <a:gd name="connsiteX5" fmla="*/ 819208 w 2782312"/>
                <a:gd name="connsiteY5" fmla="*/ 24266 h 1068150"/>
                <a:gd name="connsiteX6" fmla="*/ 504884 w 2782312"/>
                <a:gd name="connsiteY6" fmla="*/ 83799 h 1068150"/>
                <a:gd name="connsiteX7" fmla="*/ 223895 w 2782312"/>
                <a:gd name="connsiteY7" fmla="*/ 236197 h 1068150"/>
                <a:gd name="connsiteX8" fmla="*/ 57208 w 2782312"/>
                <a:gd name="connsiteY8" fmla="*/ 440985 h 1068150"/>
                <a:gd name="connsiteX9" fmla="*/ 4821 w 2782312"/>
                <a:gd name="connsiteY9" fmla="*/ 629104 h 1068150"/>
                <a:gd name="connsiteX10" fmla="*/ 7202 w 2782312"/>
                <a:gd name="connsiteY10" fmla="*/ 781504 h 1068150"/>
                <a:gd name="connsiteX11" fmla="*/ 47684 w 2782312"/>
                <a:gd name="connsiteY11" fmla="*/ 888661 h 1068150"/>
                <a:gd name="connsiteX12" fmla="*/ 116740 w 2782312"/>
                <a:gd name="connsiteY12" fmla="*/ 964859 h 1068150"/>
                <a:gd name="connsiteX13" fmla="*/ 231040 w 2782312"/>
                <a:gd name="connsiteY13" fmla="*/ 1033917 h 1068150"/>
                <a:gd name="connsiteX14" fmla="*/ 457258 w 2782312"/>
                <a:gd name="connsiteY14" fmla="*/ 1067254 h 1068150"/>
                <a:gd name="connsiteX15" fmla="*/ 731103 w 2782312"/>
                <a:gd name="connsiteY15" fmla="*/ 1050584 h 1068150"/>
                <a:gd name="connsiteX16" fmla="*/ 1033522 w 2782312"/>
                <a:gd name="connsiteY16" fmla="*/ 969623 h 1068150"/>
                <a:gd name="connsiteX17" fmla="*/ 1397851 w 2782312"/>
                <a:gd name="connsiteY17" fmla="*/ 807698 h 1068150"/>
                <a:gd name="connsiteX18" fmla="*/ 1957446 w 2782312"/>
                <a:gd name="connsiteY18" fmla="*/ 471941 h 1068150"/>
                <a:gd name="connsiteX19" fmla="*/ 2390833 w 2782312"/>
                <a:gd name="connsiteY19" fmla="*/ 252866 h 1068150"/>
                <a:gd name="connsiteX20" fmla="*/ 2782312 w 2782312"/>
                <a:gd name="connsiteY20" fmla="*/ 118087 h 1068150"/>
                <a:gd name="connsiteX0" fmla="*/ 2769452 w 2782312"/>
                <a:gd name="connsiteY0" fmla="*/ 24266 h 1067701"/>
                <a:gd name="connsiteX1" fmla="*/ 2524183 w 2782312"/>
                <a:gd name="connsiteY1" fmla="*/ 29029 h 1067701"/>
                <a:gd name="connsiteX2" fmla="*/ 2159853 w 2782312"/>
                <a:gd name="connsiteY2" fmla="*/ 26648 h 1067701"/>
                <a:gd name="connsiteX3" fmla="*/ 1709796 w 2782312"/>
                <a:gd name="connsiteY3" fmla="*/ 9979 h 1067701"/>
                <a:gd name="connsiteX4" fmla="*/ 1304984 w 2782312"/>
                <a:gd name="connsiteY4" fmla="*/ 454 h 1067701"/>
                <a:gd name="connsiteX5" fmla="*/ 819208 w 2782312"/>
                <a:gd name="connsiteY5" fmla="*/ 24266 h 1067701"/>
                <a:gd name="connsiteX6" fmla="*/ 504884 w 2782312"/>
                <a:gd name="connsiteY6" fmla="*/ 83799 h 1067701"/>
                <a:gd name="connsiteX7" fmla="*/ 223895 w 2782312"/>
                <a:gd name="connsiteY7" fmla="*/ 236197 h 1067701"/>
                <a:gd name="connsiteX8" fmla="*/ 57208 w 2782312"/>
                <a:gd name="connsiteY8" fmla="*/ 440985 h 1067701"/>
                <a:gd name="connsiteX9" fmla="*/ 4821 w 2782312"/>
                <a:gd name="connsiteY9" fmla="*/ 629104 h 1067701"/>
                <a:gd name="connsiteX10" fmla="*/ 7202 w 2782312"/>
                <a:gd name="connsiteY10" fmla="*/ 781504 h 1067701"/>
                <a:gd name="connsiteX11" fmla="*/ 47684 w 2782312"/>
                <a:gd name="connsiteY11" fmla="*/ 888661 h 1067701"/>
                <a:gd name="connsiteX12" fmla="*/ 116740 w 2782312"/>
                <a:gd name="connsiteY12" fmla="*/ 964859 h 1067701"/>
                <a:gd name="connsiteX13" fmla="*/ 271521 w 2782312"/>
                <a:gd name="connsiteY13" fmla="*/ 1041060 h 1067701"/>
                <a:gd name="connsiteX14" fmla="*/ 457258 w 2782312"/>
                <a:gd name="connsiteY14" fmla="*/ 1067254 h 1067701"/>
                <a:gd name="connsiteX15" fmla="*/ 731103 w 2782312"/>
                <a:gd name="connsiteY15" fmla="*/ 1050584 h 1067701"/>
                <a:gd name="connsiteX16" fmla="*/ 1033522 w 2782312"/>
                <a:gd name="connsiteY16" fmla="*/ 969623 h 1067701"/>
                <a:gd name="connsiteX17" fmla="*/ 1397851 w 2782312"/>
                <a:gd name="connsiteY17" fmla="*/ 807698 h 1067701"/>
                <a:gd name="connsiteX18" fmla="*/ 1957446 w 2782312"/>
                <a:gd name="connsiteY18" fmla="*/ 471941 h 1067701"/>
                <a:gd name="connsiteX19" fmla="*/ 2390833 w 2782312"/>
                <a:gd name="connsiteY19" fmla="*/ 252866 h 1067701"/>
                <a:gd name="connsiteX20" fmla="*/ 2782312 w 2782312"/>
                <a:gd name="connsiteY20" fmla="*/ 118087 h 1067701"/>
                <a:gd name="connsiteX0" fmla="*/ 2769452 w 2782312"/>
                <a:gd name="connsiteY0" fmla="*/ 24266 h 1067701"/>
                <a:gd name="connsiteX1" fmla="*/ 2524183 w 2782312"/>
                <a:gd name="connsiteY1" fmla="*/ 29029 h 1067701"/>
                <a:gd name="connsiteX2" fmla="*/ 2159853 w 2782312"/>
                <a:gd name="connsiteY2" fmla="*/ 26648 h 1067701"/>
                <a:gd name="connsiteX3" fmla="*/ 1709796 w 2782312"/>
                <a:gd name="connsiteY3" fmla="*/ 9979 h 1067701"/>
                <a:gd name="connsiteX4" fmla="*/ 1304984 w 2782312"/>
                <a:gd name="connsiteY4" fmla="*/ 454 h 1067701"/>
                <a:gd name="connsiteX5" fmla="*/ 819208 w 2782312"/>
                <a:gd name="connsiteY5" fmla="*/ 24266 h 1067701"/>
                <a:gd name="connsiteX6" fmla="*/ 504884 w 2782312"/>
                <a:gd name="connsiteY6" fmla="*/ 83799 h 1067701"/>
                <a:gd name="connsiteX7" fmla="*/ 223895 w 2782312"/>
                <a:gd name="connsiteY7" fmla="*/ 236197 h 1067701"/>
                <a:gd name="connsiteX8" fmla="*/ 57208 w 2782312"/>
                <a:gd name="connsiteY8" fmla="*/ 440985 h 1067701"/>
                <a:gd name="connsiteX9" fmla="*/ 4821 w 2782312"/>
                <a:gd name="connsiteY9" fmla="*/ 629104 h 1067701"/>
                <a:gd name="connsiteX10" fmla="*/ 7202 w 2782312"/>
                <a:gd name="connsiteY10" fmla="*/ 781504 h 1067701"/>
                <a:gd name="connsiteX11" fmla="*/ 47684 w 2782312"/>
                <a:gd name="connsiteY11" fmla="*/ 888661 h 1067701"/>
                <a:gd name="connsiteX12" fmla="*/ 159603 w 2782312"/>
                <a:gd name="connsiteY12" fmla="*/ 983909 h 1067701"/>
                <a:gd name="connsiteX13" fmla="*/ 271521 w 2782312"/>
                <a:gd name="connsiteY13" fmla="*/ 1041060 h 1067701"/>
                <a:gd name="connsiteX14" fmla="*/ 457258 w 2782312"/>
                <a:gd name="connsiteY14" fmla="*/ 1067254 h 1067701"/>
                <a:gd name="connsiteX15" fmla="*/ 731103 w 2782312"/>
                <a:gd name="connsiteY15" fmla="*/ 1050584 h 1067701"/>
                <a:gd name="connsiteX16" fmla="*/ 1033522 w 2782312"/>
                <a:gd name="connsiteY16" fmla="*/ 969623 h 1067701"/>
                <a:gd name="connsiteX17" fmla="*/ 1397851 w 2782312"/>
                <a:gd name="connsiteY17" fmla="*/ 807698 h 1067701"/>
                <a:gd name="connsiteX18" fmla="*/ 1957446 w 2782312"/>
                <a:gd name="connsiteY18" fmla="*/ 471941 h 1067701"/>
                <a:gd name="connsiteX19" fmla="*/ 2390833 w 2782312"/>
                <a:gd name="connsiteY19" fmla="*/ 252866 h 1067701"/>
                <a:gd name="connsiteX20" fmla="*/ 2782312 w 2782312"/>
                <a:gd name="connsiteY20" fmla="*/ 118087 h 1067701"/>
                <a:gd name="connsiteX0" fmla="*/ 2771182 w 2784042"/>
                <a:gd name="connsiteY0" fmla="*/ 24266 h 1067701"/>
                <a:gd name="connsiteX1" fmla="*/ 2525913 w 2784042"/>
                <a:gd name="connsiteY1" fmla="*/ 29029 h 1067701"/>
                <a:gd name="connsiteX2" fmla="*/ 2161583 w 2784042"/>
                <a:gd name="connsiteY2" fmla="*/ 26648 h 1067701"/>
                <a:gd name="connsiteX3" fmla="*/ 1711526 w 2784042"/>
                <a:gd name="connsiteY3" fmla="*/ 9979 h 1067701"/>
                <a:gd name="connsiteX4" fmla="*/ 1306714 w 2784042"/>
                <a:gd name="connsiteY4" fmla="*/ 454 h 1067701"/>
                <a:gd name="connsiteX5" fmla="*/ 820938 w 2784042"/>
                <a:gd name="connsiteY5" fmla="*/ 24266 h 1067701"/>
                <a:gd name="connsiteX6" fmla="*/ 506614 w 2784042"/>
                <a:gd name="connsiteY6" fmla="*/ 83799 h 1067701"/>
                <a:gd name="connsiteX7" fmla="*/ 225625 w 2784042"/>
                <a:gd name="connsiteY7" fmla="*/ 236197 h 1067701"/>
                <a:gd name="connsiteX8" fmla="*/ 58938 w 2784042"/>
                <a:gd name="connsiteY8" fmla="*/ 440985 h 1067701"/>
                <a:gd name="connsiteX9" fmla="*/ 6551 w 2784042"/>
                <a:gd name="connsiteY9" fmla="*/ 629104 h 1067701"/>
                <a:gd name="connsiteX10" fmla="*/ 8932 w 2784042"/>
                <a:gd name="connsiteY10" fmla="*/ 781504 h 1067701"/>
                <a:gd name="connsiteX11" fmla="*/ 80371 w 2784042"/>
                <a:gd name="connsiteY11" fmla="*/ 905329 h 1067701"/>
                <a:gd name="connsiteX12" fmla="*/ 161333 w 2784042"/>
                <a:gd name="connsiteY12" fmla="*/ 983909 h 1067701"/>
                <a:gd name="connsiteX13" fmla="*/ 273251 w 2784042"/>
                <a:gd name="connsiteY13" fmla="*/ 1041060 h 1067701"/>
                <a:gd name="connsiteX14" fmla="*/ 458988 w 2784042"/>
                <a:gd name="connsiteY14" fmla="*/ 1067254 h 1067701"/>
                <a:gd name="connsiteX15" fmla="*/ 732833 w 2784042"/>
                <a:gd name="connsiteY15" fmla="*/ 1050584 h 1067701"/>
                <a:gd name="connsiteX16" fmla="*/ 1035252 w 2784042"/>
                <a:gd name="connsiteY16" fmla="*/ 969623 h 1067701"/>
                <a:gd name="connsiteX17" fmla="*/ 1399581 w 2784042"/>
                <a:gd name="connsiteY17" fmla="*/ 807698 h 1067701"/>
                <a:gd name="connsiteX18" fmla="*/ 1959176 w 2784042"/>
                <a:gd name="connsiteY18" fmla="*/ 471941 h 1067701"/>
                <a:gd name="connsiteX19" fmla="*/ 2392563 w 2784042"/>
                <a:gd name="connsiteY19" fmla="*/ 252866 h 1067701"/>
                <a:gd name="connsiteX20" fmla="*/ 2784042 w 2784042"/>
                <a:gd name="connsiteY20" fmla="*/ 118087 h 1067701"/>
                <a:gd name="connsiteX0" fmla="*/ 2770613 w 2783473"/>
                <a:gd name="connsiteY0" fmla="*/ 24266 h 1067701"/>
                <a:gd name="connsiteX1" fmla="*/ 2525344 w 2783473"/>
                <a:gd name="connsiteY1" fmla="*/ 29029 h 1067701"/>
                <a:gd name="connsiteX2" fmla="*/ 2161014 w 2783473"/>
                <a:gd name="connsiteY2" fmla="*/ 26648 h 1067701"/>
                <a:gd name="connsiteX3" fmla="*/ 1710957 w 2783473"/>
                <a:gd name="connsiteY3" fmla="*/ 9979 h 1067701"/>
                <a:gd name="connsiteX4" fmla="*/ 1306145 w 2783473"/>
                <a:gd name="connsiteY4" fmla="*/ 454 h 1067701"/>
                <a:gd name="connsiteX5" fmla="*/ 820369 w 2783473"/>
                <a:gd name="connsiteY5" fmla="*/ 24266 h 1067701"/>
                <a:gd name="connsiteX6" fmla="*/ 506045 w 2783473"/>
                <a:gd name="connsiteY6" fmla="*/ 83799 h 1067701"/>
                <a:gd name="connsiteX7" fmla="*/ 225056 w 2783473"/>
                <a:gd name="connsiteY7" fmla="*/ 236197 h 1067701"/>
                <a:gd name="connsiteX8" fmla="*/ 58369 w 2783473"/>
                <a:gd name="connsiteY8" fmla="*/ 440985 h 1067701"/>
                <a:gd name="connsiteX9" fmla="*/ 5982 w 2783473"/>
                <a:gd name="connsiteY9" fmla="*/ 629104 h 1067701"/>
                <a:gd name="connsiteX10" fmla="*/ 8363 w 2783473"/>
                <a:gd name="connsiteY10" fmla="*/ 781504 h 1067701"/>
                <a:gd name="connsiteX11" fmla="*/ 70277 w 2783473"/>
                <a:gd name="connsiteY11" fmla="*/ 900567 h 1067701"/>
                <a:gd name="connsiteX12" fmla="*/ 160764 w 2783473"/>
                <a:gd name="connsiteY12" fmla="*/ 983909 h 1067701"/>
                <a:gd name="connsiteX13" fmla="*/ 272682 w 2783473"/>
                <a:gd name="connsiteY13" fmla="*/ 1041060 h 1067701"/>
                <a:gd name="connsiteX14" fmla="*/ 458419 w 2783473"/>
                <a:gd name="connsiteY14" fmla="*/ 1067254 h 1067701"/>
                <a:gd name="connsiteX15" fmla="*/ 732264 w 2783473"/>
                <a:gd name="connsiteY15" fmla="*/ 1050584 h 1067701"/>
                <a:gd name="connsiteX16" fmla="*/ 1034683 w 2783473"/>
                <a:gd name="connsiteY16" fmla="*/ 969623 h 1067701"/>
                <a:gd name="connsiteX17" fmla="*/ 1399012 w 2783473"/>
                <a:gd name="connsiteY17" fmla="*/ 807698 h 1067701"/>
                <a:gd name="connsiteX18" fmla="*/ 1958607 w 2783473"/>
                <a:gd name="connsiteY18" fmla="*/ 471941 h 1067701"/>
                <a:gd name="connsiteX19" fmla="*/ 2391994 w 2783473"/>
                <a:gd name="connsiteY19" fmla="*/ 252866 h 1067701"/>
                <a:gd name="connsiteX20" fmla="*/ 2783473 w 2783473"/>
                <a:gd name="connsiteY20" fmla="*/ 118087 h 1067701"/>
                <a:gd name="connsiteX0" fmla="*/ 2769265 w 2782125"/>
                <a:gd name="connsiteY0" fmla="*/ 24266 h 1067701"/>
                <a:gd name="connsiteX1" fmla="*/ 2523996 w 2782125"/>
                <a:gd name="connsiteY1" fmla="*/ 29029 h 1067701"/>
                <a:gd name="connsiteX2" fmla="*/ 2159666 w 2782125"/>
                <a:gd name="connsiteY2" fmla="*/ 26648 h 1067701"/>
                <a:gd name="connsiteX3" fmla="*/ 1709609 w 2782125"/>
                <a:gd name="connsiteY3" fmla="*/ 9979 h 1067701"/>
                <a:gd name="connsiteX4" fmla="*/ 1304797 w 2782125"/>
                <a:gd name="connsiteY4" fmla="*/ 454 h 1067701"/>
                <a:gd name="connsiteX5" fmla="*/ 819021 w 2782125"/>
                <a:gd name="connsiteY5" fmla="*/ 24266 h 1067701"/>
                <a:gd name="connsiteX6" fmla="*/ 504697 w 2782125"/>
                <a:gd name="connsiteY6" fmla="*/ 83799 h 1067701"/>
                <a:gd name="connsiteX7" fmla="*/ 223708 w 2782125"/>
                <a:gd name="connsiteY7" fmla="*/ 236197 h 1067701"/>
                <a:gd name="connsiteX8" fmla="*/ 57021 w 2782125"/>
                <a:gd name="connsiteY8" fmla="*/ 440985 h 1067701"/>
                <a:gd name="connsiteX9" fmla="*/ 7015 w 2782125"/>
                <a:gd name="connsiteY9" fmla="*/ 614816 h 1067701"/>
                <a:gd name="connsiteX10" fmla="*/ 7015 w 2782125"/>
                <a:gd name="connsiteY10" fmla="*/ 781504 h 1067701"/>
                <a:gd name="connsiteX11" fmla="*/ 68929 w 2782125"/>
                <a:gd name="connsiteY11" fmla="*/ 900567 h 1067701"/>
                <a:gd name="connsiteX12" fmla="*/ 159416 w 2782125"/>
                <a:gd name="connsiteY12" fmla="*/ 983909 h 1067701"/>
                <a:gd name="connsiteX13" fmla="*/ 271334 w 2782125"/>
                <a:gd name="connsiteY13" fmla="*/ 1041060 h 1067701"/>
                <a:gd name="connsiteX14" fmla="*/ 457071 w 2782125"/>
                <a:gd name="connsiteY14" fmla="*/ 1067254 h 1067701"/>
                <a:gd name="connsiteX15" fmla="*/ 730916 w 2782125"/>
                <a:gd name="connsiteY15" fmla="*/ 1050584 h 1067701"/>
                <a:gd name="connsiteX16" fmla="*/ 1033335 w 2782125"/>
                <a:gd name="connsiteY16" fmla="*/ 969623 h 1067701"/>
                <a:gd name="connsiteX17" fmla="*/ 1397664 w 2782125"/>
                <a:gd name="connsiteY17" fmla="*/ 807698 h 1067701"/>
                <a:gd name="connsiteX18" fmla="*/ 1957259 w 2782125"/>
                <a:gd name="connsiteY18" fmla="*/ 471941 h 1067701"/>
                <a:gd name="connsiteX19" fmla="*/ 2390646 w 2782125"/>
                <a:gd name="connsiteY19" fmla="*/ 252866 h 1067701"/>
                <a:gd name="connsiteX20" fmla="*/ 2782125 w 2782125"/>
                <a:gd name="connsiteY20" fmla="*/ 118087 h 1067701"/>
                <a:gd name="connsiteX0" fmla="*/ 2769265 w 2782125"/>
                <a:gd name="connsiteY0" fmla="*/ 24266 h 1067701"/>
                <a:gd name="connsiteX1" fmla="*/ 2523996 w 2782125"/>
                <a:gd name="connsiteY1" fmla="*/ 29029 h 1067701"/>
                <a:gd name="connsiteX2" fmla="*/ 2159666 w 2782125"/>
                <a:gd name="connsiteY2" fmla="*/ 26648 h 1067701"/>
                <a:gd name="connsiteX3" fmla="*/ 1709609 w 2782125"/>
                <a:gd name="connsiteY3" fmla="*/ 9979 h 1067701"/>
                <a:gd name="connsiteX4" fmla="*/ 1304797 w 2782125"/>
                <a:gd name="connsiteY4" fmla="*/ 454 h 1067701"/>
                <a:gd name="connsiteX5" fmla="*/ 819021 w 2782125"/>
                <a:gd name="connsiteY5" fmla="*/ 24266 h 1067701"/>
                <a:gd name="connsiteX6" fmla="*/ 504697 w 2782125"/>
                <a:gd name="connsiteY6" fmla="*/ 83799 h 1067701"/>
                <a:gd name="connsiteX7" fmla="*/ 223708 w 2782125"/>
                <a:gd name="connsiteY7" fmla="*/ 236197 h 1067701"/>
                <a:gd name="connsiteX8" fmla="*/ 57021 w 2782125"/>
                <a:gd name="connsiteY8" fmla="*/ 440985 h 1067701"/>
                <a:gd name="connsiteX9" fmla="*/ 7015 w 2782125"/>
                <a:gd name="connsiteY9" fmla="*/ 600529 h 1067701"/>
                <a:gd name="connsiteX10" fmla="*/ 7015 w 2782125"/>
                <a:gd name="connsiteY10" fmla="*/ 781504 h 1067701"/>
                <a:gd name="connsiteX11" fmla="*/ 68929 w 2782125"/>
                <a:gd name="connsiteY11" fmla="*/ 900567 h 1067701"/>
                <a:gd name="connsiteX12" fmla="*/ 159416 w 2782125"/>
                <a:gd name="connsiteY12" fmla="*/ 983909 h 1067701"/>
                <a:gd name="connsiteX13" fmla="*/ 271334 w 2782125"/>
                <a:gd name="connsiteY13" fmla="*/ 1041060 h 1067701"/>
                <a:gd name="connsiteX14" fmla="*/ 457071 w 2782125"/>
                <a:gd name="connsiteY14" fmla="*/ 1067254 h 1067701"/>
                <a:gd name="connsiteX15" fmla="*/ 730916 w 2782125"/>
                <a:gd name="connsiteY15" fmla="*/ 1050584 h 1067701"/>
                <a:gd name="connsiteX16" fmla="*/ 1033335 w 2782125"/>
                <a:gd name="connsiteY16" fmla="*/ 969623 h 1067701"/>
                <a:gd name="connsiteX17" fmla="*/ 1397664 w 2782125"/>
                <a:gd name="connsiteY17" fmla="*/ 807698 h 1067701"/>
                <a:gd name="connsiteX18" fmla="*/ 1957259 w 2782125"/>
                <a:gd name="connsiteY18" fmla="*/ 471941 h 1067701"/>
                <a:gd name="connsiteX19" fmla="*/ 2390646 w 2782125"/>
                <a:gd name="connsiteY19" fmla="*/ 252866 h 1067701"/>
                <a:gd name="connsiteX20" fmla="*/ 2782125 w 2782125"/>
                <a:gd name="connsiteY20" fmla="*/ 118087 h 1067701"/>
                <a:gd name="connsiteX0" fmla="*/ 2770289 w 2783149"/>
                <a:gd name="connsiteY0" fmla="*/ 24266 h 1067701"/>
                <a:gd name="connsiteX1" fmla="*/ 2525020 w 2783149"/>
                <a:gd name="connsiteY1" fmla="*/ 29029 h 1067701"/>
                <a:gd name="connsiteX2" fmla="*/ 2160690 w 2783149"/>
                <a:gd name="connsiteY2" fmla="*/ 26648 h 1067701"/>
                <a:gd name="connsiteX3" fmla="*/ 1710633 w 2783149"/>
                <a:gd name="connsiteY3" fmla="*/ 9979 h 1067701"/>
                <a:gd name="connsiteX4" fmla="*/ 1305821 w 2783149"/>
                <a:gd name="connsiteY4" fmla="*/ 454 h 1067701"/>
                <a:gd name="connsiteX5" fmla="*/ 820045 w 2783149"/>
                <a:gd name="connsiteY5" fmla="*/ 24266 h 1067701"/>
                <a:gd name="connsiteX6" fmla="*/ 505721 w 2783149"/>
                <a:gd name="connsiteY6" fmla="*/ 83799 h 1067701"/>
                <a:gd name="connsiteX7" fmla="*/ 224732 w 2783149"/>
                <a:gd name="connsiteY7" fmla="*/ 236197 h 1067701"/>
                <a:gd name="connsiteX8" fmla="*/ 74714 w 2783149"/>
                <a:gd name="connsiteY8" fmla="*/ 410029 h 1067701"/>
                <a:gd name="connsiteX9" fmla="*/ 8039 w 2783149"/>
                <a:gd name="connsiteY9" fmla="*/ 600529 h 1067701"/>
                <a:gd name="connsiteX10" fmla="*/ 8039 w 2783149"/>
                <a:gd name="connsiteY10" fmla="*/ 781504 h 1067701"/>
                <a:gd name="connsiteX11" fmla="*/ 69953 w 2783149"/>
                <a:gd name="connsiteY11" fmla="*/ 900567 h 1067701"/>
                <a:gd name="connsiteX12" fmla="*/ 160440 w 2783149"/>
                <a:gd name="connsiteY12" fmla="*/ 983909 h 1067701"/>
                <a:gd name="connsiteX13" fmla="*/ 272358 w 2783149"/>
                <a:gd name="connsiteY13" fmla="*/ 1041060 h 1067701"/>
                <a:gd name="connsiteX14" fmla="*/ 458095 w 2783149"/>
                <a:gd name="connsiteY14" fmla="*/ 1067254 h 1067701"/>
                <a:gd name="connsiteX15" fmla="*/ 731940 w 2783149"/>
                <a:gd name="connsiteY15" fmla="*/ 1050584 h 1067701"/>
                <a:gd name="connsiteX16" fmla="*/ 1034359 w 2783149"/>
                <a:gd name="connsiteY16" fmla="*/ 969623 h 1067701"/>
                <a:gd name="connsiteX17" fmla="*/ 1398688 w 2783149"/>
                <a:gd name="connsiteY17" fmla="*/ 807698 h 1067701"/>
                <a:gd name="connsiteX18" fmla="*/ 1958283 w 2783149"/>
                <a:gd name="connsiteY18" fmla="*/ 471941 h 1067701"/>
                <a:gd name="connsiteX19" fmla="*/ 2391670 w 2783149"/>
                <a:gd name="connsiteY19" fmla="*/ 252866 h 1067701"/>
                <a:gd name="connsiteX20" fmla="*/ 2783149 w 2783149"/>
                <a:gd name="connsiteY20" fmla="*/ 118087 h 1067701"/>
                <a:gd name="connsiteX0" fmla="*/ 2770289 w 2783149"/>
                <a:gd name="connsiteY0" fmla="*/ 24266 h 1067519"/>
                <a:gd name="connsiteX1" fmla="*/ 2525020 w 2783149"/>
                <a:gd name="connsiteY1" fmla="*/ 29029 h 1067519"/>
                <a:gd name="connsiteX2" fmla="*/ 2160690 w 2783149"/>
                <a:gd name="connsiteY2" fmla="*/ 26648 h 1067519"/>
                <a:gd name="connsiteX3" fmla="*/ 1710633 w 2783149"/>
                <a:gd name="connsiteY3" fmla="*/ 9979 h 1067519"/>
                <a:gd name="connsiteX4" fmla="*/ 1305821 w 2783149"/>
                <a:gd name="connsiteY4" fmla="*/ 454 h 1067519"/>
                <a:gd name="connsiteX5" fmla="*/ 820045 w 2783149"/>
                <a:gd name="connsiteY5" fmla="*/ 24266 h 1067519"/>
                <a:gd name="connsiteX6" fmla="*/ 505721 w 2783149"/>
                <a:gd name="connsiteY6" fmla="*/ 83799 h 1067519"/>
                <a:gd name="connsiteX7" fmla="*/ 224732 w 2783149"/>
                <a:gd name="connsiteY7" fmla="*/ 236197 h 1067519"/>
                <a:gd name="connsiteX8" fmla="*/ 74714 w 2783149"/>
                <a:gd name="connsiteY8" fmla="*/ 410029 h 1067519"/>
                <a:gd name="connsiteX9" fmla="*/ 8039 w 2783149"/>
                <a:gd name="connsiteY9" fmla="*/ 600529 h 1067519"/>
                <a:gd name="connsiteX10" fmla="*/ 8039 w 2783149"/>
                <a:gd name="connsiteY10" fmla="*/ 781504 h 1067519"/>
                <a:gd name="connsiteX11" fmla="*/ 69953 w 2783149"/>
                <a:gd name="connsiteY11" fmla="*/ 900567 h 1067519"/>
                <a:gd name="connsiteX12" fmla="*/ 160440 w 2783149"/>
                <a:gd name="connsiteY12" fmla="*/ 983909 h 1067519"/>
                <a:gd name="connsiteX13" fmla="*/ 297758 w 2783149"/>
                <a:gd name="connsiteY13" fmla="*/ 1044235 h 1067519"/>
                <a:gd name="connsiteX14" fmla="*/ 458095 w 2783149"/>
                <a:gd name="connsiteY14" fmla="*/ 1067254 h 1067519"/>
                <a:gd name="connsiteX15" fmla="*/ 731940 w 2783149"/>
                <a:gd name="connsiteY15" fmla="*/ 1050584 h 1067519"/>
                <a:gd name="connsiteX16" fmla="*/ 1034359 w 2783149"/>
                <a:gd name="connsiteY16" fmla="*/ 969623 h 1067519"/>
                <a:gd name="connsiteX17" fmla="*/ 1398688 w 2783149"/>
                <a:gd name="connsiteY17" fmla="*/ 807698 h 1067519"/>
                <a:gd name="connsiteX18" fmla="*/ 1958283 w 2783149"/>
                <a:gd name="connsiteY18" fmla="*/ 471941 h 1067519"/>
                <a:gd name="connsiteX19" fmla="*/ 2391670 w 2783149"/>
                <a:gd name="connsiteY19" fmla="*/ 252866 h 1067519"/>
                <a:gd name="connsiteX20" fmla="*/ 2783149 w 2783149"/>
                <a:gd name="connsiteY20" fmla="*/ 118087 h 1067519"/>
                <a:gd name="connsiteX0" fmla="*/ 2770289 w 2783149"/>
                <a:gd name="connsiteY0" fmla="*/ 24266 h 1064631"/>
                <a:gd name="connsiteX1" fmla="*/ 2525020 w 2783149"/>
                <a:gd name="connsiteY1" fmla="*/ 29029 h 1064631"/>
                <a:gd name="connsiteX2" fmla="*/ 2160690 w 2783149"/>
                <a:gd name="connsiteY2" fmla="*/ 26648 h 1064631"/>
                <a:gd name="connsiteX3" fmla="*/ 1710633 w 2783149"/>
                <a:gd name="connsiteY3" fmla="*/ 9979 h 1064631"/>
                <a:gd name="connsiteX4" fmla="*/ 1305821 w 2783149"/>
                <a:gd name="connsiteY4" fmla="*/ 454 h 1064631"/>
                <a:gd name="connsiteX5" fmla="*/ 820045 w 2783149"/>
                <a:gd name="connsiteY5" fmla="*/ 24266 h 1064631"/>
                <a:gd name="connsiteX6" fmla="*/ 505721 w 2783149"/>
                <a:gd name="connsiteY6" fmla="*/ 83799 h 1064631"/>
                <a:gd name="connsiteX7" fmla="*/ 224732 w 2783149"/>
                <a:gd name="connsiteY7" fmla="*/ 236197 h 1064631"/>
                <a:gd name="connsiteX8" fmla="*/ 74714 w 2783149"/>
                <a:gd name="connsiteY8" fmla="*/ 410029 h 1064631"/>
                <a:gd name="connsiteX9" fmla="*/ 8039 w 2783149"/>
                <a:gd name="connsiteY9" fmla="*/ 600529 h 1064631"/>
                <a:gd name="connsiteX10" fmla="*/ 8039 w 2783149"/>
                <a:gd name="connsiteY10" fmla="*/ 781504 h 1064631"/>
                <a:gd name="connsiteX11" fmla="*/ 69953 w 2783149"/>
                <a:gd name="connsiteY11" fmla="*/ 900567 h 1064631"/>
                <a:gd name="connsiteX12" fmla="*/ 160440 w 2783149"/>
                <a:gd name="connsiteY12" fmla="*/ 983909 h 1064631"/>
                <a:gd name="connsiteX13" fmla="*/ 297758 w 2783149"/>
                <a:gd name="connsiteY13" fmla="*/ 1044235 h 1064631"/>
                <a:gd name="connsiteX14" fmla="*/ 493020 w 2783149"/>
                <a:gd name="connsiteY14" fmla="*/ 1064079 h 1064631"/>
                <a:gd name="connsiteX15" fmla="*/ 731940 w 2783149"/>
                <a:gd name="connsiteY15" fmla="*/ 1050584 h 1064631"/>
                <a:gd name="connsiteX16" fmla="*/ 1034359 w 2783149"/>
                <a:gd name="connsiteY16" fmla="*/ 969623 h 1064631"/>
                <a:gd name="connsiteX17" fmla="*/ 1398688 w 2783149"/>
                <a:gd name="connsiteY17" fmla="*/ 807698 h 1064631"/>
                <a:gd name="connsiteX18" fmla="*/ 1958283 w 2783149"/>
                <a:gd name="connsiteY18" fmla="*/ 471941 h 1064631"/>
                <a:gd name="connsiteX19" fmla="*/ 2391670 w 2783149"/>
                <a:gd name="connsiteY19" fmla="*/ 252866 h 1064631"/>
                <a:gd name="connsiteX20" fmla="*/ 2783149 w 2783149"/>
                <a:gd name="connsiteY20" fmla="*/ 118087 h 1064631"/>
                <a:gd name="connsiteX0" fmla="*/ 2770289 w 2783149"/>
                <a:gd name="connsiteY0" fmla="*/ 24266 h 1064079"/>
                <a:gd name="connsiteX1" fmla="*/ 2525020 w 2783149"/>
                <a:gd name="connsiteY1" fmla="*/ 29029 h 1064079"/>
                <a:gd name="connsiteX2" fmla="*/ 2160690 w 2783149"/>
                <a:gd name="connsiteY2" fmla="*/ 26648 h 1064079"/>
                <a:gd name="connsiteX3" fmla="*/ 1710633 w 2783149"/>
                <a:gd name="connsiteY3" fmla="*/ 9979 h 1064079"/>
                <a:gd name="connsiteX4" fmla="*/ 1305821 w 2783149"/>
                <a:gd name="connsiteY4" fmla="*/ 454 h 1064079"/>
                <a:gd name="connsiteX5" fmla="*/ 820045 w 2783149"/>
                <a:gd name="connsiteY5" fmla="*/ 24266 h 1064079"/>
                <a:gd name="connsiteX6" fmla="*/ 505721 w 2783149"/>
                <a:gd name="connsiteY6" fmla="*/ 83799 h 1064079"/>
                <a:gd name="connsiteX7" fmla="*/ 224732 w 2783149"/>
                <a:gd name="connsiteY7" fmla="*/ 236197 h 1064079"/>
                <a:gd name="connsiteX8" fmla="*/ 74714 w 2783149"/>
                <a:gd name="connsiteY8" fmla="*/ 410029 h 1064079"/>
                <a:gd name="connsiteX9" fmla="*/ 8039 w 2783149"/>
                <a:gd name="connsiteY9" fmla="*/ 600529 h 1064079"/>
                <a:gd name="connsiteX10" fmla="*/ 8039 w 2783149"/>
                <a:gd name="connsiteY10" fmla="*/ 781504 h 1064079"/>
                <a:gd name="connsiteX11" fmla="*/ 69953 w 2783149"/>
                <a:gd name="connsiteY11" fmla="*/ 900567 h 1064079"/>
                <a:gd name="connsiteX12" fmla="*/ 160440 w 2783149"/>
                <a:gd name="connsiteY12" fmla="*/ 983909 h 1064079"/>
                <a:gd name="connsiteX13" fmla="*/ 297758 w 2783149"/>
                <a:gd name="connsiteY13" fmla="*/ 1044235 h 1064079"/>
                <a:gd name="connsiteX14" fmla="*/ 493020 w 2783149"/>
                <a:gd name="connsiteY14" fmla="*/ 1064079 h 1064079"/>
                <a:gd name="connsiteX15" fmla="*/ 754165 w 2783149"/>
                <a:gd name="connsiteY15" fmla="*/ 1044234 h 1064079"/>
                <a:gd name="connsiteX16" fmla="*/ 1034359 w 2783149"/>
                <a:gd name="connsiteY16" fmla="*/ 969623 h 1064079"/>
                <a:gd name="connsiteX17" fmla="*/ 1398688 w 2783149"/>
                <a:gd name="connsiteY17" fmla="*/ 807698 h 1064079"/>
                <a:gd name="connsiteX18" fmla="*/ 1958283 w 2783149"/>
                <a:gd name="connsiteY18" fmla="*/ 471941 h 1064079"/>
                <a:gd name="connsiteX19" fmla="*/ 2391670 w 2783149"/>
                <a:gd name="connsiteY19" fmla="*/ 252866 h 1064079"/>
                <a:gd name="connsiteX20" fmla="*/ 2783149 w 2783149"/>
                <a:gd name="connsiteY20" fmla="*/ 118087 h 1064079"/>
                <a:gd name="connsiteX0" fmla="*/ 2770289 w 2783149"/>
                <a:gd name="connsiteY0" fmla="*/ 24266 h 1067254"/>
                <a:gd name="connsiteX1" fmla="*/ 2525020 w 2783149"/>
                <a:gd name="connsiteY1" fmla="*/ 29029 h 1067254"/>
                <a:gd name="connsiteX2" fmla="*/ 2160690 w 2783149"/>
                <a:gd name="connsiteY2" fmla="*/ 26648 h 1067254"/>
                <a:gd name="connsiteX3" fmla="*/ 1710633 w 2783149"/>
                <a:gd name="connsiteY3" fmla="*/ 9979 h 1067254"/>
                <a:gd name="connsiteX4" fmla="*/ 1305821 w 2783149"/>
                <a:gd name="connsiteY4" fmla="*/ 454 h 1067254"/>
                <a:gd name="connsiteX5" fmla="*/ 820045 w 2783149"/>
                <a:gd name="connsiteY5" fmla="*/ 24266 h 1067254"/>
                <a:gd name="connsiteX6" fmla="*/ 505721 w 2783149"/>
                <a:gd name="connsiteY6" fmla="*/ 83799 h 1067254"/>
                <a:gd name="connsiteX7" fmla="*/ 224732 w 2783149"/>
                <a:gd name="connsiteY7" fmla="*/ 236197 h 1067254"/>
                <a:gd name="connsiteX8" fmla="*/ 74714 w 2783149"/>
                <a:gd name="connsiteY8" fmla="*/ 410029 h 1067254"/>
                <a:gd name="connsiteX9" fmla="*/ 8039 w 2783149"/>
                <a:gd name="connsiteY9" fmla="*/ 600529 h 1067254"/>
                <a:gd name="connsiteX10" fmla="*/ 8039 w 2783149"/>
                <a:gd name="connsiteY10" fmla="*/ 781504 h 1067254"/>
                <a:gd name="connsiteX11" fmla="*/ 69953 w 2783149"/>
                <a:gd name="connsiteY11" fmla="*/ 900567 h 1067254"/>
                <a:gd name="connsiteX12" fmla="*/ 160440 w 2783149"/>
                <a:gd name="connsiteY12" fmla="*/ 983909 h 1067254"/>
                <a:gd name="connsiteX13" fmla="*/ 297758 w 2783149"/>
                <a:gd name="connsiteY13" fmla="*/ 1044235 h 1067254"/>
                <a:gd name="connsiteX14" fmla="*/ 480320 w 2783149"/>
                <a:gd name="connsiteY14" fmla="*/ 1067254 h 1067254"/>
                <a:gd name="connsiteX15" fmla="*/ 754165 w 2783149"/>
                <a:gd name="connsiteY15" fmla="*/ 1044234 h 1067254"/>
                <a:gd name="connsiteX16" fmla="*/ 1034359 w 2783149"/>
                <a:gd name="connsiteY16" fmla="*/ 969623 h 1067254"/>
                <a:gd name="connsiteX17" fmla="*/ 1398688 w 2783149"/>
                <a:gd name="connsiteY17" fmla="*/ 807698 h 1067254"/>
                <a:gd name="connsiteX18" fmla="*/ 1958283 w 2783149"/>
                <a:gd name="connsiteY18" fmla="*/ 471941 h 1067254"/>
                <a:gd name="connsiteX19" fmla="*/ 2391670 w 2783149"/>
                <a:gd name="connsiteY19" fmla="*/ 252866 h 1067254"/>
                <a:gd name="connsiteX20" fmla="*/ 2783149 w 2783149"/>
                <a:gd name="connsiteY20" fmla="*/ 118087 h 1067254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24732 w 2783149"/>
                <a:gd name="connsiteY7" fmla="*/ 235855 h 1066912"/>
                <a:gd name="connsiteX8" fmla="*/ 74714 w 2783149"/>
                <a:gd name="connsiteY8" fmla="*/ 409687 h 1066912"/>
                <a:gd name="connsiteX9" fmla="*/ 8039 w 2783149"/>
                <a:gd name="connsiteY9" fmla="*/ 600187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40607 w 2783149"/>
                <a:gd name="connsiteY7" fmla="*/ 219980 h 1066912"/>
                <a:gd name="connsiteX8" fmla="*/ 74714 w 2783149"/>
                <a:gd name="connsiteY8" fmla="*/ 409687 h 1066912"/>
                <a:gd name="connsiteX9" fmla="*/ 8039 w 2783149"/>
                <a:gd name="connsiteY9" fmla="*/ 600187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40607 w 2783149"/>
                <a:gd name="connsiteY7" fmla="*/ 219980 h 1066912"/>
                <a:gd name="connsiteX8" fmla="*/ 74714 w 2783149"/>
                <a:gd name="connsiteY8" fmla="*/ 409687 h 1066912"/>
                <a:gd name="connsiteX9" fmla="*/ 8039 w 2783149"/>
                <a:gd name="connsiteY9" fmla="*/ 603362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2256 w 2785116"/>
                <a:gd name="connsiteY0" fmla="*/ 23924 h 1066912"/>
                <a:gd name="connsiteX1" fmla="*/ 2526987 w 2785116"/>
                <a:gd name="connsiteY1" fmla="*/ 28687 h 1066912"/>
                <a:gd name="connsiteX2" fmla="*/ 2162657 w 2785116"/>
                <a:gd name="connsiteY2" fmla="*/ 26306 h 1066912"/>
                <a:gd name="connsiteX3" fmla="*/ 1712600 w 2785116"/>
                <a:gd name="connsiteY3" fmla="*/ 9637 h 1066912"/>
                <a:gd name="connsiteX4" fmla="*/ 1307788 w 2785116"/>
                <a:gd name="connsiteY4" fmla="*/ 112 h 1066912"/>
                <a:gd name="connsiteX5" fmla="*/ 882337 w 2785116"/>
                <a:gd name="connsiteY5" fmla="*/ 11224 h 1066912"/>
                <a:gd name="connsiteX6" fmla="*/ 507688 w 2785116"/>
                <a:gd name="connsiteY6" fmla="*/ 83457 h 1066912"/>
                <a:gd name="connsiteX7" fmla="*/ 242574 w 2785116"/>
                <a:gd name="connsiteY7" fmla="*/ 219980 h 1066912"/>
                <a:gd name="connsiteX8" fmla="*/ 76681 w 2785116"/>
                <a:gd name="connsiteY8" fmla="*/ 409687 h 1066912"/>
                <a:gd name="connsiteX9" fmla="*/ 6831 w 2785116"/>
                <a:gd name="connsiteY9" fmla="*/ 593837 h 1066912"/>
                <a:gd name="connsiteX10" fmla="*/ 10006 w 2785116"/>
                <a:gd name="connsiteY10" fmla="*/ 781162 h 1066912"/>
                <a:gd name="connsiteX11" fmla="*/ 71920 w 2785116"/>
                <a:gd name="connsiteY11" fmla="*/ 900225 h 1066912"/>
                <a:gd name="connsiteX12" fmla="*/ 162407 w 2785116"/>
                <a:gd name="connsiteY12" fmla="*/ 983567 h 1066912"/>
                <a:gd name="connsiteX13" fmla="*/ 299725 w 2785116"/>
                <a:gd name="connsiteY13" fmla="*/ 1043893 h 1066912"/>
                <a:gd name="connsiteX14" fmla="*/ 482287 w 2785116"/>
                <a:gd name="connsiteY14" fmla="*/ 1066912 h 1066912"/>
                <a:gd name="connsiteX15" fmla="*/ 756132 w 2785116"/>
                <a:gd name="connsiteY15" fmla="*/ 1043892 h 1066912"/>
                <a:gd name="connsiteX16" fmla="*/ 1036326 w 2785116"/>
                <a:gd name="connsiteY16" fmla="*/ 969281 h 1066912"/>
                <a:gd name="connsiteX17" fmla="*/ 1400655 w 2785116"/>
                <a:gd name="connsiteY17" fmla="*/ 807356 h 1066912"/>
                <a:gd name="connsiteX18" fmla="*/ 1960250 w 2785116"/>
                <a:gd name="connsiteY18" fmla="*/ 471599 h 1066912"/>
                <a:gd name="connsiteX19" fmla="*/ 2393637 w 2785116"/>
                <a:gd name="connsiteY19" fmla="*/ 252524 h 1066912"/>
                <a:gd name="connsiteX20" fmla="*/ 2785116 w 2785116"/>
                <a:gd name="connsiteY20" fmla="*/ 117745 h 1066912"/>
                <a:gd name="connsiteX0" fmla="*/ 2771933 w 2784793"/>
                <a:gd name="connsiteY0" fmla="*/ 23924 h 1066912"/>
                <a:gd name="connsiteX1" fmla="*/ 2526664 w 2784793"/>
                <a:gd name="connsiteY1" fmla="*/ 28687 h 1066912"/>
                <a:gd name="connsiteX2" fmla="*/ 2162334 w 2784793"/>
                <a:gd name="connsiteY2" fmla="*/ 26306 h 1066912"/>
                <a:gd name="connsiteX3" fmla="*/ 1712277 w 2784793"/>
                <a:gd name="connsiteY3" fmla="*/ 9637 h 1066912"/>
                <a:gd name="connsiteX4" fmla="*/ 1307465 w 2784793"/>
                <a:gd name="connsiteY4" fmla="*/ 112 h 1066912"/>
                <a:gd name="connsiteX5" fmla="*/ 882014 w 2784793"/>
                <a:gd name="connsiteY5" fmla="*/ 11224 h 1066912"/>
                <a:gd name="connsiteX6" fmla="*/ 507365 w 2784793"/>
                <a:gd name="connsiteY6" fmla="*/ 83457 h 1066912"/>
                <a:gd name="connsiteX7" fmla="*/ 242251 w 2784793"/>
                <a:gd name="connsiteY7" fmla="*/ 219980 h 1066912"/>
                <a:gd name="connsiteX8" fmla="*/ 76358 w 2784793"/>
                <a:gd name="connsiteY8" fmla="*/ 409687 h 1066912"/>
                <a:gd name="connsiteX9" fmla="*/ 6508 w 2784793"/>
                <a:gd name="connsiteY9" fmla="*/ 593837 h 1066912"/>
                <a:gd name="connsiteX10" fmla="*/ 9683 w 2784793"/>
                <a:gd name="connsiteY10" fmla="*/ 781162 h 1066912"/>
                <a:gd name="connsiteX11" fmla="*/ 65247 w 2784793"/>
                <a:gd name="connsiteY11" fmla="*/ 897050 h 1066912"/>
                <a:gd name="connsiteX12" fmla="*/ 162084 w 2784793"/>
                <a:gd name="connsiteY12" fmla="*/ 983567 h 1066912"/>
                <a:gd name="connsiteX13" fmla="*/ 299402 w 2784793"/>
                <a:gd name="connsiteY13" fmla="*/ 1043893 h 1066912"/>
                <a:gd name="connsiteX14" fmla="*/ 481964 w 2784793"/>
                <a:gd name="connsiteY14" fmla="*/ 1066912 h 1066912"/>
                <a:gd name="connsiteX15" fmla="*/ 755809 w 2784793"/>
                <a:gd name="connsiteY15" fmla="*/ 1043892 h 1066912"/>
                <a:gd name="connsiteX16" fmla="*/ 1036003 w 2784793"/>
                <a:gd name="connsiteY16" fmla="*/ 969281 h 1066912"/>
                <a:gd name="connsiteX17" fmla="*/ 1400332 w 2784793"/>
                <a:gd name="connsiteY17" fmla="*/ 807356 h 1066912"/>
                <a:gd name="connsiteX18" fmla="*/ 1959927 w 2784793"/>
                <a:gd name="connsiteY18" fmla="*/ 471599 h 1066912"/>
                <a:gd name="connsiteX19" fmla="*/ 2393314 w 2784793"/>
                <a:gd name="connsiteY19" fmla="*/ 252524 h 1066912"/>
                <a:gd name="connsiteX20" fmla="*/ 2784793 w 2784793"/>
                <a:gd name="connsiteY20" fmla="*/ 117745 h 1066912"/>
                <a:gd name="connsiteX0" fmla="*/ 2771573 w 2784433"/>
                <a:gd name="connsiteY0" fmla="*/ 23924 h 1066912"/>
                <a:gd name="connsiteX1" fmla="*/ 2526304 w 2784433"/>
                <a:gd name="connsiteY1" fmla="*/ 28687 h 1066912"/>
                <a:gd name="connsiteX2" fmla="*/ 2161974 w 2784433"/>
                <a:gd name="connsiteY2" fmla="*/ 26306 h 1066912"/>
                <a:gd name="connsiteX3" fmla="*/ 1711917 w 2784433"/>
                <a:gd name="connsiteY3" fmla="*/ 9637 h 1066912"/>
                <a:gd name="connsiteX4" fmla="*/ 1307105 w 2784433"/>
                <a:gd name="connsiteY4" fmla="*/ 112 h 1066912"/>
                <a:gd name="connsiteX5" fmla="*/ 881654 w 2784433"/>
                <a:gd name="connsiteY5" fmla="*/ 11224 h 1066912"/>
                <a:gd name="connsiteX6" fmla="*/ 507005 w 2784433"/>
                <a:gd name="connsiteY6" fmla="*/ 83457 h 1066912"/>
                <a:gd name="connsiteX7" fmla="*/ 241891 w 2784433"/>
                <a:gd name="connsiteY7" fmla="*/ 219980 h 1066912"/>
                <a:gd name="connsiteX8" fmla="*/ 75998 w 2784433"/>
                <a:gd name="connsiteY8" fmla="*/ 409687 h 1066912"/>
                <a:gd name="connsiteX9" fmla="*/ 6148 w 2784433"/>
                <a:gd name="connsiteY9" fmla="*/ 593837 h 1066912"/>
                <a:gd name="connsiteX10" fmla="*/ 9323 w 2784433"/>
                <a:gd name="connsiteY10" fmla="*/ 781162 h 1066912"/>
                <a:gd name="connsiteX11" fmla="*/ 57463 w 2784433"/>
                <a:gd name="connsiteY11" fmla="*/ 889625 h 1066912"/>
                <a:gd name="connsiteX12" fmla="*/ 161724 w 2784433"/>
                <a:gd name="connsiteY12" fmla="*/ 983567 h 1066912"/>
                <a:gd name="connsiteX13" fmla="*/ 299042 w 2784433"/>
                <a:gd name="connsiteY13" fmla="*/ 1043893 h 1066912"/>
                <a:gd name="connsiteX14" fmla="*/ 481604 w 2784433"/>
                <a:gd name="connsiteY14" fmla="*/ 1066912 h 1066912"/>
                <a:gd name="connsiteX15" fmla="*/ 755449 w 2784433"/>
                <a:gd name="connsiteY15" fmla="*/ 1043892 h 1066912"/>
                <a:gd name="connsiteX16" fmla="*/ 1035643 w 2784433"/>
                <a:gd name="connsiteY16" fmla="*/ 969281 h 1066912"/>
                <a:gd name="connsiteX17" fmla="*/ 1399972 w 2784433"/>
                <a:gd name="connsiteY17" fmla="*/ 807356 h 1066912"/>
                <a:gd name="connsiteX18" fmla="*/ 1959567 w 2784433"/>
                <a:gd name="connsiteY18" fmla="*/ 471599 h 1066912"/>
                <a:gd name="connsiteX19" fmla="*/ 2392954 w 2784433"/>
                <a:gd name="connsiteY19" fmla="*/ 252524 h 1066912"/>
                <a:gd name="connsiteX20" fmla="*/ 2784433 w 2784433"/>
                <a:gd name="connsiteY20" fmla="*/ 117745 h 1066912"/>
                <a:gd name="connsiteX0" fmla="*/ 2773995 w 2786855"/>
                <a:gd name="connsiteY0" fmla="*/ 23924 h 1066912"/>
                <a:gd name="connsiteX1" fmla="*/ 2528726 w 2786855"/>
                <a:gd name="connsiteY1" fmla="*/ 28687 h 1066912"/>
                <a:gd name="connsiteX2" fmla="*/ 2164396 w 2786855"/>
                <a:gd name="connsiteY2" fmla="*/ 26306 h 1066912"/>
                <a:gd name="connsiteX3" fmla="*/ 1714339 w 2786855"/>
                <a:gd name="connsiteY3" fmla="*/ 9637 h 1066912"/>
                <a:gd name="connsiteX4" fmla="*/ 1309527 w 2786855"/>
                <a:gd name="connsiteY4" fmla="*/ 112 h 1066912"/>
                <a:gd name="connsiteX5" fmla="*/ 884076 w 2786855"/>
                <a:gd name="connsiteY5" fmla="*/ 11224 h 1066912"/>
                <a:gd name="connsiteX6" fmla="*/ 509427 w 2786855"/>
                <a:gd name="connsiteY6" fmla="*/ 83457 h 1066912"/>
                <a:gd name="connsiteX7" fmla="*/ 244313 w 2786855"/>
                <a:gd name="connsiteY7" fmla="*/ 219980 h 1066912"/>
                <a:gd name="connsiteX8" fmla="*/ 78420 w 2786855"/>
                <a:gd name="connsiteY8" fmla="*/ 409687 h 1066912"/>
                <a:gd name="connsiteX9" fmla="*/ 8570 w 2786855"/>
                <a:gd name="connsiteY9" fmla="*/ 593837 h 1066912"/>
                <a:gd name="connsiteX10" fmla="*/ 6795 w 2786855"/>
                <a:gd name="connsiteY10" fmla="*/ 776213 h 1066912"/>
                <a:gd name="connsiteX11" fmla="*/ 59885 w 2786855"/>
                <a:gd name="connsiteY11" fmla="*/ 889625 h 1066912"/>
                <a:gd name="connsiteX12" fmla="*/ 164146 w 2786855"/>
                <a:gd name="connsiteY12" fmla="*/ 983567 h 1066912"/>
                <a:gd name="connsiteX13" fmla="*/ 301464 w 2786855"/>
                <a:gd name="connsiteY13" fmla="*/ 1043893 h 1066912"/>
                <a:gd name="connsiteX14" fmla="*/ 484026 w 2786855"/>
                <a:gd name="connsiteY14" fmla="*/ 1066912 h 1066912"/>
                <a:gd name="connsiteX15" fmla="*/ 757871 w 2786855"/>
                <a:gd name="connsiteY15" fmla="*/ 1043892 h 1066912"/>
                <a:gd name="connsiteX16" fmla="*/ 1038065 w 2786855"/>
                <a:gd name="connsiteY16" fmla="*/ 969281 h 1066912"/>
                <a:gd name="connsiteX17" fmla="*/ 1402394 w 2786855"/>
                <a:gd name="connsiteY17" fmla="*/ 807356 h 1066912"/>
                <a:gd name="connsiteX18" fmla="*/ 1961989 w 2786855"/>
                <a:gd name="connsiteY18" fmla="*/ 471599 h 1066912"/>
                <a:gd name="connsiteX19" fmla="*/ 2395376 w 2786855"/>
                <a:gd name="connsiteY19" fmla="*/ 252524 h 1066912"/>
                <a:gd name="connsiteX20" fmla="*/ 2786855 w 2786855"/>
                <a:gd name="connsiteY20" fmla="*/ 117745 h 106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86855" h="1066912">
                  <a:moveTo>
                    <a:pt x="2773995" y="23924"/>
                  </a:moveTo>
                  <a:cubicBezTo>
                    <a:pt x="2716448" y="28289"/>
                    <a:pt x="2630326" y="28290"/>
                    <a:pt x="2528726" y="28687"/>
                  </a:cubicBezTo>
                  <a:lnTo>
                    <a:pt x="2164396" y="26306"/>
                  </a:lnTo>
                  <a:cubicBezTo>
                    <a:pt x="2028665" y="23131"/>
                    <a:pt x="1856817" y="14003"/>
                    <a:pt x="1714339" y="9637"/>
                  </a:cubicBezTo>
                  <a:cubicBezTo>
                    <a:pt x="1571861" y="5271"/>
                    <a:pt x="1447904" y="-152"/>
                    <a:pt x="1309527" y="112"/>
                  </a:cubicBezTo>
                  <a:cubicBezTo>
                    <a:pt x="1171150" y="376"/>
                    <a:pt x="1017426" y="-2667"/>
                    <a:pt x="884076" y="11224"/>
                  </a:cubicBezTo>
                  <a:cubicBezTo>
                    <a:pt x="750726" y="25115"/>
                    <a:pt x="616054" y="48664"/>
                    <a:pt x="509427" y="83457"/>
                  </a:cubicBezTo>
                  <a:cubicBezTo>
                    <a:pt x="402800" y="118250"/>
                    <a:pt x="316147" y="165608"/>
                    <a:pt x="244313" y="219980"/>
                  </a:cubicBezTo>
                  <a:cubicBezTo>
                    <a:pt x="172479" y="274352"/>
                    <a:pt x="117711" y="347378"/>
                    <a:pt x="78420" y="409687"/>
                  </a:cubicBezTo>
                  <a:cubicBezTo>
                    <a:pt x="39130" y="471997"/>
                    <a:pt x="20507" y="532749"/>
                    <a:pt x="8570" y="593837"/>
                  </a:cubicBezTo>
                  <a:cubicBezTo>
                    <a:pt x="-3367" y="654925"/>
                    <a:pt x="-1757" y="726915"/>
                    <a:pt x="6795" y="776213"/>
                  </a:cubicBezTo>
                  <a:cubicBezTo>
                    <a:pt x="15347" y="825511"/>
                    <a:pt x="33660" y="855066"/>
                    <a:pt x="59885" y="889625"/>
                  </a:cubicBezTo>
                  <a:cubicBezTo>
                    <a:pt x="86110" y="924184"/>
                    <a:pt x="123883" y="957856"/>
                    <a:pt x="164146" y="983567"/>
                  </a:cubicBezTo>
                  <a:cubicBezTo>
                    <a:pt x="204409" y="1009278"/>
                    <a:pt x="248151" y="1030002"/>
                    <a:pt x="301464" y="1043893"/>
                  </a:cubicBezTo>
                  <a:cubicBezTo>
                    <a:pt x="354777" y="1057784"/>
                    <a:pt x="407958" y="1066912"/>
                    <a:pt x="484026" y="1066912"/>
                  </a:cubicBezTo>
                  <a:cubicBezTo>
                    <a:pt x="560094" y="1066912"/>
                    <a:pt x="665531" y="1060164"/>
                    <a:pt x="757871" y="1043892"/>
                  </a:cubicBezTo>
                  <a:cubicBezTo>
                    <a:pt x="850211" y="1027620"/>
                    <a:pt x="930645" y="1008704"/>
                    <a:pt x="1038065" y="969281"/>
                  </a:cubicBezTo>
                  <a:cubicBezTo>
                    <a:pt x="1145485" y="929858"/>
                    <a:pt x="1248407" y="890303"/>
                    <a:pt x="1402394" y="807356"/>
                  </a:cubicBezTo>
                  <a:cubicBezTo>
                    <a:pt x="1556381" y="724409"/>
                    <a:pt x="1791333" y="579946"/>
                    <a:pt x="1961989" y="471599"/>
                  </a:cubicBezTo>
                  <a:cubicBezTo>
                    <a:pt x="2132645" y="363252"/>
                    <a:pt x="2257898" y="311500"/>
                    <a:pt x="2395376" y="252524"/>
                  </a:cubicBezTo>
                  <a:cubicBezTo>
                    <a:pt x="2532854" y="193548"/>
                    <a:pt x="2646004" y="156083"/>
                    <a:pt x="2786855" y="117745"/>
                  </a:cubicBezTo>
                </a:path>
              </a:pathLst>
            </a:cu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7">
              <a:extLst>
                <a:ext uri="{FF2B5EF4-FFF2-40B4-BE49-F238E27FC236}">
                  <a16:creationId xmlns:a16="http://schemas.microsoft.com/office/drawing/2014/main" id="{33F58583-CA7A-4DC0-AE9A-4B6D191708BB}"/>
                </a:ext>
              </a:extLst>
            </p:cNvPr>
            <p:cNvCxnSpPr>
              <a:stCxn id="18" idx="0"/>
              <a:endCxn id="34" idx="0"/>
            </p:cNvCxnSpPr>
            <p:nvPr/>
          </p:nvCxnSpPr>
          <p:spPr>
            <a:xfrm>
              <a:off x="10746769" y="2596780"/>
              <a:ext cx="1242908" cy="993379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4EC3BC64-DCFE-43BC-BD4E-6E65225E0DD1}"/>
                </a:ext>
              </a:extLst>
            </p:cNvPr>
            <p:cNvCxnSpPr/>
            <p:nvPr/>
          </p:nvCxnSpPr>
          <p:spPr>
            <a:xfrm>
              <a:off x="10748838" y="2595664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982DBABA-AD2D-4E22-91FB-200A17AE0A8A}"/>
                </a:ext>
              </a:extLst>
            </p:cNvPr>
            <p:cNvCxnSpPr>
              <a:stCxn id="18" idx="20"/>
            </p:cNvCxnSpPr>
            <p:nvPr/>
          </p:nvCxnSpPr>
          <p:spPr>
            <a:xfrm flipH="1" flipV="1">
              <a:off x="10748838" y="2595664"/>
              <a:ext cx="18248" cy="149344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DF83A14-BE0B-488C-8AB5-F57A74A3B72C}"/>
                </a:ext>
              </a:extLst>
            </p:cNvPr>
            <p:cNvSpPr/>
            <p:nvPr/>
          </p:nvSpPr>
          <p:spPr>
            <a:xfrm rot="10800000">
              <a:off x="8569530" y="4783609"/>
              <a:ext cx="1024849" cy="493989"/>
            </a:xfrm>
            <a:custGeom>
              <a:avLst/>
              <a:gdLst>
                <a:gd name="connsiteX0" fmla="*/ 628650 w 628650"/>
                <a:gd name="connsiteY0" fmla="*/ 0 h 193675"/>
                <a:gd name="connsiteX1" fmla="*/ 495300 w 628650"/>
                <a:gd name="connsiteY1" fmla="*/ 6350 h 193675"/>
                <a:gd name="connsiteX2" fmla="*/ 422275 w 628650"/>
                <a:gd name="connsiteY2" fmla="*/ 6350 h 193675"/>
                <a:gd name="connsiteX3" fmla="*/ 320675 w 628650"/>
                <a:gd name="connsiteY3" fmla="*/ 15875 h 193675"/>
                <a:gd name="connsiteX4" fmla="*/ 231775 w 628650"/>
                <a:gd name="connsiteY4" fmla="*/ 28575 h 193675"/>
                <a:gd name="connsiteX5" fmla="*/ 171450 w 628650"/>
                <a:gd name="connsiteY5" fmla="*/ 38100 h 193675"/>
                <a:gd name="connsiteX6" fmla="*/ 79375 w 628650"/>
                <a:gd name="connsiteY6" fmla="*/ 69850 h 193675"/>
                <a:gd name="connsiteX7" fmla="*/ 0 w 628650"/>
                <a:gd name="connsiteY7" fmla="*/ 98425 h 193675"/>
                <a:gd name="connsiteX8" fmla="*/ 0 w 628650"/>
                <a:gd name="connsiteY8" fmla="*/ 193675 h 193675"/>
                <a:gd name="connsiteX9" fmla="*/ 38100 w 628650"/>
                <a:gd name="connsiteY9" fmla="*/ 174625 h 193675"/>
                <a:gd name="connsiteX10" fmla="*/ 104775 w 628650"/>
                <a:gd name="connsiteY10" fmla="*/ 146050 h 193675"/>
                <a:gd name="connsiteX11" fmla="*/ 187325 w 628650"/>
                <a:gd name="connsiteY11" fmla="*/ 123825 h 193675"/>
                <a:gd name="connsiteX12" fmla="*/ 276225 w 628650"/>
                <a:gd name="connsiteY12" fmla="*/ 107950 h 193675"/>
                <a:gd name="connsiteX13" fmla="*/ 409575 w 628650"/>
                <a:gd name="connsiteY13" fmla="*/ 101600 h 193675"/>
                <a:gd name="connsiteX14" fmla="*/ 536575 w 628650"/>
                <a:gd name="connsiteY14" fmla="*/ 92075 h 193675"/>
                <a:gd name="connsiteX15" fmla="*/ 625475 w 628650"/>
                <a:gd name="connsiteY15" fmla="*/ 88900 h 193675"/>
                <a:gd name="connsiteX16" fmla="*/ 628650 w 628650"/>
                <a:gd name="connsiteY16" fmla="*/ 0 h 193675"/>
                <a:gd name="connsiteX0" fmla="*/ 626268 w 626268"/>
                <a:gd name="connsiteY0" fmla="*/ 0 h 274637"/>
                <a:gd name="connsiteX1" fmla="*/ 495300 w 626268"/>
                <a:gd name="connsiteY1" fmla="*/ 87312 h 274637"/>
                <a:gd name="connsiteX2" fmla="*/ 422275 w 626268"/>
                <a:gd name="connsiteY2" fmla="*/ 87312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22275 w 626268"/>
                <a:gd name="connsiteY2" fmla="*/ 87312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11150 w 626268"/>
                <a:gd name="connsiteY3" fmla="*/ 75406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11150 w 626268"/>
                <a:gd name="connsiteY3" fmla="*/ 75406 h 274637"/>
                <a:gd name="connsiteX4" fmla="*/ 227013 w 626268"/>
                <a:gd name="connsiteY4" fmla="*/ 97631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82562 h 274637"/>
                <a:gd name="connsiteX14" fmla="*/ 536575 w 630248"/>
                <a:gd name="connsiteY14" fmla="*/ 173037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82562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42080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07988 w 630248"/>
                <a:gd name="connsiteY2" fmla="*/ 39688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65881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65881 h 274637"/>
                <a:gd name="connsiteX4" fmla="*/ 227013 w 630248"/>
                <a:gd name="connsiteY4" fmla="*/ 97631 h 274637"/>
                <a:gd name="connsiteX5" fmla="*/ 164307 w 630248"/>
                <a:gd name="connsiteY5" fmla="*/ 121443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1756 w 632629"/>
                <a:gd name="connsiteY6" fmla="*/ 150812 h 286544"/>
                <a:gd name="connsiteX7" fmla="*/ 2381 w 632629"/>
                <a:gd name="connsiteY7" fmla="*/ 179387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1756 w 632629"/>
                <a:gd name="connsiteY6" fmla="*/ 150812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62718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50006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50006 w 632629"/>
                <a:gd name="connsiteY9" fmla="*/ 255587 h 286544"/>
                <a:gd name="connsiteX10" fmla="*/ 109537 w 632629"/>
                <a:gd name="connsiteY10" fmla="*/ 227011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3506 h 286544"/>
                <a:gd name="connsiteX15" fmla="*/ 625474 w 628649"/>
                <a:gd name="connsiteY15" fmla="*/ 103187 h 286544"/>
                <a:gd name="connsiteX16" fmla="*/ 628649 w 62864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1125 h 286544"/>
                <a:gd name="connsiteX15" fmla="*/ 625474 w 628649"/>
                <a:gd name="connsiteY15" fmla="*/ 103187 h 286544"/>
                <a:gd name="connsiteX16" fmla="*/ 628649 w 62864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1125 h 286544"/>
                <a:gd name="connsiteX15" fmla="*/ 627855 w 628649"/>
                <a:gd name="connsiteY15" fmla="*/ 98425 h 286544"/>
                <a:gd name="connsiteX16" fmla="*/ 628649 w 628649"/>
                <a:gd name="connsiteY16" fmla="*/ 0 h 286544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45473 w 624116"/>
                <a:gd name="connsiteY9" fmla="*/ 255587 h 300831"/>
                <a:gd name="connsiteX10" fmla="*/ 105004 w 624116"/>
                <a:gd name="connsiteY10" fmla="*/ 227011 h 300831"/>
                <a:gd name="connsiteX11" fmla="*/ 185173 w 624116"/>
                <a:gd name="connsiteY11" fmla="*/ 197643 h 300831"/>
                <a:gd name="connsiteX12" fmla="*/ 269311 w 624116"/>
                <a:gd name="connsiteY12" fmla="*/ 172243 h 300831"/>
                <a:gd name="connsiteX13" fmla="*/ 402661 w 624116"/>
                <a:gd name="connsiteY13" fmla="*/ 137317 h 300831"/>
                <a:gd name="connsiteX14" fmla="*/ 529660 w 624116"/>
                <a:gd name="connsiteY14" fmla="*/ 111125 h 300831"/>
                <a:gd name="connsiteX15" fmla="*/ 623322 w 624116"/>
                <a:gd name="connsiteY15" fmla="*/ 98425 h 300831"/>
                <a:gd name="connsiteX16" fmla="*/ 624116 w 624116"/>
                <a:gd name="connsiteY16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105004 w 624116"/>
                <a:gd name="connsiteY9" fmla="*/ 227011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6473 w 624116"/>
                <a:gd name="connsiteY12" fmla="*/ 125410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6473 w 624116"/>
                <a:gd name="connsiteY12" fmla="*/ 125410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1711 w 624116"/>
                <a:gd name="connsiteY12" fmla="*/ 123029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90742 w 624116"/>
                <a:gd name="connsiteY11" fmla="*/ 160337 h 300831"/>
                <a:gd name="connsiteX12" fmla="*/ 421711 w 624116"/>
                <a:gd name="connsiteY12" fmla="*/ 123029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4116" h="300831">
                  <a:moveTo>
                    <a:pt x="624116" y="0"/>
                  </a:moveTo>
                  <a:lnTo>
                    <a:pt x="524104" y="11112"/>
                  </a:lnTo>
                  <a:lnTo>
                    <a:pt x="405836" y="39688"/>
                  </a:lnTo>
                  <a:lnTo>
                    <a:pt x="308998" y="65881"/>
                  </a:lnTo>
                  <a:cubicBezTo>
                    <a:pt x="282540" y="77258"/>
                    <a:pt x="249335" y="88371"/>
                    <a:pt x="224861" y="97631"/>
                  </a:cubicBezTo>
                  <a:cubicBezTo>
                    <a:pt x="200387" y="106891"/>
                    <a:pt x="182263" y="118268"/>
                    <a:pt x="162155" y="121443"/>
                  </a:cubicBezTo>
                  <a:cubicBezTo>
                    <a:pt x="133844" y="131233"/>
                    <a:pt x="106592" y="143140"/>
                    <a:pt x="79605" y="155575"/>
                  </a:cubicBezTo>
                  <a:cubicBezTo>
                    <a:pt x="52618" y="168010"/>
                    <a:pt x="25894" y="180975"/>
                    <a:pt x="230" y="196056"/>
                  </a:cubicBezTo>
                  <a:cubicBezTo>
                    <a:pt x="-564" y="231775"/>
                    <a:pt x="1023" y="265112"/>
                    <a:pt x="229" y="300831"/>
                  </a:cubicBezTo>
                  <a:cubicBezTo>
                    <a:pt x="37535" y="269874"/>
                    <a:pt x="51030" y="257969"/>
                    <a:pt x="90717" y="238918"/>
                  </a:cubicBezTo>
                  <a:lnTo>
                    <a:pt x="185173" y="197643"/>
                  </a:lnTo>
                  <a:lnTo>
                    <a:pt x="290742" y="160337"/>
                  </a:lnTo>
                  <a:lnTo>
                    <a:pt x="421711" y="123029"/>
                  </a:lnTo>
                  <a:lnTo>
                    <a:pt x="536803" y="101600"/>
                  </a:lnTo>
                  <a:lnTo>
                    <a:pt x="623322" y="98425"/>
                  </a:lnTo>
                  <a:cubicBezTo>
                    <a:pt x="623586" y="41804"/>
                    <a:pt x="623852" y="56621"/>
                    <a:pt x="624116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 55">
              <a:extLst>
                <a:ext uri="{FF2B5EF4-FFF2-40B4-BE49-F238E27FC236}">
                  <a16:creationId xmlns:a16="http://schemas.microsoft.com/office/drawing/2014/main" id="{62C64E9E-FB33-48C2-8498-CB07626E8F6C}"/>
                </a:ext>
              </a:extLst>
            </p:cNvPr>
            <p:cNvSpPr/>
            <p:nvPr/>
          </p:nvSpPr>
          <p:spPr>
            <a:xfrm rot="10800000">
              <a:off x="7437938" y="3728100"/>
              <a:ext cx="1024849" cy="493989"/>
            </a:xfrm>
            <a:custGeom>
              <a:avLst/>
              <a:gdLst>
                <a:gd name="connsiteX0" fmla="*/ 628650 w 628650"/>
                <a:gd name="connsiteY0" fmla="*/ 0 h 193675"/>
                <a:gd name="connsiteX1" fmla="*/ 495300 w 628650"/>
                <a:gd name="connsiteY1" fmla="*/ 6350 h 193675"/>
                <a:gd name="connsiteX2" fmla="*/ 422275 w 628650"/>
                <a:gd name="connsiteY2" fmla="*/ 6350 h 193675"/>
                <a:gd name="connsiteX3" fmla="*/ 320675 w 628650"/>
                <a:gd name="connsiteY3" fmla="*/ 15875 h 193675"/>
                <a:gd name="connsiteX4" fmla="*/ 231775 w 628650"/>
                <a:gd name="connsiteY4" fmla="*/ 28575 h 193675"/>
                <a:gd name="connsiteX5" fmla="*/ 171450 w 628650"/>
                <a:gd name="connsiteY5" fmla="*/ 38100 h 193675"/>
                <a:gd name="connsiteX6" fmla="*/ 79375 w 628650"/>
                <a:gd name="connsiteY6" fmla="*/ 69850 h 193675"/>
                <a:gd name="connsiteX7" fmla="*/ 0 w 628650"/>
                <a:gd name="connsiteY7" fmla="*/ 98425 h 193675"/>
                <a:gd name="connsiteX8" fmla="*/ 0 w 628650"/>
                <a:gd name="connsiteY8" fmla="*/ 193675 h 193675"/>
                <a:gd name="connsiteX9" fmla="*/ 38100 w 628650"/>
                <a:gd name="connsiteY9" fmla="*/ 174625 h 193675"/>
                <a:gd name="connsiteX10" fmla="*/ 104775 w 628650"/>
                <a:gd name="connsiteY10" fmla="*/ 146050 h 193675"/>
                <a:gd name="connsiteX11" fmla="*/ 187325 w 628650"/>
                <a:gd name="connsiteY11" fmla="*/ 123825 h 193675"/>
                <a:gd name="connsiteX12" fmla="*/ 276225 w 628650"/>
                <a:gd name="connsiteY12" fmla="*/ 107950 h 193675"/>
                <a:gd name="connsiteX13" fmla="*/ 409575 w 628650"/>
                <a:gd name="connsiteY13" fmla="*/ 101600 h 193675"/>
                <a:gd name="connsiteX14" fmla="*/ 536575 w 628650"/>
                <a:gd name="connsiteY14" fmla="*/ 92075 h 193675"/>
                <a:gd name="connsiteX15" fmla="*/ 625475 w 628650"/>
                <a:gd name="connsiteY15" fmla="*/ 88900 h 193675"/>
                <a:gd name="connsiteX16" fmla="*/ 628650 w 628650"/>
                <a:gd name="connsiteY16" fmla="*/ 0 h 193675"/>
                <a:gd name="connsiteX0" fmla="*/ 626268 w 626268"/>
                <a:gd name="connsiteY0" fmla="*/ 0 h 274637"/>
                <a:gd name="connsiteX1" fmla="*/ 495300 w 626268"/>
                <a:gd name="connsiteY1" fmla="*/ 87312 h 274637"/>
                <a:gd name="connsiteX2" fmla="*/ 422275 w 626268"/>
                <a:gd name="connsiteY2" fmla="*/ 87312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22275 w 626268"/>
                <a:gd name="connsiteY2" fmla="*/ 87312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11150 w 626268"/>
                <a:gd name="connsiteY3" fmla="*/ 75406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11150 w 626268"/>
                <a:gd name="connsiteY3" fmla="*/ 75406 h 274637"/>
                <a:gd name="connsiteX4" fmla="*/ 227013 w 626268"/>
                <a:gd name="connsiteY4" fmla="*/ 97631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82562 h 274637"/>
                <a:gd name="connsiteX14" fmla="*/ 536575 w 630248"/>
                <a:gd name="connsiteY14" fmla="*/ 173037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82562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42080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07988 w 630248"/>
                <a:gd name="connsiteY2" fmla="*/ 39688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65881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65881 h 274637"/>
                <a:gd name="connsiteX4" fmla="*/ 227013 w 630248"/>
                <a:gd name="connsiteY4" fmla="*/ 97631 h 274637"/>
                <a:gd name="connsiteX5" fmla="*/ 164307 w 630248"/>
                <a:gd name="connsiteY5" fmla="*/ 121443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1756 w 632629"/>
                <a:gd name="connsiteY6" fmla="*/ 150812 h 286544"/>
                <a:gd name="connsiteX7" fmla="*/ 2381 w 632629"/>
                <a:gd name="connsiteY7" fmla="*/ 179387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1756 w 632629"/>
                <a:gd name="connsiteY6" fmla="*/ 150812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62718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50006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50006 w 632629"/>
                <a:gd name="connsiteY9" fmla="*/ 255587 h 286544"/>
                <a:gd name="connsiteX10" fmla="*/ 109537 w 632629"/>
                <a:gd name="connsiteY10" fmla="*/ 227011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3506 h 286544"/>
                <a:gd name="connsiteX15" fmla="*/ 625474 w 628649"/>
                <a:gd name="connsiteY15" fmla="*/ 103187 h 286544"/>
                <a:gd name="connsiteX16" fmla="*/ 628649 w 62864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1125 h 286544"/>
                <a:gd name="connsiteX15" fmla="*/ 625474 w 628649"/>
                <a:gd name="connsiteY15" fmla="*/ 103187 h 286544"/>
                <a:gd name="connsiteX16" fmla="*/ 628649 w 62864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1125 h 286544"/>
                <a:gd name="connsiteX15" fmla="*/ 627855 w 628649"/>
                <a:gd name="connsiteY15" fmla="*/ 98425 h 286544"/>
                <a:gd name="connsiteX16" fmla="*/ 628649 w 628649"/>
                <a:gd name="connsiteY16" fmla="*/ 0 h 286544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45473 w 624116"/>
                <a:gd name="connsiteY9" fmla="*/ 255587 h 300831"/>
                <a:gd name="connsiteX10" fmla="*/ 105004 w 624116"/>
                <a:gd name="connsiteY10" fmla="*/ 227011 h 300831"/>
                <a:gd name="connsiteX11" fmla="*/ 185173 w 624116"/>
                <a:gd name="connsiteY11" fmla="*/ 197643 h 300831"/>
                <a:gd name="connsiteX12" fmla="*/ 269311 w 624116"/>
                <a:gd name="connsiteY12" fmla="*/ 172243 h 300831"/>
                <a:gd name="connsiteX13" fmla="*/ 402661 w 624116"/>
                <a:gd name="connsiteY13" fmla="*/ 137317 h 300831"/>
                <a:gd name="connsiteX14" fmla="*/ 529660 w 624116"/>
                <a:gd name="connsiteY14" fmla="*/ 111125 h 300831"/>
                <a:gd name="connsiteX15" fmla="*/ 623322 w 624116"/>
                <a:gd name="connsiteY15" fmla="*/ 98425 h 300831"/>
                <a:gd name="connsiteX16" fmla="*/ 624116 w 624116"/>
                <a:gd name="connsiteY16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105004 w 624116"/>
                <a:gd name="connsiteY9" fmla="*/ 227011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6473 w 624116"/>
                <a:gd name="connsiteY12" fmla="*/ 125410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6473 w 624116"/>
                <a:gd name="connsiteY12" fmla="*/ 125410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1711 w 624116"/>
                <a:gd name="connsiteY12" fmla="*/ 123029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90742 w 624116"/>
                <a:gd name="connsiteY11" fmla="*/ 160337 h 300831"/>
                <a:gd name="connsiteX12" fmla="*/ 421711 w 624116"/>
                <a:gd name="connsiteY12" fmla="*/ 123029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4116" h="300831">
                  <a:moveTo>
                    <a:pt x="624116" y="0"/>
                  </a:moveTo>
                  <a:lnTo>
                    <a:pt x="524104" y="11112"/>
                  </a:lnTo>
                  <a:lnTo>
                    <a:pt x="405836" y="39688"/>
                  </a:lnTo>
                  <a:lnTo>
                    <a:pt x="308998" y="65881"/>
                  </a:lnTo>
                  <a:cubicBezTo>
                    <a:pt x="282540" y="77258"/>
                    <a:pt x="249335" y="88371"/>
                    <a:pt x="224861" y="97631"/>
                  </a:cubicBezTo>
                  <a:cubicBezTo>
                    <a:pt x="200387" y="106891"/>
                    <a:pt x="182263" y="118268"/>
                    <a:pt x="162155" y="121443"/>
                  </a:cubicBezTo>
                  <a:cubicBezTo>
                    <a:pt x="133844" y="131233"/>
                    <a:pt x="106592" y="143140"/>
                    <a:pt x="79605" y="155575"/>
                  </a:cubicBezTo>
                  <a:cubicBezTo>
                    <a:pt x="52618" y="168010"/>
                    <a:pt x="25894" y="180975"/>
                    <a:pt x="230" y="196056"/>
                  </a:cubicBezTo>
                  <a:cubicBezTo>
                    <a:pt x="-564" y="231775"/>
                    <a:pt x="1023" y="265112"/>
                    <a:pt x="229" y="300831"/>
                  </a:cubicBezTo>
                  <a:cubicBezTo>
                    <a:pt x="37535" y="269874"/>
                    <a:pt x="51030" y="257969"/>
                    <a:pt x="90717" y="238918"/>
                  </a:cubicBezTo>
                  <a:lnTo>
                    <a:pt x="185173" y="197643"/>
                  </a:lnTo>
                  <a:lnTo>
                    <a:pt x="290742" y="160337"/>
                  </a:lnTo>
                  <a:lnTo>
                    <a:pt x="421711" y="123029"/>
                  </a:lnTo>
                  <a:lnTo>
                    <a:pt x="536803" y="101600"/>
                  </a:lnTo>
                  <a:lnTo>
                    <a:pt x="623322" y="98425"/>
                  </a:lnTo>
                  <a:cubicBezTo>
                    <a:pt x="623586" y="41804"/>
                    <a:pt x="623852" y="56621"/>
                    <a:pt x="624116" y="0"/>
                  </a:cubicBezTo>
                  <a:close/>
                </a:path>
              </a:pathLst>
            </a:custGeom>
            <a:pattFill prst="pct20">
              <a:fgClr>
                <a:schemeClr val="bg2">
                  <a:lumMod val="2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eform 56">
              <a:extLst>
                <a:ext uri="{FF2B5EF4-FFF2-40B4-BE49-F238E27FC236}">
                  <a16:creationId xmlns:a16="http://schemas.microsoft.com/office/drawing/2014/main" id="{D3C8AC67-754F-4426-B7A3-02B1080A7374}"/>
                </a:ext>
              </a:extLst>
            </p:cNvPr>
            <p:cNvSpPr/>
            <p:nvPr/>
          </p:nvSpPr>
          <p:spPr>
            <a:xfrm>
              <a:off x="7437934" y="4071115"/>
              <a:ext cx="1139419" cy="1206485"/>
            </a:xfrm>
            <a:custGeom>
              <a:avLst/>
              <a:gdLst>
                <a:gd name="connsiteX0" fmla="*/ 3175 w 682625"/>
                <a:gd name="connsiteY0" fmla="*/ 0 h 701675"/>
                <a:gd name="connsiteX1" fmla="*/ 3175 w 682625"/>
                <a:gd name="connsiteY1" fmla="*/ 0 h 701675"/>
                <a:gd name="connsiteX2" fmla="*/ 0 w 682625"/>
                <a:gd name="connsiteY2" fmla="*/ 92075 h 701675"/>
                <a:gd name="connsiteX3" fmla="*/ 679450 w 682625"/>
                <a:gd name="connsiteY3" fmla="*/ 701675 h 701675"/>
                <a:gd name="connsiteX4" fmla="*/ 682625 w 682625"/>
                <a:gd name="connsiteY4" fmla="*/ 609600 h 701675"/>
                <a:gd name="connsiteX5" fmla="*/ 3175 w 682625"/>
                <a:gd name="connsiteY5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625" h="701675">
                  <a:moveTo>
                    <a:pt x="3175" y="0"/>
                  </a:moveTo>
                  <a:lnTo>
                    <a:pt x="3175" y="0"/>
                  </a:lnTo>
                  <a:lnTo>
                    <a:pt x="0" y="92075"/>
                  </a:lnTo>
                  <a:lnTo>
                    <a:pt x="679450" y="701675"/>
                  </a:lnTo>
                  <a:lnTo>
                    <a:pt x="682625" y="609600"/>
                  </a:lnTo>
                  <a:lnTo>
                    <a:pt x="3175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 57">
              <a:extLst>
                <a:ext uri="{FF2B5EF4-FFF2-40B4-BE49-F238E27FC236}">
                  <a16:creationId xmlns:a16="http://schemas.microsoft.com/office/drawing/2014/main" id="{F98D65AC-D4D2-4665-90AA-CCF6F994FF7B}"/>
                </a:ext>
              </a:extLst>
            </p:cNvPr>
            <p:cNvSpPr/>
            <p:nvPr/>
          </p:nvSpPr>
          <p:spPr>
            <a:xfrm>
              <a:off x="7439501" y="3727017"/>
              <a:ext cx="2154524" cy="1392033"/>
            </a:xfrm>
            <a:custGeom>
              <a:avLst/>
              <a:gdLst>
                <a:gd name="connsiteX0" fmla="*/ 0 w 1312069"/>
                <a:gd name="connsiteY0" fmla="*/ 197644 h 847725"/>
                <a:gd name="connsiteX1" fmla="*/ 57150 w 1312069"/>
                <a:gd name="connsiteY1" fmla="*/ 204788 h 847725"/>
                <a:gd name="connsiteX2" fmla="*/ 116681 w 1312069"/>
                <a:gd name="connsiteY2" fmla="*/ 192881 h 847725"/>
                <a:gd name="connsiteX3" fmla="*/ 209550 w 1312069"/>
                <a:gd name="connsiteY3" fmla="*/ 180975 h 847725"/>
                <a:gd name="connsiteX4" fmla="*/ 269081 w 1312069"/>
                <a:gd name="connsiteY4" fmla="*/ 161925 h 847725"/>
                <a:gd name="connsiteX5" fmla="*/ 338137 w 1312069"/>
                <a:gd name="connsiteY5" fmla="*/ 140494 h 847725"/>
                <a:gd name="connsiteX6" fmla="*/ 411956 w 1312069"/>
                <a:gd name="connsiteY6" fmla="*/ 114300 h 847725"/>
                <a:gd name="connsiteX7" fmla="*/ 492919 w 1312069"/>
                <a:gd name="connsiteY7" fmla="*/ 88106 h 847725"/>
                <a:gd name="connsiteX8" fmla="*/ 550069 w 1312069"/>
                <a:gd name="connsiteY8" fmla="*/ 57150 h 847725"/>
                <a:gd name="connsiteX9" fmla="*/ 592931 w 1312069"/>
                <a:gd name="connsiteY9" fmla="*/ 30956 h 847725"/>
                <a:gd name="connsiteX10" fmla="*/ 628650 w 1312069"/>
                <a:gd name="connsiteY10" fmla="*/ 0 h 847725"/>
                <a:gd name="connsiteX11" fmla="*/ 1312069 w 1312069"/>
                <a:gd name="connsiteY11" fmla="*/ 638175 h 847725"/>
                <a:gd name="connsiteX12" fmla="*/ 1283494 w 1312069"/>
                <a:gd name="connsiteY12" fmla="*/ 666750 h 847725"/>
                <a:gd name="connsiteX13" fmla="*/ 1252537 w 1312069"/>
                <a:gd name="connsiteY13" fmla="*/ 692944 h 847725"/>
                <a:gd name="connsiteX14" fmla="*/ 1202531 w 1312069"/>
                <a:gd name="connsiteY14" fmla="*/ 711994 h 847725"/>
                <a:gd name="connsiteX15" fmla="*/ 1147762 w 1312069"/>
                <a:gd name="connsiteY15" fmla="*/ 738188 h 847725"/>
                <a:gd name="connsiteX16" fmla="*/ 1071562 w 1312069"/>
                <a:gd name="connsiteY16" fmla="*/ 766763 h 847725"/>
                <a:gd name="connsiteX17" fmla="*/ 988219 w 1312069"/>
                <a:gd name="connsiteY17" fmla="*/ 795338 h 847725"/>
                <a:gd name="connsiteX18" fmla="*/ 907256 w 1312069"/>
                <a:gd name="connsiteY18" fmla="*/ 814388 h 847725"/>
                <a:gd name="connsiteX19" fmla="*/ 828675 w 1312069"/>
                <a:gd name="connsiteY19" fmla="*/ 835819 h 847725"/>
                <a:gd name="connsiteX20" fmla="*/ 773906 w 1312069"/>
                <a:gd name="connsiteY20" fmla="*/ 842963 h 847725"/>
                <a:gd name="connsiteX21" fmla="*/ 688181 w 1312069"/>
                <a:gd name="connsiteY21" fmla="*/ 847725 h 847725"/>
                <a:gd name="connsiteX22" fmla="*/ 0 w 1312069"/>
                <a:gd name="connsiteY22" fmla="*/ 197644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12069" h="847725">
                  <a:moveTo>
                    <a:pt x="0" y="197644"/>
                  </a:moveTo>
                  <a:lnTo>
                    <a:pt x="57150" y="204788"/>
                  </a:lnTo>
                  <a:lnTo>
                    <a:pt x="116681" y="192881"/>
                  </a:lnTo>
                  <a:lnTo>
                    <a:pt x="209550" y="180975"/>
                  </a:lnTo>
                  <a:lnTo>
                    <a:pt x="269081" y="161925"/>
                  </a:lnTo>
                  <a:lnTo>
                    <a:pt x="338137" y="140494"/>
                  </a:lnTo>
                  <a:lnTo>
                    <a:pt x="411956" y="114300"/>
                  </a:lnTo>
                  <a:lnTo>
                    <a:pt x="492919" y="88106"/>
                  </a:lnTo>
                  <a:lnTo>
                    <a:pt x="550069" y="57150"/>
                  </a:lnTo>
                  <a:lnTo>
                    <a:pt x="592931" y="30956"/>
                  </a:lnTo>
                  <a:lnTo>
                    <a:pt x="628650" y="0"/>
                  </a:lnTo>
                  <a:lnTo>
                    <a:pt x="1312069" y="638175"/>
                  </a:lnTo>
                  <a:lnTo>
                    <a:pt x="1283494" y="666750"/>
                  </a:lnTo>
                  <a:lnTo>
                    <a:pt x="1252537" y="692944"/>
                  </a:lnTo>
                  <a:lnTo>
                    <a:pt x="1202531" y="711994"/>
                  </a:lnTo>
                  <a:lnTo>
                    <a:pt x="1147762" y="738188"/>
                  </a:lnTo>
                  <a:lnTo>
                    <a:pt x="1071562" y="766763"/>
                  </a:lnTo>
                  <a:lnTo>
                    <a:pt x="988219" y="795338"/>
                  </a:lnTo>
                  <a:lnTo>
                    <a:pt x="907256" y="814388"/>
                  </a:lnTo>
                  <a:lnTo>
                    <a:pt x="828675" y="835819"/>
                  </a:lnTo>
                  <a:lnTo>
                    <a:pt x="773906" y="842963"/>
                  </a:lnTo>
                  <a:lnTo>
                    <a:pt x="688181" y="847725"/>
                  </a:lnTo>
                  <a:lnTo>
                    <a:pt x="0" y="197644"/>
                  </a:lnTo>
                  <a:close/>
                </a:path>
              </a:pathLst>
            </a:custGeom>
            <a:blipFill dpi="0" rotWithShape="1">
              <a:blip r:embed="rId6"/>
              <a:srcRect/>
              <a:tile tx="0" ty="0" sx="10000" sy="10000" flip="none" algn="ctr"/>
            </a:blip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BD0EE31E-994A-4FB0-8F10-FDABE0D56EDC}"/>
                </a:ext>
              </a:extLst>
            </p:cNvPr>
            <p:cNvSpPr/>
            <p:nvPr/>
          </p:nvSpPr>
          <p:spPr>
            <a:xfrm>
              <a:off x="9876862" y="2595258"/>
              <a:ext cx="881100" cy="437943"/>
            </a:xfrm>
            <a:custGeom>
              <a:avLst/>
              <a:gdLst>
                <a:gd name="connsiteX0" fmla="*/ 0 w 536575"/>
                <a:gd name="connsiteY0" fmla="*/ 3175 h 254000"/>
                <a:gd name="connsiteX1" fmla="*/ 161925 w 536575"/>
                <a:gd name="connsiteY1" fmla="*/ 9525 h 254000"/>
                <a:gd name="connsiteX2" fmla="*/ 292100 w 536575"/>
                <a:gd name="connsiteY2" fmla="*/ 6350 h 254000"/>
                <a:gd name="connsiteX3" fmla="*/ 441325 w 536575"/>
                <a:gd name="connsiteY3" fmla="*/ 6350 h 254000"/>
                <a:gd name="connsiteX4" fmla="*/ 533400 w 536575"/>
                <a:gd name="connsiteY4" fmla="*/ 0 h 254000"/>
                <a:gd name="connsiteX5" fmla="*/ 536575 w 536575"/>
                <a:gd name="connsiteY5" fmla="*/ 92075 h 254000"/>
                <a:gd name="connsiteX6" fmla="*/ 454025 w 536575"/>
                <a:gd name="connsiteY6" fmla="*/ 114300 h 254000"/>
                <a:gd name="connsiteX7" fmla="*/ 371475 w 536575"/>
                <a:gd name="connsiteY7" fmla="*/ 136525 h 254000"/>
                <a:gd name="connsiteX8" fmla="*/ 266700 w 536575"/>
                <a:gd name="connsiteY8" fmla="*/ 165100 h 254000"/>
                <a:gd name="connsiteX9" fmla="*/ 193675 w 536575"/>
                <a:gd name="connsiteY9" fmla="*/ 200025 h 254000"/>
                <a:gd name="connsiteX10" fmla="*/ 76200 w 536575"/>
                <a:gd name="connsiteY10" fmla="*/ 254000 h 254000"/>
                <a:gd name="connsiteX11" fmla="*/ 31750 w 536575"/>
                <a:gd name="connsiteY11" fmla="*/ 196850 h 254000"/>
                <a:gd name="connsiteX12" fmla="*/ 127000 w 536575"/>
                <a:gd name="connsiteY12" fmla="*/ 174625 h 254000"/>
                <a:gd name="connsiteX13" fmla="*/ 244475 w 536575"/>
                <a:gd name="connsiteY13" fmla="*/ 136525 h 254000"/>
                <a:gd name="connsiteX14" fmla="*/ 374650 w 536575"/>
                <a:gd name="connsiteY14" fmla="*/ 98425 h 254000"/>
                <a:gd name="connsiteX15" fmla="*/ 365125 w 536575"/>
                <a:gd name="connsiteY15" fmla="*/ 60325 h 254000"/>
                <a:gd name="connsiteX16" fmla="*/ 212725 w 536575"/>
                <a:gd name="connsiteY16" fmla="*/ 76200 h 254000"/>
                <a:gd name="connsiteX17" fmla="*/ 25400 w 536575"/>
                <a:gd name="connsiteY17" fmla="*/ 73025 h 254000"/>
                <a:gd name="connsiteX18" fmla="*/ 0 w 536575"/>
                <a:gd name="connsiteY18" fmla="*/ 3175 h 254000"/>
                <a:gd name="connsiteX0" fmla="*/ 0 w 536575"/>
                <a:gd name="connsiteY0" fmla="*/ 3175 h 254000"/>
                <a:gd name="connsiteX1" fmla="*/ 161925 w 536575"/>
                <a:gd name="connsiteY1" fmla="*/ 9525 h 254000"/>
                <a:gd name="connsiteX2" fmla="*/ 292100 w 536575"/>
                <a:gd name="connsiteY2" fmla="*/ 6350 h 254000"/>
                <a:gd name="connsiteX3" fmla="*/ 441325 w 536575"/>
                <a:gd name="connsiteY3" fmla="*/ 6350 h 254000"/>
                <a:gd name="connsiteX4" fmla="*/ 533400 w 536575"/>
                <a:gd name="connsiteY4" fmla="*/ 0 h 254000"/>
                <a:gd name="connsiteX5" fmla="*/ 536575 w 536575"/>
                <a:gd name="connsiteY5" fmla="*/ 92075 h 254000"/>
                <a:gd name="connsiteX6" fmla="*/ 454025 w 536575"/>
                <a:gd name="connsiteY6" fmla="*/ 114300 h 254000"/>
                <a:gd name="connsiteX7" fmla="*/ 371475 w 536575"/>
                <a:gd name="connsiteY7" fmla="*/ 136525 h 254000"/>
                <a:gd name="connsiteX8" fmla="*/ 266700 w 536575"/>
                <a:gd name="connsiteY8" fmla="*/ 165100 h 254000"/>
                <a:gd name="connsiteX9" fmla="*/ 193675 w 536575"/>
                <a:gd name="connsiteY9" fmla="*/ 200025 h 254000"/>
                <a:gd name="connsiteX10" fmla="*/ 76200 w 536575"/>
                <a:gd name="connsiteY10" fmla="*/ 254000 h 254000"/>
                <a:gd name="connsiteX11" fmla="*/ 31750 w 536575"/>
                <a:gd name="connsiteY11" fmla="*/ 196850 h 254000"/>
                <a:gd name="connsiteX12" fmla="*/ 127000 w 536575"/>
                <a:gd name="connsiteY12" fmla="*/ 174625 h 254000"/>
                <a:gd name="connsiteX13" fmla="*/ 244475 w 536575"/>
                <a:gd name="connsiteY13" fmla="*/ 136525 h 254000"/>
                <a:gd name="connsiteX14" fmla="*/ 374650 w 536575"/>
                <a:gd name="connsiteY14" fmla="*/ 98425 h 254000"/>
                <a:gd name="connsiteX15" fmla="*/ 365125 w 536575"/>
                <a:gd name="connsiteY15" fmla="*/ 60325 h 254000"/>
                <a:gd name="connsiteX16" fmla="*/ 212725 w 536575"/>
                <a:gd name="connsiteY16" fmla="*/ 76200 h 254000"/>
                <a:gd name="connsiteX17" fmla="*/ 12700 w 536575"/>
                <a:gd name="connsiteY17" fmla="*/ 73025 h 254000"/>
                <a:gd name="connsiteX18" fmla="*/ 0 w 536575"/>
                <a:gd name="connsiteY18" fmla="*/ 3175 h 254000"/>
                <a:gd name="connsiteX0" fmla="*/ 0 w 536575"/>
                <a:gd name="connsiteY0" fmla="*/ 3175 h 254000"/>
                <a:gd name="connsiteX1" fmla="*/ 161925 w 536575"/>
                <a:gd name="connsiteY1" fmla="*/ 9525 h 254000"/>
                <a:gd name="connsiteX2" fmla="*/ 292100 w 536575"/>
                <a:gd name="connsiteY2" fmla="*/ 6350 h 254000"/>
                <a:gd name="connsiteX3" fmla="*/ 441325 w 536575"/>
                <a:gd name="connsiteY3" fmla="*/ 6350 h 254000"/>
                <a:gd name="connsiteX4" fmla="*/ 533400 w 536575"/>
                <a:gd name="connsiteY4" fmla="*/ 0 h 254000"/>
                <a:gd name="connsiteX5" fmla="*/ 536575 w 536575"/>
                <a:gd name="connsiteY5" fmla="*/ 92075 h 254000"/>
                <a:gd name="connsiteX6" fmla="*/ 454025 w 536575"/>
                <a:gd name="connsiteY6" fmla="*/ 114300 h 254000"/>
                <a:gd name="connsiteX7" fmla="*/ 371475 w 536575"/>
                <a:gd name="connsiteY7" fmla="*/ 136525 h 254000"/>
                <a:gd name="connsiteX8" fmla="*/ 266700 w 536575"/>
                <a:gd name="connsiteY8" fmla="*/ 165100 h 254000"/>
                <a:gd name="connsiteX9" fmla="*/ 193675 w 536575"/>
                <a:gd name="connsiteY9" fmla="*/ 200025 h 254000"/>
                <a:gd name="connsiteX10" fmla="*/ 76200 w 536575"/>
                <a:gd name="connsiteY10" fmla="*/ 254000 h 254000"/>
                <a:gd name="connsiteX11" fmla="*/ 31750 w 536575"/>
                <a:gd name="connsiteY11" fmla="*/ 196850 h 254000"/>
                <a:gd name="connsiteX12" fmla="*/ 127000 w 536575"/>
                <a:gd name="connsiteY12" fmla="*/ 174625 h 254000"/>
                <a:gd name="connsiteX13" fmla="*/ 244475 w 536575"/>
                <a:gd name="connsiteY13" fmla="*/ 136525 h 254000"/>
                <a:gd name="connsiteX14" fmla="*/ 374650 w 536575"/>
                <a:gd name="connsiteY14" fmla="*/ 98425 h 254000"/>
                <a:gd name="connsiteX15" fmla="*/ 317500 w 536575"/>
                <a:gd name="connsiteY15" fmla="*/ 69850 h 254000"/>
                <a:gd name="connsiteX16" fmla="*/ 212725 w 536575"/>
                <a:gd name="connsiteY16" fmla="*/ 76200 h 254000"/>
                <a:gd name="connsiteX17" fmla="*/ 12700 w 536575"/>
                <a:gd name="connsiteY17" fmla="*/ 73025 h 254000"/>
                <a:gd name="connsiteX18" fmla="*/ 0 w 536575"/>
                <a:gd name="connsiteY18" fmla="*/ 3175 h 254000"/>
                <a:gd name="connsiteX0" fmla="*/ 0 w 536575"/>
                <a:gd name="connsiteY0" fmla="*/ 3175 h 254000"/>
                <a:gd name="connsiteX1" fmla="*/ 161925 w 536575"/>
                <a:gd name="connsiteY1" fmla="*/ 9525 h 254000"/>
                <a:gd name="connsiteX2" fmla="*/ 292100 w 536575"/>
                <a:gd name="connsiteY2" fmla="*/ 6350 h 254000"/>
                <a:gd name="connsiteX3" fmla="*/ 441325 w 536575"/>
                <a:gd name="connsiteY3" fmla="*/ 6350 h 254000"/>
                <a:gd name="connsiteX4" fmla="*/ 533400 w 536575"/>
                <a:gd name="connsiteY4" fmla="*/ 0 h 254000"/>
                <a:gd name="connsiteX5" fmla="*/ 536575 w 536575"/>
                <a:gd name="connsiteY5" fmla="*/ 92075 h 254000"/>
                <a:gd name="connsiteX6" fmla="*/ 454025 w 536575"/>
                <a:gd name="connsiteY6" fmla="*/ 114300 h 254000"/>
                <a:gd name="connsiteX7" fmla="*/ 371475 w 536575"/>
                <a:gd name="connsiteY7" fmla="*/ 136525 h 254000"/>
                <a:gd name="connsiteX8" fmla="*/ 266700 w 536575"/>
                <a:gd name="connsiteY8" fmla="*/ 165100 h 254000"/>
                <a:gd name="connsiteX9" fmla="*/ 193675 w 536575"/>
                <a:gd name="connsiteY9" fmla="*/ 200025 h 254000"/>
                <a:gd name="connsiteX10" fmla="*/ 76200 w 536575"/>
                <a:gd name="connsiteY10" fmla="*/ 254000 h 254000"/>
                <a:gd name="connsiteX11" fmla="*/ 31750 w 536575"/>
                <a:gd name="connsiteY11" fmla="*/ 196850 h 254000"/>
                <a:gd name="connsiteX12" fmla="*/ 127000 w 536575"/>
                <a:gd name="connsiteY12" fmla="*/ 174625 h 254000"/>
                <a:gd name="connsiteX13" fmla="*/ 244475 w 536575"/>
                <a:gd name="connsiteY13" fmla="*/ 136525 h 254000"/>
                <a:gd name="connsiteX14" fmla="*/ 374650 w 536575"/>
                <a:gd name="connsiteY14" fmla="*/ 98425 h 254000"/>
                <a:gd name="connsiteX15" fmla="*/ 317500 w 536575"/>
                <a:gd name="connsiteY15" fmla="*/ 69850 h 254000"/>
                <a:gd name="connsiteX16" fmla="*/ 165100 w 536575"/>
                <a:gd name="connsiteY16" fmla="*/ 73025 h 254000"/>
                <a:gd name="connsiteX17" fmla="*/ 12700 w 536575"/>
                <a:gd name="connsiteY17" fmla="*/ 73025 h 254000"/>
                <a:gd name="connsiteX18" fmla="*/ 0 w 536575"/>
                <a:gd name="connsiteY18" fmla="*/ 3175 h 254000"/>
                <a:gd name="connsiteX0" fmla="*/ 0 w 536575"/>
                <a:gd name="connsiteY0" fmla="*/ 3175 h 254000"/>
                <a:gd name="connsiteX1" fmla="*/ 161925 w 536575"/>
                <a:gd name="connsiteY1" fmla="*/ 9525 h 254000"/>
                <a:gd name="connsiteX2" fmla="*/ 292100 w 536575"/>
                <a:gd name="connsiteY2" fmla="*/ 6350 h 254000"/>
                <a:gd name="connsiteX3" fmla="*/ 441325 w 536575"/>
                <a:gd name="connsiteY3" fmla="*/ 6350 h 254000"/>
                <a:gd name="connsiteX4" fmla="*/ 533400 w 536575"/>
                <a:gd name="connsiteY4" fmla="*/ 0 h 254000"/>
                <a:gd name="connsiteX5" fmla="*/ 536575 w 536575"/>
                <a:gd name="connsiteY5" fmla="*/ 92075 h 254000"/>
                <a:gd name="connsiteX6" fmla="*/ 454025 w 536575"/>
                <a:gd name="connsiteY6" fmla="*/ 114300 h 254000"/>
                <a:gd name="connsiteX7" fmla="*/ 371475 w 536575"/>
                <a:gd name="connsiteY7" fmla="*/ 136525 h 254000"/>
                <a:gd name="connsiteX8" fmla="*/ 266700 w 536575"/>
                <a:gd name="connsiteY8" fmla="*/ 165100 h 254000"/>
                <a:gd name="connsiteX9" fmla="*/ 193675 w 536575"/>
                <a:gd name="connsiteY9" fmla="*/ 200025 h 254000"/>
                <a:gd name="connsiteX10" fmla="*/ 76200 w 536575"/>
                <a:gd name="connsiteY10" fmla="*/ 254000 h 254000"/>
                <a:gd name="connsiteX11" fmla="*/ 28575 w 536575"/>
                <a:gd name="connsiteY11" fmla="*/ 187325 h 254000"/>
                <a:gd name="connsiteX12" fmla="*/ 127000 w 536575"/>
                <a:gd name="connsiteY12" fmla="*/ 174625 h 254000"/>
                <a:gd name="connsiteX13" fmla="*/ 244475 w 536575"/>
                <a:gd name="connsiteY13" fmla="*/ 136525 h 254000"/>
                <a:gd name="connsiteX14" fmla="*/ 374650 w 536575"/>
                <a:gd name="connsiteY14" fmla="*/ 98425 h 254000"/>
                <a:gd name="connsiteX15" fmla="*/ 317500 w 536575"/>
                <a:gd name="connsiteY15" fmla="*/ 69850 h 254000"/>
                <a:gd name="connsiteX16" fmla="*/ 165100 w 536575"/>
                <a:gd name="connsiteY16" fmla="*/ 73025 h 254000"/>
                <a:gd name="connsiteX17" fmla="*/ 12700 w 536575"/>
                <a:gd name="connsiteY17" fmla="*/ 73025 h 254000"/>
                <a:gd name="connsiteX18" fmla="*/ 0 w 536575"/>
                <a:gd name="connsiteY18" fmla="*/ 3175 h 2540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66700 w 536575"/>
                <a:gd name="connsiteY8" fmla="*/ 165100 h 266700"/>
                <a:gd name="connsiteX9" fmla="*/ 193675 w 536575"/>
                <a:gd name="connsiteY9" fmla="*/ 20002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74625 h 266700"/>
                <a:gd name="connsiteX13" fmla="*/ 244475 w 536575"/>
                <a:gd name="connsiteY13" fmla="*/ 136525 h 266700"/>
                <a:gd name="connsiteX14" fmla="*/ 374650 w 536575"/>
                <a:gd name="connsiteY14" fmla="*/ 9842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66700 w 536575"/>
                <a:gd name="connsiteY8" fmla="*/ 165100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74625 h 266700"/>
                <a:gd name="connsiteX13" fmla="*/ 244475 w 536575"/>
                <a:gd name="connsiteY13" fmla="*/ 136525 h 266700"/>
                <a:gd name="connsiteX14" fmla="*/ 374650 w 536575"/>
                <a:gd name="connsiteY14" fmla="*/ 9842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66700 w 536575"/>
                <a:gd name="connsiteY8" fmla="*/ 165100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4475 w 536575"/>
                <a:gd name="connsiteY13" fmla="*/ 136525 h 266700"/>
                <a:gd name="connsiteX14" fmla="*/ 374650 w 536575"/>
                <a:gd name="connsiteY14" fmla="*/ 9842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66700 w 536575"/>
                <a:gd name="connsiteY8" fmla="*/ 165100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4475 w 536575"/>
                <a:gd name="connsiteY13" fmla="*/ 13652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66700 w 536575"/>
                <a:gd name="connsiteY8" fmla="*/ 165100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85750 w 536575"/>
                <a:gd name="connsiteY8" fmla="*/ 168275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65125 w 536575"/>
                <a:gd name="connsiteY7" fmla="*/ 142875 h 266700"/>
                <a:gd name="connsiteX8" fmla="*/ 285750 w 536575"/>
                <a:gd name="connsiteY8" fmla="*/ 168275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65125 w 536575"/>
                <a:gd name="connsiteY7" fmla="*/ 142875 h 266700"/>
                <a:gd name="connsiteX8" fmla="*/ 285750 w 536575"/>
                <a:gd name="connsiteY8" fmla="*/ 168275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65125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38919 w 536575"/>
                <a:gd name="connsiteY13" fmla="*/ 123032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19856 w 536575"/>
                <a:gd name="connsiteY12" fmla="*/ 151606 h 266700"/>
                <a:gd name="connsiteX13" fmla="*/ 238919 w 536575"/>
                <a:gd name="connsiteY13" fmla="*/ 123032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19856 w 536575"/>
                <a:gd name="connsiteY12" fmla="*/ 151606 h 266700"/>
                <a:gd name="connsiteX13" fmla="*/ 238919 w 536575"/>
                <a:gd name="connsiteY13" fmla="*/ 123032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7788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19856 w 536575"/>
                <a:gd name="connsiteY12" fmla="*/ 151606 h 266700"/>
                <a:gd name="connsiteX13" fmla="*/ 238919 w 536575"/>
                <a:gd name="connsiteY13" fmla="*/ 123032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7788 h 266700"/>
                <a:gd name="connsiteX17" fmla="*/ 3175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19856 w 536575"/>
                <a:gd name="connsiteY12" fmla="*/ 151606 h 266700"/>
                <a:gd name="connsiteX13" fmla="*/ 238919 w 536575"/>
                <a:gd name="connsiteY13" fmla="*/ 123032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7788 h 266700"/>
                <a:gd name="connsiteX17" fmla="*/ 3175 w 536575"/>
                <a:gd name="connsiteY17" fmla="*/ 73025 h 266700"/>
                <a:gd name="connsiteX18" fmla="*/ 0 w 536575"/>
                <a:gd name="connsiteY18" fmla="*/ 317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6575" h="266700">
                  <a:moveTo>
                    <a:pt x="0" y="3175"/>
                  </a:moveTo>
                  <a:lnTo>
                    <a:pt x="161925" y="9525"/>
                  </a:lnTo>
                  <a:lnTo>
                    <a:pt x="292100" y="6350"/>
                  </a:lnTo>
                  <a:lnTo>
                    <a:pt x="441325" y="6350"/>
                  </a:lnTo>
                  <a:lnTo>
                    <a:pt x="533400" y="0"/>
                  </a:lnTo>
                  <a:lnTo>
                    <a:pt x="536575" y="92075"/>
                  </a:lnTo>
                  <a:cubicBezTo>
                    <a:pt x="509058" y="99483"/>
                    <a:pt x="490538" y="105833"/>
                    <a:pt x="463550" y="114300"/>
                  </a:cubicBezTo>
                  <a:lnTo>
                    <a:pt x="374650" y="142875"/>
                  </a:lnTo>
                  <a:cubicBezTo>
                    <a:pt x="344620" y="152665"/>
                    <a:pt x="311944" y="162454"/>
                    <a:pt x="283369" y="173037"/>
                  </a:cubicBezTo>
                  <a:cubicBezTo>
                    <a:pt x="259027" y="184679"/>
                    <a:pt x="232966" y="190765"/>
                    <a:pt x="193675" y="206375"/>
                  </a:cubicBezTo>
                  <a:cubicBezTo>
                    <a:pt x="154384" y="221985"/>
                    <a:pt x="96308" y="246592"/>
                    <a:pt x="47625" y="266700"/>
                  </a:cubicBezTo>
                  <a:lnTo>
                    <a:pt x="28575" y="187325"/>
                  </a:lnTo>
                  <a:lnTo>
                    <a:pt x="119856" y="151606"/>
                  </a:lnTo>
                  <a:lnTo>
                    <a:pt x="238919" y="123032"/>
                  </a:lnTo>
                  <a:lnTo>
                    <a:pt x="320675" y="104775"/>
                  </a:lnTo>
                  <a:lnTo>
                    <a:pt x="317500" y="69850"/>
                  </a:lnTo>
                  <a:lnTo>
                    <a:pt x="165100" y="77788"/>
                  </a:lnTo>
                  <a:lnTo>
                    <a:pt x="3175" y="73025"/>
                  </a:lnTo>
                  <a:lnTo>
                    <a:pt x="0" y="3175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58">
              <a:extLst>
                <a:ext uri="{FF2B5EF4-FFF2-40B4-BE49-F238E27FC236}">
                  <a16:creationId xmlns:a16="http://schemas.microsoft.com/office/drawing/2014/main" id="{E1362D52-DC2D-4693-A589-7FEB1AF40C83}"/>
                </a:ext>
              </a:extLst>
            </p:cNvPr>
            <p:cNvSpPr/>
            <p:nvPr/>
          </p:nvSpPr>
          <p:spPr>
            <a:xfrm>
              <a:off x="8307566" y="2561776"/>
              <a:ext cx="3730337" cy="1044024"/>
            </a:xfrm>
            <a:custGeom>
              <a:avLst/>
              <a:gdLst>
                <a:gd name="connsiteX0" fmla="*/ 1483519 w 2271713"/>
                <a:gd name="connsiteY0" fmla="*/ 16668 h 635793"/>
                <a:gd name="connsiteX1" fmla="*/ 1431132 w 2271713"/>
                <a:gd name="connsiteY1" fmla="*/ 26193 h 635793"/>
                <a:gd name="connsiteX2" fmla="*/ 1345407 w 2271713"/>
                <a:gd name="connsiteY2" fmla="*/ 26193 h 635793"/>
                <a:gd name="connsiteX3" fmla="*/ 1243013 w 2271713"/>
                <a:gd name="connsiteY3" fmla="*/ 28575 h 635793"/>
                <a:gd name="connsiteX4" fmla="*/ 1221582 w 2271713"/>
                <a:gd name="connsiteY4" fmla="*/ 28575 h 635793"/>
                <a:gd name="connsiteX5" fmla="*/ 1062038 w 2271713"/>
                <a:gd name="connsiteY5" fmla="*/ 23812 h 635793"/>
                <a:gd name="connsiteX6" fmla="*/ 866775 w 2271713"/>
                <a:gd name="connsiteY6" fmla="*/ 23812 h 635793"/>
                <a:gd name="connsiteX7" fmla="*/ 671513 w 2271713"/>
                <a:gd name="connsiteY7" fmla="*/ 16668 h 635793"/>
                <a:gd name="connsiteX8" fmla="*/ 431007 w 2271713"/>
                <a:gd name="connsiteY8" fmla="*/ 7143 h 635793"/>
                <a:gd name="connsiteX9" fmla="*/ 271463 w 2271713"/>
                <a:gd name="connsiteY9" fmla="*/ 4762 h 635793"/>
                <a:gd name="connsiteX10" fmla="*/ 147638 w 2271713"/>
                <a:gd name="connsiteY10" fmla="*/ 0 h 635793"/>
                <a:gd name="connsiteX11" fmla="*/ 0 w 2271713"/>
                <a:gd name="connsiteY11" fmla="*/ 0 h 635793"/>
                <a:gd name="connsiteX12" fmla="*/ 778669 w 2271713"/>
                <a:gd name="connsiteY12" fmla="*/ 607218 h 635793"/>
                <a:gd name="connsiteX13" fmla="*/ 926307 w 2271713"/>
                <a:gd name="connsiteY13" fmla="*/ 602456 h 635793"/>
                <a:gd name="connsiteX14" fmla="*/ 1088232 w 2271713"/>
                <a:gd name="connsiteY14" fmla="*/ 604837 h 635793"/>
                <a:gd name="connsiteX15" fmla="*/ 1252538 w 2271713"/>
                <a:gd name="connsiteY15" fmla="*/ 611981 h 635793"/>
                <a:gd name="connsiteX16" fmla="*/ 1383507 w 2271713"/>
                <a:gd name="connsiteY16" fmla="*/ 623887 h 635793"/>
                <a:gd name="connsiteX17" fmla="*/ 1521619 w 2271713"/>
                <a:gd name="connsiteY17" fmla="*/ 628650 h 635793"/>
                <a:gd name="connsiteX18" fmla="*/ 1702594 w 2271713"/>
                <a:gd name="connsiteY18" fmla="*/ 633412 h 635793"/>
                <a:gd name="connsiteX19" fmla="*/ 1928813 w 2271713"/>
                <a:gd name="connsiteY19" fmla="*/ 633412 h 635793"/>
                <a:gd name="connsiteX20" fmla="*/ 2109788 w 2271713"/>
                <a:gd name="connsiteY20" fmla="*/ 635793 h 635793"/>
                <a:gd name="connsiteX21" fmla="*/ 2271713 w 2271713"/>
                <a:gd name="connsiteY21" fmla="*/ 631031 h 635793"/>
                <a:gd name="connsiteX22" fmla="*/ 1483519 w 2271713"/>
                <a:gd name="connsiteY22" fmla="*/ 16668 h 63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71713" h="635793">
                  <a:moveTo>
                    <a:pt x="1483519" y="16668"/>
                  </a:moveTo>
                  <a:lnTo>
                    <a:pt x="1431132" y="26193"/>
                  </a:lnTo>
                  <a:lnTo>
                    <a:pt x="1345407" y="26193"/>
                  </a:lnTo>
                  <a:lnTo>
                    <a:pt x="1243013" y="28575"/>
                  </a:lnTo>
                  <a:lnTo>
                    <a:pt x="1221582" y="28575"/>
                  </a:lnTo>
                  <a:lnTo>
                    <a:pt x="1062038" y="23812"/>
                  </a:lnTo>
                  <a:lnTo>
                    <a:pt x="866775" y="23812"/>
                  </a:lnTo>
                  <a:lnTo>
                    <a:pt x="671513" y="16668"/>
                  </a:lnTo>
                  <a:lnTo>
                    <a:pt x="431007" y="7143"/>
                  </a:lnTo>
                  <a:lnTo>
                    <a:pt x="271463" y="4762"/>
                  </a:lnTo>
                  <a:lnTo>
                    <a:pt x="147638" y="0"/>
                  </a:lnTo>
                  <a:lnTo>
                    <a:pt x="0" y="0"/>
                  </a:lnTo>
                  <a:lnTo>
                    <a:pt x="778669" y="607218"/>
                  </a:lnTo>
                  <a:lnTo>
                    <a:pt x="926307" y="602456"/>
                  </a:lnTo>
                  <a:lnTo>
                    <a:pt x="1088232" y="604837"/>
                  </a:lnTo>
                  <a:lnTo>
                    <a:pt x="1252538" y="611981"/>
                  </a:lnTo>
                  <a:lnTo>
                    <a:pt x="1383507" y="623887"/>
                  </a:lnTo>
                  <a:lnTo>
                    <a:pt x="1521619" y="628650"/>
                  </a:lnTo>
                  <a:lnTo>
                    <a:pt x="1702594" y="633412"/>
                  </a:lnTo>
                  <a:lnTo>
                    <a:pt x="1928813" y="633412"/>
                  </a:lnTo>
                  <a:lnTo>
                    <a:pt x="2109788" y="635793"/>
                  </a:lnTo>
                  <a:lnTo>
                    <a:pt x="2271713" y="631031"/>
                  </a:lnTo>
                  <a:lnTo>
                    <a:pt x="1483519" y="16668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50000" sy="50000" flip="none" algn="ctr"/>
            </a:blipFill>
            <a:ln w="158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B2E8827C-8379-409B-8CE6-04B67979AE51}"/>
                </a:ext>
              </a:extLst>
            </p:cNvPr>
            <p:cNvSpPr/>
            <p:nvPr/>
          </p:nvSpPr>
          <p:spPr>
            <a:xfrm>
              <a:off x="8144256" y="2576765"/>
              <a:ext cx="1240839" cy="2314842"/>
            </a:xfrm>
            <a:custGeom>
              <a:avLst/>
              <a:gdLst>
                <a:gd name="connsiteX0" fmla="*/ 0 w 781050"/>
                <a:gd name="connsiteY0" fmla="*/ 0 h 1409700"/>
                <a:gd name="connsiteX1" fmla="*/ 69850 w 781050"/>
                <a:gd name="connsiteY1" fmla="*/ 819150 h 1409700"/>
                <a:gd name="connsiteX2" fmla="*/ 749300 w 781050"/>
                <a:gd name="connsiteY2" fmla="*/ 1409700 h 1409700"/>
                <a:gd name="connsiteX3" fmla="*/ 781050 w 781050"/>
                <a:gd name="connsiteY3" fmla="*/ 622300 h 1409700"/>
                <a:gd name="connsiteX4" fmla="*/ 0 w 781050"/>
                <a:gd name="connsiteY4" fmla="*/ 0 h 1409700"/>
                <a:gd name="connsiteX0" fmla="*/ 0 w 755650"/>
                <a:gd name="connsiteY0" fmla="*/ 0 h 1409700"/>
                <a:gd name="connsiteX1" fmla="*/ 69850 w 755650"/>
                <a:gd name="connsiteY1" fmla="*/ 819150 h 1409700"/>
                <a:gd name="connsiteX2" fmla="*/ 749300 w 755650"/>
                <a:gd name="connsiteY2" fmla="*/ 1409700 h 1409700"/>
                <a:gd name="connsiteX3" fmla="*/ 755650 w 755650"/>
                <a:gd name="connsiteY3" fmla="*/ 622300 h 1409700"/>
                <a:gd name="connsiteX4" fmla="*/ 0 w 755650"/>
                <a:gd name="connsiteY4" fmla="*/ 0 h 1409700"/>
                <a:gd name="connsiteX0" fmla="*/ 0 w 762281"/>
                <a:gd name="connsiteY0" fmla="*/ 0 h 1403350"/>
                <a:gd name="connsiteX1" fmla="*/ 69850 w 762281"/>
                <a:gd name="connsiteY1" fmla="*/ 819150 h 1403350"/>
                <a:gd name="connsiteX2" fmla="*/ 762000 w 762281"/>
                <a:gd name="connsiteY2" fmla="*/ 1403350 h 1403350"/>
                <a:gd name="connsiteX3" fmla="*/ 755650 w 762281"/>
                <a:gd name="connsiteY3" fmla="*/ 622300 h 1403350"/>
                <a:gd name="connsiteX4" fmla="*/ 0 w 762281"/>
                <a:gd name="connsiteY4" fmla="*/ 0 h 1403350"/>
                <a:gd name="connsiteX0" fmla="*/ 0 w 755650"/>
                <a:gd name="connsiteY0" fmla="*/ 0 h 1409700"/>
                <a:gd name="connsiteX1" fmla="*/ 69850 w 755650"/>
                <a:gd name="connsiteY1" fmla="*/ 819150 h 1409700"/>
                <a:gd name="connsiteX2" fmla="*/ 749300 w 755650"/>
                <a:gd name="connsiteY2" fmla="*/ 1409700 h 1409700"/>
                <a:gd name="connsiteX3" fmla="*/ 755650 w 755650"/>
                <a:gd name="connsiteY3" fmla="*/ 622300 h 1409700"/>
                <a:gd name="connsiteX4" fmla="*/ 0 w 755650"/>
                <a:gd name="connsiteY4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650" h="1409700">
                  <a:moveTo>
                    <a:pt x="0" y="0"/>
                  </a:moveTo>
                  <a:lnTo>
                    <a:pt x="69850" y="819150"/>
                  </a:lnTo>
                  <a:lnTo>
                    <a:pt x="749300" y="1409700"/>
                  </a:lnTo>
                  <a:cubicBezTo>
                    <a:pt x="751417" y="1147233"/>
                    <a:pt x="753533" y="884767"/>
                    <a:pt x="755650" y="622300"/>
                  </a:cubicBez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A59C5A9D-D406-49A3-A921-3DDCC62F632B}"/>
                </a:ext>
              </a:extLst>
            </p:cNvPr>
            <p:cNvSpPr/>
            <p:nvPr/>
          </p:nvSpPr>
          <p:spPr>
            <a:xfrm>
              <a:off x="7544822" y="2721689"/>
              <a:ext cx="1199130" cy="2356551"/>
            </a:xfrm>
            <a:custGeom>
              <a:avLst/>
              <a:gdLst>
                <a:gd name="connsiteX0" fmla="*/ 0 w 781050"/>
                <a:gd name="connsiteY0" fmla="*/ 0 h 1409700"/>
                <a:gd name="connsiteX1" fmla="*/ 69850 w 781050"/>
                <a:gd name="connsiteY1" fmla="*/ 819150 h 1409700"/>
                <a:gd name="connsiteX2" fmla="*/ 749300 w 781050"/>
                <a:gd name="connsiteY2" fmla="*/ 1409700 h 1409700"/>
                <a:gd name="connsiteX3" fmla="*/ 781050 w 781050"/>
                <a:gd name="connsiteY3" fmla="*/ 622300 h 1409700"/>
                <a:gd name="connsiteX4" fmla="*/ 0 w 781050"/>
                <a:gd name="connsiteY4" fmla="*/ 0 h 1409700"/>
                <a:gd name="connsiteX0" fmla="*/ 0 w 781050"/>
                <a:gd name="connsiteY0" fmla="*/ 0 h 1409700"/>
                <a:gd name="connsiteX1" fmla="*/ 63500 w 781050"/>
                <a:gd name="connsiteY1" fmla="*/ 774700 h 1409700"/>
                <a:gd name="connsiteX2" fmla="*/ 749300 w 781050"/>
                <a:gd name="connsiteY2" fmla="*/ 1409700 h 1409700"/>
                <a:gd name="connsiteX3" fmla="*/ 781050 w 781050"/>
                <a:gd name="connsiteY3" fmla="*/ 622300 h 1409700"/>
                <a:gd name="connsiteX4" fmla="*/ 0 w 781050"/>
                <a:gd name="connsiteY4" fmla="*/ 0 h 1409700"/>
                <a:gd name="connsiteX0" fmla="*/ 0 w 762000"/>
                <a:gd name="connsiteY0" fmla="*/ 0 h 1435100"/>
                <a:gd name="connsiteX1" fmla="*/ 44450 w 762000"/>
                <a:gd name="connsiteY1" fmla="*/ 800100 h 1435100"/>
                <a:gd name="connsiteX2" fmla="*/ 730250 w 762000"/>
                <a:gd name="connsiteY2" fmla="*/ 1435100 h 1435100"/>
                <a:gd name="connsiteX3" fmla="*/ 762000 w 762000"/>
                <a:gd name="connsiteY3" fmla="*/ 647700 h 1435100"/>
                <a:gd name="connsiteX4" fmla="*/ 0 w 762000"/>
                <a:gd name="connsiteY4" fmla="*/ 0 h 1435100"/>
                <a:gd name="connsiteX0" fmla="*/ 0 w 730250"/>
                <a:gd name="connsiteY0" fmla="*/ 0 h 1435100"/>
                <a:gd name="connsiteX1" fmla="*/ 44450 w 730250"/>
                <a:gd name="connsiteY1" fmla="*/ 800100 h 1435100"/>
                <a:gd name="connsiteX2" fmla="*/ 730250 w 730250"/>
                <a:gd name="connsiteY2" fmla="*/ 1435100 h 1435100"/>
                <a:gd name="connsiteX3" fmla="*/ 704850 w 730250"/>
                <a:gd name="connsiteY3" fmla="*/ 615950 h 1435100"/>
                <a:gd name="connsiteX4" fmla="*/ 0 w 730250"/>
                <a:gd name="connsiteY4" fmla="*/ 0 h 143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1435100">
                  <a:moveTo>
                    <a:pt x="0" y="0"/>
                  </a:moveTo>
                  <a:lnTo>
                    <a:pt x="44450" y="800100"/>
                  </a:lnTo>
                  <a:lnTo>
                    <a:pt x="730250" y="1435100"/>
                  </a:lnTo>
                  <a:lnTo>
                    <a:pt x="704850" y="61595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0" name="Group 41">
              <a:extLst>
                <a:ext uri="{FF2B5EF4-FFF2-40B4-BE49-F238E27FC236}">
                  <a16:creationId xmlns:a16="http://schemas.microsoft.com/office/drawing/2014/main" id="{6D13DA76-9363-4CDA-9413-730E31A01AFF}"/>
                </a:ext>
              </a:extLst>
            </p:cNvPr>
            <p:cNvGrpSpPr/>
            <p:nvPr/>
          </p:nvGrpSpPr>
          <p:grpSpPr>
            <a:xfrm>
              <a:off x="7214014" y="2560287"/>
              <a:ext cx="2380013" cy="1249064"/>
              <a:chOff x="1578135" y="747997"/>
              <a:chExt cx="1333261" cy="760659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Freeform 37">
                <a:extLst>
                  <a:ext uri="{FF2B5EF4-FFF2-40B4-BE49-F238E27FC236}">
                    <a16:creationId xmlns:a16="http://schemas.microsoft.com/office/drawing/2014/main" id="{0E3077BC-ECEC-4D51-BD7A-5259E69992E9}"/>
                  </a:ext>
                </a:extLst>
              </p:cNvPr>
              <p:cNvSpPr/>
              <p:nvPr/>
            </p:nvSpPr>
            <p:spPr>
              <a:xfrm>
                <a:off x="1583531" y="747997"/>
                <a:ext cx="1326358" cy="669131"/>
              </a:xfrm>
              <a:custGeom>
                <a:avLst/>
                <a:gdLst>
                  <a:gd name="connsiteX0" fmla="*/ 0 w 1300163"/>
                  <a:gd name="connsiteY0" fmla="*/ 109537 h 714375"/>
                  <a:gd name="connsiteX1" fmla="*/ 676275 w 1300163"/>
                  <a:gd name="connsiteY1" fmla="*/ 714375 h 714375"/>
                  <a:gd name="connsiteX2" fmla="*/ 790575 w 1300163"/>
                  <a:gd name="connsiteY2" fmla="*/ 671512 h 714375"/>
                  <a:gd name="connsiteX3" fmla="*/ 904875 w 1300163"/>
                  <a:gd name="connsiteY3" fmla="*/ 642937 h 714375"/>
                  <a:gd name="connsiteX4" fmla="*/ 1009650 w 1300163"/>
                  <a:gd name="connsiteY4" fmla="*/ 628650 h 714375"/>
                  <a:gd name="connsiteX5" fmla="*/ 1147763 w 1300163"/>
                  <a:gd name="connsiteY5" fmla="*/ 619125 h 714375"/>
                  <a:gd name="connsiteX6" fmla="*/ 1300163 w 1300163"/>
                  <a:gd name="connsiteY6" fmla="*/ 614362 h 714375"/>
                  <a:gd name="connsiteX7" fmla="*/ 571500 w 1300163"/>
                  <a:gd name="connsiteY7" fmla="*/ 0 h 714375"/>
                  <a:gd name="connsiteX8" fmla="*/ 395288 w 1300163"/>
                  <a:gd name="connsiteY8" fmla="*/ 9525 h 714375"/>
                  <a:gd name="connsiteX9" fmla="*/ 223838 w 1300163"/>
                  <a:gd name="connsiteY9" fmla="*/ 38100 h 714375"/>
                  <a:gd name="connsiteX10" fmla="*/ 104775 w 1300163"/>
                  <a:gd name="connsiteY10" fmla="*/ 71437 h 714375"/>
                  <a:gd name="connsiteX11" fmla="*/ 0 w 1300163"/>
                  <a:gd name="connsiteY11" fmla="*/ 109537 h 714375"/>
                  <a:gd name="connsiteX0" fmla="*/ 0 w 1300163"/>
                  <a:gd name="connsiteY0" fmla="*/ 102393 h 707231"/>
                  <a:gd name="connsiteX1" fmla="*/ 676275 w 1300163"/>
                  <a:gd name="connsiteY1" fmla="*/ 707231 h 707231"/>
                  <a:gd name="connsiteX2" fmla="*/ 790575 w 1300163"/>
                  <a:gd name="connsiteY2" fmla="*/ 664368 h 707231"/>
                  <a:gd name="connsiteX3" fmla="*/ 904875 w 1300163"/>
                  <a:gd name="connsiteY3" fmla="*/ 635793 h 707231"/>
                  <a:gd name="connsiteX4" fmla="*/ 1009650 w 1300163"/>
                  <a:gd name="connsiteY4" fmla="*/ 621506 h 707231"/>
                  <a:gd name="connsiteX5" fmla="*/ 1147763 w 1300163"/>
                  <a:gd name="connsiteY5" fmla="*/ 611981 h 707231"/>
                  <a:gd name="connsiteX6" fmla="*/ 1300163 w 1300163"/>
                  <a:gd name="connsiteY6" fmla="*/ 607218 h 707231"/>
                  <a:gd name="connsiteX7" fmla="*/ 583406 w 1300163"/>
                  <a:gd name="connsiteY7" fmla="*/ 0 h 707231"/>
                  <a:gd name="connsiteX8" fmla="*/ 395288 w 1300163"/>
                  <a:gd name="connsiteY8" fmla="*/ 2381 h 707231"/>
                  <a:gd name="connsiteX9" fmla="*/ 223838 w 1300163"/>
                  <a:gd name="connsiteY9" fmla="*/ 30956 h 707231"/>
                  <a:gd name="connsiteX10" fmla="*/ 104775 w 1300163"/>
                  <a:gd name="connsiteY10" fmla="*/ 64293 h 707231"/>
                  <a:gd name="connsiteX11" fmla="*/ 0 w 1300163"/>
                  <a:gd name="connsiteY11" fmla="*/ 102393 h 707231"/>
                  <a:gd name="connsiteX0" fmla="*/ 0 w 1300163"/>
                  <a:gd name="connsiteY0" fmla="*/ 102393 h 707231"/>
                  <a:gd name="connsiteX1" fmla="*/ 676275 w 1300163"/>
                  <a:gd name="connsiteY1" fmla="*/ 707231 h 707231"/>
                  <a:gd name="connsiteX2" fmla="*/ 790575 w 1300163"/>
                  <a:gd name="connsiteY2" fmla="*/ 664368 h 707231"/>
                  <a:gd name="connsiteX3" fmla="*/ 904875 w 1300163"/>
                  <a:gd name="connsiteY3" fmla="*/ 635793 h 707231"/>
                  <a:gd name="connsiteX4" fmla="*/ 1009650 w 1300163"/>
                  <a:gd name="connsiteY4" fmla="*/ 621506 h 707231"/>
                  <a:gd name="connsiteX5" fmla="*/ 1147763 w 1300163"/>
                  <a:gd name="connsiteY5" fmla="*/ 611981 h 707231"/>
                  <a:gd name="connsiteX6" fmla="*/ 1300163 w 1300163"/>
                  <a:gd name="connsiteY6" fmla="*/ 607218 h 707231"/>
                  <a:gd name="connsiteX7" fmla="*/ 583406 w 1300163"/>
                  <a:gd name="connsiteY7" fmla="*/ 0 h 707231"/>
                  <a:gd name="connsiteX8" fmla="*/ 395288 w 1300163"/>
                  <a:gd name="connsiteY8" fmla="*/ 2381 h 707231"/>
                  <a:gd name="connsiteX9" fmla="*/ 240507 w 1300163"/>
                  <a:gd name="connsiteY9" fmla="*/ 16668 h 707231"/>
                  <a:gd name="connsiteX10" fmla="*/ 104775 w 1300163"/>
                  <a:gd name="connsiteY10" fmla="*/ 64293 h 707231"/>
                  <a:gd name="connsiteX11" fmla="*/ 0 w 1300163"/>
                  <a:gd name="connsiteY11" fmla="*/ 102393 h 707231"/>
                  <a:gd name="connsiteX0" fmla="*/ 0 w 1300163"/>
                  <a:gd name="connsiteY0" fmla="*/ 102393 h 707231"/>
                  <a:gd name="connsiteX1" fmla="*/ 676275 w 1300163"/>
                  <a:gd name="connsiteY1" fmla="*/ 707231 h 707231"/>
                  <a:gd name="connsiteX2" fmla="*/ 790575 w 1300163"/>
                  <a:gd name="connsiteY2" fmla="*/ 664368 h 707231"/>
                  <a:gd name="connsiteX3" fmla="*/ 904875 w 1300163"/>
                  <a:gd name="connsiteY3" fmla="*/ 635793 h 707231"/>
                  <a:gd name="connsiteX4" fmla="*/ 1009650 w 1300163"/>
                  <a:gd name="connsiteY4" fmla="*/ 621506 h 707231"/>
                  <a:gd name="connsiteX5" fmla="*/ 1147763 w 1300163"/>
                  <a:gd name="connsiteY5" fmla="*/ 611981 h 707231"/>
                  <a:gd name="connsiteX6" fmla="*/ 1300163 w 1300163"/>
                  <a:gd name="connsiteY6" fmla="*/ 607218 h 707231"/>
                  <a:gd name="connsiteX7" fmla="*/ 583406 w 1300163"/>
                  <a:gd name="connsiteY7" fmla="*/ 0 h 707231"/>
                  <a:gd name="connsiteX8" fmla="*/ 395288 w 1300163"/>
                  <a:gd name="connsiteY8" fmla="*/ 2381 h 707231"/>
                  <a:gd name="connsiteX9" fmla="*/ 240507 w 1300163"/>
                  <a:gd name="connsiteY9" fmla="*/ 16668 h 707231"/>
                  <a:gd name="connsiteX10" fmla="*/ 114300 w 1300163"/>
                  <a:gd name="connsiteY10" fmla="*/ 26193 h 707231"/>
                  <a:gd name="connsiteX11" fmla="*/ 0 w 1300163"/>
                  <a:gd name="connsiteY11" fmla="*/ 102393 h 707231"/>
                  <a:gd name="connsiteX0" fmla="*/ 0 w 1323976"/>
                  <a:gd name="connsiteY0" fmla="*/ 57150 h 707231"/>
                  <a:gd name="connsiteX1" fmla="*/ 700088 w 1323976"/>
                  <a:gd name="connsiteY1" fmla="*/ 707231 h 707231"/>
                  <a:gd name="connsiteX2" fmla="*/ 814388 w 1323976"/>
                  <a:gd name="connsiteY2" fmla="*/ 664368 h 707231"/>
                  <a:gd name="connsiteX3" fmla="*/ 928688 w 1323976"/>
                  <a:gd name="connsiteY3" fmla="*/ 635793 h 707231"/>
                  <a:gd name="connsiteX4" fmla="*/ 1033463 w 1323976"/>
                  <a:gd name="connsiteY4" fmla="*/ 621506 h 707231"/>
                  <a:gd name="connsiteX5" fmla="*/ 1171576 w 1323976"/>
                  <a:gd name="connsiteY5" fmla="*/ 611981 h 707231"/>
                  <a:gd name="connsiteX6" fmla="*/ 1323976 w 1323976"/>
                  <a:gd name="connsiteY6" fmla="*/ 607218 h 707231"/>
                  <a:gd name="connsiteX7" fmla="*/ 607219 w 1323976"/>
                  <a:gd name="connsiteY7" fmla="*/ 0 h 707231"/>
                  <a:gd name="connsiteX8" fmla="*/ 419101 w 1323976"/>
                  <a:gd name="connsiteY8" fmla="*/ 2381 h 707231"/>
                  <a:gd name="connsiteX9" fmla="*/ 264320 w 1323976"/>
                  <a:gd name="connsiteY9" fmla="*/ 16668 h 707231"/>
                  <a:gd name="connsiteX10" fmla="*/ 138113 w 1323976"/>
                  <a:gd name="connsiteY10" fmla="*/ 26193 h 707231"/>
                  <a:gd name="connsiteX11" fmla="*/ 0 w 1323976"/>
                  <a:gd name="connsiteY11" fmla="*/ 57150 h 707231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14388 w 1323976"/>
                  <a:gd name="connsiteY2" fmla="*/ 664368 h 676275"/>
                  <a:gd name="connsiteX3" fmla="*/ 928688 w 1323976"/>
                  <a:gd name="connsiteY3" fmla="*/ 635793 h 676275"/>
                  <a:gd name="connsiteX4" fmla="*/ 1033463 w 1323976"/>
                  <a:gd name="connsiteY4" fmla="*/ 621506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64320 w 1323976"/>
                  <a:gd name="connsiteY9" fmla="*/ 16668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12006 w 1323976"/>
                  <a:gd name="connsiteY2" fmla="*/ 647699 h 676275"/>
                  <a:gd name="connsiteX3" fmla="*/ 928688 w 1323976"/>
                  <a:gd name="connsiteY3" fmla="*/ 635793 h 676275"/>
                  <a:gd name="connsiteX4" fmla="*/ 1033463 w 1323976"/>
                  <a:gd name="connsiteY4" fmla="*/ 621506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64320 w 1323976"/>
                  <a:gd name="connsiteY9" fmla="*/ 16668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12006 w 1323976"/>
                  <a:gd name="connsiteY2" fmla="*/ 647699 h 676275"/>
                  <a:gd name="connsiteX3" fmla="*/ 916782 w 1323976"/>
                  <a:gd name="connsiteY3" fmla="*/ 621506 h 676275"/>
                  <a:gd name="connsiteX4" fmla="*/ 1033463 w 1323976"/>
                  <a:gd name="connsiteY4" fmla="*/ 621506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64320 w 1323976"/>
                  <a:gd name="connsiteY9" fmla="*/ 16668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12006 w 1323976"/>
                  <a:gd name="connsiteY2" fmla="*/ 647699 h 676275"/>
                  <a:gd name="connsiteX3" fmla="*/ 916782 w 1323976"/>
                  <a:gd name="connsiteY3" fmla="*/ 621506 h 676275"/>
                  <a:gd name="connsiteX4" fmla="*/ 1040607 w 1323976"/>
                  <a:gd name="connsiteY4" fmla="*/ 609600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64320 w 1323976"/>
                  <a:gd name="connsiteY9" fmla="*/ 16668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02481 w 1323976"/>
                  <a:gd name="connsiteY2" fmla="*/ 640555 h 676275"/>
                  <a:gd name="connsiteX3" fmla="*/ 916782 w 1323976"/>
                  <a:gd name="connsiteY3" fmla="*/ 621506 h 676275"/>
                  <a:gd name="connsiteX4" fmla="*/ 1040607 w 1323976"/>
                  <a:gd name="connsiteY4" fmla="*/ 609600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64320 w 1323976"/>
                  <a:gd name="connsiteY9" fmla="*/ 16668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02481 w 1323976"/>
                  <a:gd name="connsiteY2" fmla="*/ 640555 h 676275"/>
                  <a:gd name="connsiteX3" fmla="*/ 916782 w 1323976"/>
                  <a:gd name="connsiteY3" fmla="*/ 621506 h 676275"/>
                  <a:gd name="connsiteX4" fmla="*/ 1040607 w 1323976"/>
                  <a:gd name="connsiteY4" fmla="*/ 609600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73845 w 1323976"/>
                  <a:gd name="connsiteY9" fmla="*/ 14287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02481 w 1323976"/>
                  <a:gd name="connsiteY2" fmla="*/ 640555 h 676275"/>
                  <a:gd name="connsiteX3" fmla="*/ 916782 w 1323976"/>
                  <a:gd name="connsiteY3" fmla="*/ 621506 h 676275"/>
                  <a:gd name="connsiteX4" fmla="*/ 1040607 w 1323976"/>
                  <a:gd name="connsiteY4" fmla="*/ 609600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83370 w 1323976"/>
                  <a:gd name="connsiteY9" fmla="*/ 7144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6358"/>
                  <a:gd name="connsiteY0" fmla="*/ 54769 h 676275"/>
                  <a:gd name="connsiteX1" fmla="*/ 671513 w 1326358"/>
                  <a:gd name="connsiteY1" fmla="*/ 676275 h 676275"/>
                  <a:gd name="connsiteX2" fmla="*/ 804863 w 1326358"/>
                  <a:gd name="connsiteY2" fmla="*/ 640555 h 676275"/>
                  <a:gd name="connsiteX3" fmla="*/ 919164 w 1326358"/>
                  <a:gd name="connsiteY3" fmla="*/ 621506 h 676275"/>
                  <a:gd name="connsiteX4" fmla="*/ 1042989 w 1326358"/>
                  <a:gd name="connsiteY4" fmla="*/ 609600 h 676275"/>
                  <a:gd name="connsiteX5" fmla="*/ 1173958 w 1326358"/>
                  <a:gd name="connsiteY5" fmla="*/ 611981 h 676275"/>
                  <a:gd name="connsiteX6" fmla="*/ 1326358 w 1326358"/>
                  <a:gd name="connsiteY6" fmla="*/ 607218 h 676275"/>
                  <a:gd name="connsiteX7" fmla="*/ 609601 w 1326358"/>
                  <a:gd name="connsiteY7" fmla="*/ 0 h 676275"/>
                  <a:gd name="connsiteX8" fmla="*/ 421483 w 1326358"/>
                  <a:gd name="connsiteY8" fmla="*/ 2381 h 676275"/>
                  <a:gd name="connsiteX9" fmla="*/ 285752 w 1326358"/>
                  <a:gd name="connsiteY9" fmla="*/ 7144 h 676275"/>
                  <a:gd name="connsiteX10" fmla="*/ 140495 w 1326358"/>
                  <a:gd name="connsiteY10" fmla="*/ 26193 h 676275"/>
                  <a:gd name="connsiteX11" fmla="*/ 0 w 1326358"/>
                  <a:gd name="connsiteY11" fmla="*/ 54769 h 676275"/>
                  <a:gd name="connsiteX0" fmla="*/ 0 w 1326358"/>
                  <a:gd name="connsiteY0" fmla="*/ 54769 h 676275"/>
                  <a:gd name="connsiteX1" fmla="*/ 671513 w 1326358"/>
                  <a:gd name="connsiteY1" fmla="*/ 676275 h 676275"/>
                  <a:gd name="connsiteX2" fmla="*/ 804863 w 1326358"/>
                  <a:gd name="connsiteY2" fmla="*/ 640555 h 676275"/>
                  <a:gd name="connsiteX3" fmla="*/ 919164 w 1326358"/>
                  <a:gd name="connsiteY3" fmla="*/ 621506 h 676275"/>
                  <a:gd name="connsiteX4" fmla="*/ 1042989 w 1326358"/>
                  <a:gd name="connsiteY4" fmla="*/ 609600 h 676275"/>
                  <a:gd name="connsiteX5" fmla="*/ 1173958 w 1326358"/>
                  <a:gd name="connsiteY5" fmla="*/ 611981 h 676275"/>
                  <a:gd name="connsiteX6" fmla="*/ 1326358 w 1326358"/>
                  <a:gd name="connsiteY6" fmla="*/ 607218 h 676275"/>
                  <a:gd name="connsiteX7" fmla="*/ 609601 w 1326358"/>
                  <a:gd name="connsiteY7" fmla="*/ 0 h 676275"/>
                  <a:gd name="connsiteX8" fmla="*/ 421483 w 1326358"/>
                  <a:gd name="connsiteY8" fmla="*/ 2381 h 676275"/>
                  <a:gd name="connsiteX9" fmla="*/ 285752 w 1326358"/>
                  <a:gd name="connsiteY9" fmla="*/ 7144 h 676275"/>
                  <a:gd name="connsiteX10" fmla="*/ 140495 w 1326358"/>
                  <a:gd name="connsiteY10" fmla="*/ 26193 h 676275"/>
                  <a:gd name="connsiteX11" fmla="*/ 0 w 1326358"/>
                  <a:gd name="connsiteY11" fmla="*/ 54769 h 676275"/>
                  <a:gd name="connsiteX0" fmla="*/ 0 w 1326358"/>
                  <a:gd name="connsiteY0" fmla="*/ 54769 h 676275"/>
                  <a:gd name="connsiteX1" fmla="*/ 671513 w 1326358"/>
                  <a:gd name="connsiteY1" fmla="*/ 676275 h 676275"/>
                  <a:gd name="connsiteX2" fmla="*/ 804863 w 1326358"/>
                  <a:gd name="connsiteY2" fmla="*/ 640555 h 676275"/>
                  <a:gd name="connsiteX3" fmla="*/ 919164 w 1326358"/>
                  <a:gd name="connsiteY3" fmla="*/ 621506 h 676275"/>
                  <a:gd name="connsiteX4" fmla="*/ 1042989 w 1326358"/>
                  <a:gd name="connsiteY4" fmla="*/ 609600 h 676275"/>
                  <a:gd name="connsiteX5" fmla="*/ 1173958 w 1326358"/>
                  <a:gd name="connsiteY5" fmla="*/ 611981 h 676275"/>
                  <a:gd name="connsiteX6" fmla="*/ 1326358 w 1326358"/>
                  <a:gd name="connsiteY6" fmla="*/ 607218 h 676275"/>
                  <a:gd name="connsiteX7" fmla="*/ 609601 w 1326358"/>
                  <a:gd name="connsiteY7" fmla="*/ 0 h 676275"/>
                  <a:gd name="connsiteX8" fmla="*/ 421483 w 1326358"/>
                  <a:gd name="connsiteY8" fmla="*/ 2381 h 676275"/>
                  <a:gd name="connsiteX9" fmla="*/ 285752 w 1326358"/>
                  <a:gd name="connsiteY9" fmla="*/ 7144 h 676275"/>
                  <a:gd name="connsiteX10" fmla="*/ 140495 w 1326358"/>
                  <a:gd name="connsiteY10" fmla="*/ 26193 h 676275"/>
                  <a:gd name="connsiteX11" fmla="*/ 0 w 1326358"/>
                  <a:gd name="connsiteY11" fmla="*/ 54769 h 676275"/>
                  <a:gd name="connsiteX0" fmla="*/ 0 w 1326358"/>
                  <a:gd name="connsiteY0" fmla="*/ 54769 h 669131"/>
                  <a:gd name="connsiteX1" fmla="*/ 676276 w 1326358"/>
                  <a:gd name="connsiteY1" fmla="*/ 669131 h 669131"/>
                  <a:gd name="connsiteX2" fmla="*/ 804863 w 1326358"/>
                  <a:gd name="connsiteY2" fmla="*/ 640555 h 669131"/>
                  <a:gd name="connsiteX3" fmla="*/ 919164 w 1326358"/>
                  <a:gd name="connsiteY3" fmla="*/ 621506 h 669131"/>
                  <a:gd name="connsiteX4" fmla="*/ 1042989 w 1326358"/>
                  <a:gd name="connsiteY4" fmla="*/ 609600 h 669131"/>
                  <a:gd name="connsiteX5" fmla="*/ 1173958 w 1326358"/>
                  <a:gd name="connsiteY5" fmla="*/ 611981 h 669131"/>
                  <a:gd name="connsiteX6" fmla="*/ 1326358 w 1326358"/>
                  <a:gd name="connsiteY6" fmla="*/ 607218 h 669131"/>
                  <a:gd name="connsiteX7" fmla="*/ 609601 w 1326358"/>
                  <a:gd name="connsiteY7" fmla="*/ 0 h 669131"/>
                  <a:gd name="connsiteX8" fmla="*/ 421483 w 1326358"/>
                  <a:gd name="connsiteY8" fmla="*/ 2381 h 669131"/>
                  <a:gd name="connsiteX9" fmla="*/ 285752 w 1326358"/>
                  <a:gd name="connsiteY9" fmla="*/ 7144 h 669131"/>
                  <a:gd name="connsiteX10" fmla="*/ 140495 w 1326358"/>
                  <a:gd name="connsiteY10" fmla="*/ 26193 h 669131"/>
                  <a:gd name="connsiteX11" fmla="*/ 0 w 1326358"/>
                  <a:gd name="connsiteY11" fmla="*/ 54769 h 669131"/>
                  <a:gd name="connsiteX0" fmla="*/ 0 w 1326358"/>
                  <a:gd name="connsiteY0" fmla="*/ 69057 h 669131"/>
                  <a:gd name="connsiteX1" fmla="*/ 676276 w 1326358"/>
                  <a:gd name="connsiteY1" fmla="*/ 669131 h 669131"/>
                  <a:gd name="connsiteX2" fmla="*/ 804863 w 1326358"/>
                  <a:gd name="connsiteY2" fmla="*/ 640555 h 669131"/>
                  <a:gd name="connsiteX3" fmla="*/ 919164 w 1326358"/>
                  <a:gd name="connsiteY3" fmla="*/ 621506 h 669131"/>
                  <a:gd name="connsiteX4" fmla="*/ 1042989 w 1326358"/>
                  <a:gd name="connsiteY4" fmla="*/ 609600 h 669131"/>
                  <a:gd name="connsiteX5" fmla="*/ 1173958 w 1326358"/>
                  <a:gd name="connsiteY5" fmla="*/ 611981 h 669131"/>
                  <a:gd name="connsiteX6" fmla="*/ 1326358 w 1326358"/>
                  <a:gd name="connsiteY6" fmla="*/ 607218 h 669131"/>
                  <a:gd name="connsiteX7" fmla="*/ 609601 w 1326358"/>
                  <a:gd name="connsiteY7" fmla="*/ 0 h 669131"/>
                  <a:gd name="connsiteX8" fmla="*/ 421483 w 1326358"/>
                  <a:gd name="connsiteY8" fmla="*/ 2381 h 669131"/>
                  <a:gd name="connsiteX9" fmla="*/ 285752 w 1326358"/>
                  <a:gd name="connsiteY9" fmla="*/ 7144 h 669131"/>
                  <a:gd name="connsiteX10" fmla="*/ 140495 w 1326358"/>
                  <a:gd name="connsiteY10" fmla="*/ 26193 h 669131"/>
                  <a:gd name="connsiteX11" fmla="*/ 0 w 1326358"/>
                  <a:gd name="connsiteY11" fmla="*/ 69057 h 669131"/>
                  <a:gd name="connsiteX0" fmla="*/ 0 w 1326358"/>
                  <a:gd name="connsiteY0" fmla="*/ 69057 h 669131"/>
                  <a:gd name="connsiteX1" fmla="*/ 676276 w 1326358"/>
                  <a:gd name="connsiteY1" fmla="*/ 669131 h 669131"/>
                  <a:gd name="connsiteX2" fmla="*/ 804863 w 1326358"/>
                  <a:gd name="connsiteY2" fmla="*/ 640555 h 669131"/>
                  <a:gd name="connsiteX3" fmla="*/ 919164 w 1326358"/>
                  <a:gd name="connsiteY3" fmla="*/ 621506 h 669131"/>
                  <a:gd name="connsiteX4" fmla="*/ 1042989 w 1326358"/>
                  <a:gd name="connsiteY4" fmla="*/ 609600 h 669131"/>
                  <a:gd name="connsiteX5" fmla="*/ 1173958 w 1326358"/>
                  <a:gd name="connsiteY5" fmla="*/ 611981 h 669131"/>
                  <a:gd name="connsiteX6" fmla="*/ 1326358 w 1326358"/>
                  <a:gd name="connsiteY6" fmla="*/ 607218 h 669131"/>
                  <a:gd name="connsiteX7" fmla="*/ 609601 w 1326358"/>
                  <a:gd name="connsiteY7" fmla="*/ 0 h 669131"/>
                  <a:gd name="connsiteX8" fmla="*/ 421483 w 1326358"/>
                  <a:gd name="connsiteY8" fmla="*/ 2381 h 669131"/>
                  <a:gd name="connsiteX9" fmla="*/ 285752 w 1326358"/>
                  <a:gd name="connsiteY9" fmla="*/ 7144 h 669131"/>
                  <a:gd name="connsiteX10" fmla="*/ 140495 w 1326358"/>
                  <a:gd name="connsiteY10" fmla="*/ 26193 h 669131"/>
                  <a:gd name="connsiteX11" fmla="*/ 0 w 1326358"/>
                  <a:gd name="connsiteY11" fmla="*/ 69057 h 669131"/>
                  <a:gd name="connsiteX0" fmla="*/ 0 w 1326358"/>
                  <a:gd name="connsiteY0" fmla="*/ 69057 h 669131"/>
                  <a:gd name="connsiteX1" fmla="*/ 676276 w 1326358"/>
                  <a:gd name="connsiteY1" fmla="*/ 669131 h 669131"/>
                  <a:gd name="connsiteX2" fmla="*/ 804863 w 1326358"/>
                  <a:gd name="connsiteY2" fmla="*/ 640555 h 669131"/>
                  <a:gd name="connsiteX3" fmla="*/ 919164 w 1326358"/>
                  <a:gd name="connsiteY3" fmla="*/ 621506 h 669131"/>
                  <a:gd name="connsiteX4" fmla="*/ 1042989 w 1326358"/>
                  <a:gd name="connsiteY4" fmla="*/ 609600 h 669131"/>
                  <a:gd name="connsiteX5" fmla="*/ 1173958 w 1326358"/>
                  <a:gd name="connsiteY5" fmla="*/ 611981 h 669131"/>
                  <a:gd name="connsiteX6" fmla="*/ 1326358 w 1326358"/>
                  <a:gd name="connsiteY6" fmla="*/ 607218 h 669131"/>
                  <a:gd name="connsiteX7" fmla="*/ 609601 w 1326358"/>
                  <a:gd name="connsiteY7" fmla="*/ 0 h 669131"/>
                  <a:gd name="connsiteX8" fmla="*/ 421483 w 1326358"/>
                  <a:gd name="connsiteY8" fmla="*/ 2381 h 669131"/>
                  <a:gd name="connsiteX9" fmla="*/ 285752 w 1326358"/>
                  <a:gd name="connsiteY9" fmla="*/ 7144 h 669131"/>
                  <a:gd name="connsiteX10" fmla="*/ 142685 w 1326358"/>
                  <a:gd name="connsiteY10" fmla="*/ 38099 h 669131"/>
                  <a:gd name="connsiteX11" fmla="*/ 0 w 1326358"/>
                  <a:gd name="connsiteY11" fmla="*/ 69057 h 669131"/>
                  <a:gd name="connsiteX0" fmla="*/ 0 w 1326358"/>
                  <a:gd name="connsiteY0" fmla="*/ 69057 h 669131"/>
                  <a:gd name="connsiteX1" fmla="*/ 676276 w 1326358"/>
                  <a:gd name="connsiteY1" fmla="*/ 669131 h 669131"/>
                  <a:gd name="connsiteX2" fmla="*/ 804863 w 1326358"/>
                  <a:gd name="connsiteY2" fmla="*/ 640555 h 669131"/>
                  <a:gd name="connsiteX3" fmla="*/ 919164 w 1326358"/>
                  <a:gd name="connsiteY3" fmla="*/ 621506 h 669131"/>
                  <a:gd name="connsiteX4" fmla="*/ 1042989 w 1326358"/>
                  <a:gd name="connsiteY4" fmla="*/ 609600 h 669131"/>
                  <a:gd name="connsiteX5" fmla="*/ 1173958 w 1326358"/>
                  <a:gd name="connsiteY5" fmla="*/ 611981 h 669131"/>
                  <a:gd name="connsiteX6" fmla="*/ 1326358 w 1326358"/>
                  <a:gd name="connsiteY6" fmla="*/ 607218 h 669131"/>
                  <a:gd name="connsiteX7" fmla="*/ 609601 w 1326358"/>
                  <a:gd name="connsiteY7" fmla="*/ 0 h 669131"/>
                  <a:gd name="connsiteX8" fmla="*/ 421483 w 1326358"/>
                  <a:gd name="connsiteY8" fmla="*/ 2381 h 669131"/>
                  <a:gd name="connsiteX9" fmla="*/ 285752 w 1326358"/>
                  <a:gd name="connsiteY9" fmla="*/ 7144 h 669131"/>
                  <a:gd name="connsiteX10" fmla="*/ 131732 w 1326358"/>
                  <a:gd name="connsiteY10" fmla="*/ 33337 h 669131"/>
                  <a:gd name="connsiteX11" fmla="*/ 0 w 1326358"/>
                  <a:gd name="connsiteY11" fmla="*/ 69057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26358" h="669131">
                    <a:moveTo>
                      <a:pt x="0" y="69057"/>
                    </a:moveTo>
                    <a:lnTo>
                      <a:pt x="676276" y="669131"/>
                    </a:lnTo>
                    <a:lnTo>
                      <a:pt x="804863" y="640555"/>
                    </a:lnTo>
                    <a:lnTo>
                      <a:pt x="919164" y="621506"/>
                    </a:lnTo>
                    <a:lnTo>
                      <a:pt x="1042989" y="609600"/>
                    </a:lnTo>
                    <a:lnTo>
                      <a:pt x="1173958" y="611981"/>
                    </a:lnTo>
                    <a:lnTo>
                      <a:pt x="1326358" y="607218"/>
                    </a:lnTo>
                    <a:lnTo>
                      <a:pt x="609601" y="0"/>
                    </a:lnTo>
                    <a:lnTo>
                      <a:pt x="421483" y="2381"/>
                    </a:lnTo>
                    <a:lnTo>
                      <a:pt x="285752" y="7144"/>
                    </a:lnTo>
                    <a:lnTo>
                      <a:pt x="131732" y="33337"/>
                    </a:lnTo>
                    <a:lnTo>
                      <a:pt x="0" y="69057"/>
                    </a:lnTo>
                    <a:close/>
                  </a:path>
                </a:pathLst>
              </a:custGeom>
              <a:blipFill dpi="0" rotWithShape="0">
                <a:blip r:embed="rId6"/>
                <a:srcRect/>
                <a:tile tx="0" ty="0" sx="10000" sy="10000" flip="none" algn="ctr"/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F151D641-821A-47B3-B3D8-CCEBFBAEA20B}"/>
                  </a:ext>
                </a:extLst>
              </p:cNvPr>
              <p:cNvSpPr/>
              <p:nvPr/>
            </p:nvSpPr>
            <p:spPr>
              <a:xfrm>
                <a:off x="1578135" y="818433"/>
                <a:ext cx="684815" cy="688975"/>
              </a:xfrm>
              <a:custGeom>
                <a:avLst/>
                <a:gdLst>
                  <a:gd name="connsiteX0" fmla="*/ 3175 w 682625"/>
                  <a:gd name="connsiteY0" fmla="*/ 0 h 701675"/>
                  <a:gd name="connsiteX1" fmla="*/ 3175 w 682625"/>
                  <a:gd name="connsiteY1" fmla="*/ 0 h 701675"/>
                  <a:gd name="connsiteX2" fmla="*/ 0 w 682625"/>
                  <a:gd name="connsiteY2" fmla="*/ 92075 h 701675"/>
                  <a:gd name="connsiteX3" fmla="*/ 679450 w 682625"/>
                  <a:gd name="connsiteY3" fmla="*/ 701675 h 701675"/>
                  <a:gd name="connsiteX4" fmla="*/ 682625 w 682625"/>
                  <a:gd name="connsiteY4" fmla="*/ 609600 h 701675"/>
                  <a:gd name="connsiteX5" fmla="*/ 3175 w 682625"/>
                  <a:gd name="connsiteY5" fmla="*/ 0 h 701675"/>
                  <a:gd name="connsiteX0" fmla="*/ 3175 w 684816"/>
                  <a:gd name="connsiteY0" fmla="*/ 0 h 701675"/>
                  <a:gd name="connsiteX1" fmla="*/ 3175 w 684816"/>
                  <a:gd name="connsiteY1" fmla="*/ 0 h 701675"/>
                  <a:gd name="connsiteX2" fmla="*/ 0 w 684816"/>
                  <a:gd name="connsiteY2" fmla="*/ 92075 h 701675"/>
                  <a:gd name="connsiteX3" fmla="*/ 679450 w 684816"/>
                  <a:gd name="connsiteY3" fmla="*/ 701675 h 701675"/>
                  <a:gd name="connsiteX4" fmla="*/ 684816 w 684816"/>
                  <a:gd name="connsiteY4" fmla="*/ 600075 h 701675"/>
                  <a:gd name="connsiteX5" fmla="*/ 3175 w 684816"/>
                  <a:gd name="connsiteY5" fmla="*/ 0 h 701675"/>
                  <a:gd name="connsiteX0" fmla="*/ 3175 w 684816"/>
                  <a:gd name="connsiteY0" fmla="*/ 16258 h 706027"/>
                  <a:gd name="connsiteX1" fmla="*/ 3175 w 684816"/>
                  <a:gd name="connsiteY1" fmla="*/ 4352 h 706027"/>
                  <a:gd name="connsiteX2" fmla="*/ 0 w 684816"/>
                  <a:gd name="connsiteY2" fmla="*/ 96427 h 706027"/>
                  <a:gd name="connsiteX3" fmla="*/ 679450 w 684816"/>
                  <a:gd name="connsiteY3" fmla="*/ 706027 h 706027"/>
                  <a:gd name="connsiteX4" fmla="*/ 684816 w 684816"/>
                  <a:gd name="connsiteY4" fmla="*/ 604427 h 706027"/>
                  <a:gd name="connsiteX5" fmla="*/ 3175 w 684816"/>
                  <a:gd name="connsiteY5" fmla="*/ 16258 h 706027"/>
                  <a:gd name="connsiteX0" fmla="*/ 51140 w 686051"/>
                  <a:gd name="connsiteY0" fmla="*/ 24208 h 704452"/>
                  <a:gd name="connsiteX1" fmla="*/ 4410 w 686051"/>
                  <a:gd name="connsiteY1" fmla="*/ 2777 h 704452"/>
                  <a:gd name="connsiteX2" fmla="*/ 1235 w 686051"/>
                  <a:gd name="connsiteY2" fmla="*/ 94852 h 704452"/>
                  <a:gd name="connsiteX3" fmla="*/ 680685 w 686051"/>
                  <a:gd name="connsiteY3" fmla="*/ 704452 h 704452"/>
                  <a:gd name="connsiteX4" fmla="*/ 686051 w 686051"/>
                  <a:gd name="connsiteY4" fmla="*/ 602852 h 704452"/>
                  <a:gd name="connsiteX5" fmla="*/ 51140 w 686051"/>
                  <a:gd name="connsiteY5" fmla="*/ 24208 h 704452"/>
                  <a:gd name="connsiteX0" fmla="*/ 686051 w 686051"/>
                  <a:gd name="connsiteY0" fmla="*/ 600075 h 701675"/>
                  <a:gd name="connsiteX1" fmla="*/ 4410 w 686051"/>
                  <a:gd name="connsiteY1" fmla="*/ 0 h 701675"/>
                  <a:gd name="connsiteX2" fmla="*/ 1235 w 686051"/>
                  <a:gd name="connsiteY2" fmla="*/ 92075 h 701675"/>
                  <a:gd name="connsiteX3" fmla="*/ 680685 w 686051"/>
                  <a:gd name="connsiteY3" fmla="*/ 701675 h 701675"/>
                  <a:gd name="connsiteX4" fmla="*/ 686051 w 686051"/>
                  <a:gd name="connsiteY4" fmla="*/ 600075 h 701675"/>
                  <a:gd name="connsiteX0" fmla="*/ 684816 w 684816"/>
                  <a:gd name="connsiteY0" fmla="*/ 587375 h 688975"/>
                  <a:gd name="connsiteX1" fmla="*/ 9016 w 684816"/>
                  <a:gd name="connsiteY1" fmla="*/ 0 h 688975"/>
                  <a:gd name="connsiteX2" fmla="*/ 0 w 684816"/>
                  <a:gd name="connsiteY2" fmla="*/ 79375 h 688975"/>
                  <a:gd name="connsiteX3" fmla="*/ 679450 w 684816"/>
                  <a:gd name="connsiteY3" fmla="*/ 688975 h 688975"/>
                  <a:gd name="connsiteX4" fmla="*/ 684816 w 684816"/>
                  <a:gd name="connsiteY4" fmla="*/ 587375 h 68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4816" h="688975">
                    <a:moveTo>
                      <a:pt x="684816" y="587375"/>
                    </a:moveTo>
                    <a:lnTo>
                      <a:pt x="9016" y="0"/>
                    </a:lnTo>
                    <a:cubicBezTo>
                      <a:pt x="699" y="11774"/>
                      <a:pt x="1058" y="48683"/>
                      <a:pt x="0" y="79375"/>
                    </a:cubicBezTo>
                    <a:lnTo>
                      <a:pt x="679450" y="688975"/>
                    </a:lnTo>
                    <a:lnTo>
                      <a:pt x="684816" y="587375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 40">
                <a:extLst>
                  <a:ext uri="{FF2B5EF4-FFF2-40B4-BE49-F238E27FC236}">
                    <a16:creationId xmlns:a16="http://schemas.microsoft.com/office/drawing/2014/main" id="{9871E840-489B-4DA3-8BCA-2B0672D6D573}"/>
                  </a:ext>
                </a:extLst>
              </p:cNvPr>
              <p:cNvSpPr/>
              <p:nvPr/>
            </p:nvSpPr>
            <p:spPr>
              <a:xfrm>
                <a:off x="2263696" y="1353081"/>
                <a:ext cx="647700" cy="155575"/>
              </a:xfrm>
              <a:custGeom>
                <a:avLst/>
                <a:gdLst>
                  <a:gd name="connsiteX0" fmla="*/ 628650 w 628650"/>
                  <a:gd name="connsiteY0" fmla="*/ 0 h 193675"/>
                  <a:gd name="connsiteX1" fmla="*/ 495300 w 628650"/>
                  <a:gd name="connsiteY1" fmla="*/ 6350 h 193675"/>
                  <a:gd name="connsiteX2" fmla="*/ 422275 w 628650"/>
                  <a:gd name="connsiteY2" fmla="*/ 6350 h 193675"/>
                  <a:gd name="connsiteX3" fmla="*/ 320675 w 628650"/>
                  <a:gd name="connsiteY3" fmla="*/ 15875 h 193675"/>
                  <a:gd name="connsiteX4" fmla="*/ 231775 w 628650"/>
                  <a:gd name="connsiteY4" fmla="*/ 28575 h 193675"/>
                  <a:gd name="connsiteX5" fmla="*/ 171450 w 628650"/>
                  <a:gd name="connsiteY5" fmla="*/ 38100 h 193675"/>
                  <a:gd name="connsiteX6" fmla="*/ 79375 w 628650"/>
                  <a:gd name="connsiteY6" fmla="*/ 69850 h 193675"/>
                  <a:gd name="connsiteX7" fmla="*/ 0 w 628650"/>
                  <a:gd name="connsiteY7" fmla="*/ 98425 h 193675"/>
                  <a:gd name="connsiteX8" fmla="*/ 0 w 628650"/>
                  <a:gd name="connsiteY8" fmla="*/ 193675 h 193675"/>
                  <a:gd name="connsiteX9" fmla="*/ 38100 w 628650"/>
                  <a:gd name="connsiteY9" fmla="*/ 174625 h 193675"/>
                  <a:gd name="connsiteX10" fmla="*/ 104775 w 628650"/>
                  <a:gd name="connsiteY10" fmla="*/ 146050 h 193675"/>
                  <a:gd name="connsiteX11" fmla="*/ 187325 w 628650"/>
                  <a:gd name="connsiteY11" fmla="*/ 123825 h 193675"/>
                  <a:gd name="connsiteX12" fmla="*/ 276225 w 628650"/>
                  <a:gd name="connsiteY12" fmla="*/ 107950 h 193675"/>
                  <a:gd name="connsiteX13" fmla="*/ 409575 w 628650"/>
                  <a:gd name="connsiteY13" fmla="*/ 101600 h 193675"/>
                  <a:gd name="connsiteX14" fmla="*/ 536575 w 628650"/>
                  <a:gd name="connsiteY14" fmla="*/ 92075 h 193675"/>
                  <a:gd name="connsiteX15" fmla="*/ 625475 w 628650"/>
                  <a:gd name="connsiteY15" fmla="*/ 88900 h 193675"/>
                  <a:gd name="connsiteX16" fmla="*/ 628650 w 628650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37344 w 645319"/>
                  <a:gd name="connsiteY3" fmla="*/ 15875 h 193675"/>
                  <a:gd name="connsiteX4" fmla="*/ 248444 w 645319"/>
                  <a:gd name="connsiteY4" fmla="*/ 28575 h 193675"/>
                  <a:gd name="connsiteX5" fmla="*/ 188119 w 645319"/>
                  <a:gd name="connsiteY5" fmla="*/ 38100 h 193675"/>
                  <a:gd name="connsiteX6" fmla="*/ 96044 w 645319"/>
                  <a:gd name="connsiteY6" fmla="*/ 69850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37344 w 645319"/>
                  <a:gd name="connsiteY3" fmla="*/ 15875 h 193675"/>
                  <a:gd name="connsiteX4" fmla="*/ 248444 w 645319"/>
                  <a:gd name="connsiteY4" fmla="*/ 28575 h 193675"/>
                  <a:gd name="connsiteX5" fmla="*/ 188119 w 645319"/>
                  <a:gd name="connsiteY5" fmla="*/ 38100 h 193675"/>
                  <a:gd name="connsiteX6" fmla="*/ 86519 w 645319"/>
                  <a:gd name="connsiteY6" fmla="*/ 48419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37344 w 645319"/>
                  <a:gd name="connsiteY3" fmla="*/ 15875 h 193675"/>
                  <a:gd name="connsiteX4" fmla="*/ 248444 w 645319"/>
                  <a:gd name="connsiteY4" fmla="*/ 28575 h 193675"/>
                  <a:gd name="connsiteX5" fmla="*/ 180975 w 645319"/>
                  <a:gd name="connsiteY5" fmla="*/ 30956 h 193675"/>
                  <a:gd name="connsiteX6" fmla="*/ 86519 w 645319"/>
                  <a:gd name="connsiteY6" fmla="*/ 48419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37344 w 645319"/>
                  <a:gd name="connsiteY3" fmla="*/ 15875 h 193675"/>
                  <a:gd name="connsiteX4" fmla="*/ 265112 w 645319"/>
                  <a:gd name="connsiteY4" fmla="*/ 16669 h 193675"/>
                  <a:gd name="connsiteX5" fmla="*/ 180975 w 645319"/>
                  <a:gd name="connsiteY5" fmla="*/ 30956 h 193675"/>
                  <a:gd name="connsiteX6" fmla="*/ 86519 w 645319"/>
                  <a:gd name="connsiteY6" fmla="*/ 48419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58775 w 645319"/>
                  <a:gd name="connsiteY3" fmla="*/ 8731 h 193675"/>
                  <a:gd name="connsiteX4" fmla="*/ 265112 w 645319"/>
                  <a:gd name="connsiteY4" fmla="*/ 16669 h 193675"/>
                  <a:gd name="connsiteX5" fmla="*/ 180975 w 645319"/>
                  <a:gd name="connsiteY5" fmla="*/ 30956 h 193675"/>
                  <a:gd name="connsiteX6" fmla="*/ 86519 w 645319"/>
                  <a:gd name="connsiteY6" fmla="*/ 48419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58775 w 645319"/>
                  <a:gd name="connsiteY3" fmla="*/ 8731 h 193675"/>
                  <a:gd name="connsiteX4" fmla="*/ 265112 w 645319"/>
                  <a:gd name="connsiteY4" fmla="*/ 16669 h 193675"/>
                  <a:gd name="connsiteX5" fmla="*/ 180975 w 645319"/>
                  <a:gd name="connsiteY5" fmla="*/ 30956 h 193675"/>
                  <a:gd name="connsiteX6" fmla="*/ 88900 w 645319"/>
                  <a:gd name="connsiteY6" fmla="*/ 48419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7700 w 647700"/>
                  <a:gd name="connsiteY0" fmla="*/ 0 h 174625"/>
                  <a:gd name="connsiteX1" fmla="*/ 514350 w 647700"/>
                  <a:gd name="connsiteY1" fmla="*/ 6350 h 174625"/>
                  <a:gd name="connsiteX2" fmla="*/ 441325 w 647700"/>
                  <a:gd name="connsiteY2" fmla="*/ 6350 h 174625"/>
                  <a:gd name="connsiteX3" fmla="*/ 361156 w 647700"/>
                  <a:gd name="connsiteY3" fmla="*/ 8731 h 174625"/>
                  <a:gd name="connsiteX4" fmla="*/ 267493 w 647700"/>
                  <a:gd name="connsiteY4" fmla="*/ 16669 h 174625"/>
                  <a:gd name="connsiteX5" fmla="*/ 183356 w 647700"/>
                  <a:gd name="connsiteY5" fmla="*/ 30956 h 174625"/>
                  <a:gd name="connsiteX6" fmla="*/ 91281 w 647700"/>
                  <a:gd name="connsiteY6" fmla="*/ 48419 h 174625"/>
                  <a:gd name="connsiteX7" fmla="*/ 2381 w 647700"/>
                  <a:gd name="connsiteY7" fmla="*/ 67469 h 174625"/>
                  <a:gd name="connsiteX8" fmla="*/ 0 w 647700"/>
                  <a:gd name="connsiteY8" fmla="*/ 155575 h 174625"/>
                  <a:gd name="connsiteX9" fmla="*/ 57150 w 647700"/>
                  <a:gd name="connsiteY9" fmla="*/ 174625 h 174625"/>
                  <a:gd name="connsiteX10" fmla="*/ 123825 w 647700"/>
                  <a:gd name="connsiteY10" fmla="*/ 146050 h 174625"/>
                  <a:gd name="connsiteX11" fmla="*/ 206375 w 647700"/>
                  <a:gd name="connsiteY11" fmla="*/ 123825 h 174625"/>
                  <a:gd name="connsiteX12" fmla="*/ 295275 w 647700"/>
                  <a:gd name="connsiteY12" fmla="*/ 107950 h 174625"/>
                  <a:gd name="connsiteX13" fmla="*/ 428625 w 647700"/>
                  <a:gd name="connsiteY13" fmla="*/ 101600 h 174625"/>
                  <a:gd name="connsiteX14" fmla="*/ 555625 w 647700"/>
                  <a:gd name="connsiteY14" fmla="*/ 92075 h 174625"/>
                  <a:gd name="connsiteX15" fmla="*/ 644525 w 647700"/>
                  <a:gd name="connsiteY15" fmla="*/ 88900 h 174625"/>
                  <a:gd name="connsiteX16" fmla="*/ 647700 w 647700"/>
                  <a:gd name="connsiteY16" fmla="*/ 0 h 17462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59531 w 647700"/>
                  <a:gd name="connsiteY9" fmla="*/ 153193 h 155575"/>
                  <a:gd name="connsiteX10" fmla="*/ 123825 w 647700"/>
                  <a:gd name="connsiteY10" fmla="*/ 146050 h 155575"/>
                  <a:gd name="connsiteX11" fmla="*/ 206375 w 647700"/>
                  <a:gd name="connsiteY11" fmla="*/ 123825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59531 w 647700"/>
                  <a:gd name="connsiteY9" fmla="*/ 153193 h 155575"/>
                  <a:gd name="connsiteX10" fmla="*/ 128587 w 647700"/>
                  <a:gd name="connsiteY10" fmla="*/ 134143 h 155575"/>
                  <a:gd name="connsiteX11" fmla="*/ 206375 w 647700"/>
                  <a:gd name="connsiteY11" fmla="*/ 123825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28587 w 647700"/>
                  <a:gd name="connsiteY10" fmla="*/ 134143 h 155575"/>
                  <a:gd name="connsiteX11" fmla="*/ 206375 w 647700"/>
                  <a:gd name="connsiteY11" fmla="*/ 123825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6375 w 647700"/>
                  <a:gd name="connsiteY11" fmla="*/ 123825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6375 w 647700"/>
                  <a:gd name="connsiteY11" fmla="*/ 123825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3994 w 647700"/>
                  <a:gd name="connsiteY11" fmla="*/ 116681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3994 w 647700"/>
                  <a:gd name="connsiteY11" fmla="*/ 116681 h 155575"/>
                  <a:gd name="connsiteX12" fmla="*/ 300037 w 647700"/>
                  <a:gd name="connsiteY12" fmla="*/ 93662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3994 w 647700"/>
                  <a:gd name="connsiteY11" fmla="*/ 116681 h 155575"/>
                  <a:gd name="connsiteX12" fmla="*/ 300037 w 647700"/>
                  <a:gd name="connsiteY12" fmla="*/ 93662 h 155575"/>
                  <a:gd name="connsiteX13" fmla="*/ 431006 w 647700"/>
                  <a:gd name="connsiteY13" fmla="*/ 92075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3994 w 647700"/>
                  <a:gd name="connsiteY11" fmla="*/ 116681 h 155575"/>
                  <a:gd name="connsiteX12" fmla="*/ 300037 w 647700"/>
                  <a:gd name="connsiteY12" fmla="*/ 93662 h 155575"/>
                  <a:gd name="connsiteX13" fmla="*/ 431006 w 647700"/>
                  <a:gd name="connsiteY13" fmla="*/ 92075 h 155575"/>
                  <a:gd name="connsiteX14" fmla="*/ 546100 w 647700"/>
                  <a:gd name="connsiteY14" fmla="*/ 82550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3994 w 647700"/>
                  <a:gd name="connsiteY11" fmla="*/ 116681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5546 w 647700"/>
                  <a:gd name="connsiteY5" fmla="*/ 23812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71874 w 647700"/>
                  <a:gd name="connsiteY4" fmla="*/ 9525 h 155575"/>
                  <a:gd name="connsiteX5" fmla="*/ 185546 w 647700"/>
                  <a:gd name="connsiteY5" fmla="*/ 23812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71874 w 647700"/>
                  <a:gd name="connsiteY4" fmla="*/ 9525 h 155575"/>
                  <a:gd name="connsiteX5" fmla="*/ 185546 w 647700"/>
                  <a:gd name="connsiteY5" fmla="*/ 23812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1325 w 647700"/>
                  <a:gd name="connsiteY2" fmla="*/ 6350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85546 w 647700"/>
                  <a:gd name="connsiteY5" fmla="*/ 23812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7897 w 647700"/>
                  <a:gd name="connsiteY2" fmla="*/ 1588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85546 w 647700"/>
                  <a:gd name="connsiteY5" fmla="*/ 23812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7897 w 647700"/>
                  <a:gd name="connsiteY2" fmla="*/ 1588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70212 w 647700"/>
                  <a:gd name="connsiteY5" fmla="*/ 21431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7897 w 647700"/>
                  <a:gd name="connsiteY2" fmla="*/ 1588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70212 w 647700"/>
                  <a:gd name="connsiteY5" fmla="*/ 21431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2227 w 647700"/>
                  <a:gd name="connsiteY12" fmla="*/ 96043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7897 w 647700"/>
                  <a:gd name="connsiteY2" fmla="*/ 1588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70212 w 647700"/>
                  <a:gd name="connsiteY5" fmla="*/ 21431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8865 w 647700"/>
                  <a:gd name="connsiteY9" fmla="*/ 141287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2227 w 647700"/>
                  <a:gd name="connsiteY12" fmla="*/ 96043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7897 w 647700"/>
                  <a:gd name="connsiteY2" fmla="*/ 1588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70212 w 647700"/>
                  <a:gd name="connsiteY5" fmla="*/ 21431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8865 w 647700"/>
                  <a:gd name="connsiteY9" fmla="*/ 141287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2227 w 647700"/>
                  <a:gd name="connsiteY12" fmla="*/ 96043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700" h="155575">
                    <a:moveTo>
                      <a:pt x="647700" y="0"/>
                    </a:moveTo>
                    <a:lnTo>
                      <a:pt x="514350" y="3969"/>
                    </a:lnTo>
                    <a:lnTo>
                      <a:pt x="447897" y="1588"/>
                    </a:lnTo>
                    <a:lnTo>
                      <a:pt x="378680" y="3968"/>
                    </a:lnTo>
                    <a:cubicBezTo>
                      <a:pt x="349047" y="8201"/>
                      <a:pt x="306619" y="6614"/>
                      <a:pt x="271874" y="9525"/>
                    </a:cubicBezTo>
                    <a:cubicBezTo>
                      <a:pt x="237129" y="12436"/>
                      <a:pt x="192702" y="20637"/>
                      <a:pt x="170212" y="21431"/>
                    </a:cubicBezTo>
                    <a:cubicBezTo>
                      <a:pt x="139520" y="32014"/>
                      <a:pt x="119253" y="33205"/>
                      <a:pt x="91281" y="38894"/>
                    </a:cubicBezTo>
                    <a:cubicBezTo>
                      <a:pt x="63309" y="44583"/>
                      <a:pt x="34396" y="49214"/>
                      <a:pt x="2381" y="55563"/>
                    </a:cubicBezTo>
                    <a:cubicBezTo>
                      <a:pt x="1587" y="84932"/>
                      <a:pt x="794" y="126206"/>
                      <a:pt x="0" y="155575"/>
                    </a:cubicBezTo>
                    <a:lnTo>
                      <a:pt x="68865" y="141287"/>
                    </a:lnTo>
                    <a:lnTo>
                      <a:pt x="130969" y="126999"/>
                    </a:lnTo>
                    <a:lnTo>
                      <a:pt x="208756" y="109537"/>
                    </a:lnTo>
                    <a:lnTo>
                      <a:pt x="302227" y="96043"/>
                    </a:lnTo>
                    <a:lnTo>
                      <a:pt x="435768" y="84931"/>
                    </a:lnTo>
                    <a:lnTo>
                      <a:pt x="546100" y="82550"/>
                    </a:lnTo>
                    <a:lnTo>
                      <a:pt x="639762" y="86518"/>
                    </a:lnTo>
                    <a:lnTo>
                      <a:pt x="64770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Figura a mano libera: forma 3">
              <a:extLst>
                <a:ext uri="{FF2B5EF4-FFF2-40B4-BE49-F238E27FC236}">
                  <a16:creationId xmlns:a16="http://schemas.microsoft.com/office/drawing/2014/main" id="{2896E6C4-160F-4E5C-AB52-6E6D7C1EF3A7}"/>
                </a:ext>
              </a:extLst>
            </p:cNvPr>
            <p:cNvSpPr/>
            <p:nvPr/>
          </p:nvSpPr>
          <p:spPr>
            <a:xfrm>
              <a:off x="7503160" y="4759960"/>
              <a:ext cx="426720" cy="482600"/>
            </a:xfrm>
            <a:custGeom>
              <a:avLst/>
              <a:gdLst>
                <a:gd name="connsiteX0" fmla="*/ 426720 w 426720"/>
                <a:gd name="connsiteY0" fmla="*/ 406400 h 482600"/>
                <a:gd name="connsiteX1" fmla="*/ 0 w 426720"/>
                <a:gd name="connsiteY1" fmla="*/ 0 h 482600"/>
                <a:gd name="connsiteX2" fmla="*/ 50800 w 426720"/>
                <a:gd name="connsiteY2" fmla="*/ 182880 h 482600"/>
                <a:gd name="connsiteX3" fmla="*/ 157480 w 426720"/>
                <a:gd name="connsiteY3" fmla="*/ 345440 h 482600"/>
                <a:gd name="connsiteX4" fmla="*/ 289560 w 426720"/>
                <a:gd name="connsiteY4" fmla="*/ 436880 h 482600"/>
                <a:gd name="connsiteX5" fmla="*/ 421640 w 426720"/>
                <a:gd name="connsiteY5" fmla="*/ 482600 h 482600"/>
                <a:gd name="connsiteX6" fmla="*/ 426720 w 426720"/>
                <a:gd name="connsiteY6" fmla="*/ 4064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720" h="482600">
                  <a:moveTo>
                    <a:pt x="426720" y="406400"/>
                  </a:moveTo>
                  <a:lnTo>
                    <a:pt x="0" y="0"/>
                  </a:lnTo>
                  <a:lnTo>
                    <a:pt x="50800" y="182880"/>
                  </a:lnTo>
                  <a:lnTo>
                    <a:pt x="157480" y="345440"/>
                  </a:lnTo>
                  <a:lnTo>
                    <a:pt x="289560" y="436880"/>
                  </a:lnTo>
                  <a:lnTo>
                    <a:pt x="421640" y="482600"/>
                  </a:lnTo>
                  <a:lnTo>
                    <a:pt x="426720" y="406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5875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Figura a mano libera: forma 1">
              <a:extLst>
                <a:ext uri="{FF2B5EF4-FFF2-40B4-BE49-F238E27FC236}">
                  <a16:creationId xmlns:a16="http://schemas.microsoft.com/office/drawing/2014/main" id="{E5B4C8A2-04F3-4C0A-855D-B6E526EFBDB4}"/>
                </a:ext>
              </a:extLst>
            </p:cNvPr>
            <p:cNvSpPr/>
            <p:nvPr/>
          </p:nvSpPr>
          <p:spPr>
            <a:xfrm>
              <a:off x="7442834" y="4130040"/>
              <a:ext cx="487045" cy="1132840"/>
            </a:xfrm>
            <a:custGeom>
              <a:avLst/>
              <a:gdLst>
                <a:gd name="connsiteX0" fmla="*/ 172720 w 477520"/>
                <a:gd name="connsiteY0" fmla="*/ 0 h 1132840"/>
                <a:gd name="connsiteX1" fmla="*/ 259080 w 477520"/>
                <a:gd name="connsiteY1" fmla="*/ 76200 h 1132840"/>
                <a:gd name="connsiteX2" fmla="*/ 167640 w 477520"/>
                <a:gd name="connsiteY2" fmla="*/ 208280 h 1132840"/>
                <a:gd name="connsiteX3" fmla="*/ 127000 w 477520"/>
                <a:gd name="connsiteY3" fmla="*/ 365760 h 1132840"/>
                <a:gd name="connsiteX4" fmla="*/ 111760 w 477520"/>
                <a:gd name="connsiteY4" fmla="*/ 548640 h 1132840"/>
                <a:gd name="connsiteX5" fmla="*/ 147320 w 477520"/>
                <a:gd name="connsiteY5" fmla="*/ 762000 h 1132840"/>
                <a:gd name="connsiteX6" fmla="*/ 208280 w 477520"/>
                <a:gd name="connsiteY6" fmla="*/ 868680 h 1132840"/>
                <a:gd name="connsiteX7" fmla="*/ 335280 w 477520"/>
                <a:gd name="connsiteY7" fmla="*/ 975360 h 1132840"/>
                <a:gd name="connsiteX8" fmla="*/ 477520 w 477520"/>
                <a:gd name="connsiteY8" fmla="*/ 1041400 h 1132840"/>
                <a:gd name="connsiteX9" fmla="*/ 477520 w 477520"/>
                <a:gd name="connsiteY9" fmla="*/ 1132840 h 1132840"/>
                <a:gd name="connsiteX10" fmla="*/ 314960 w 477520"/>
                <a:gd name="connsiteY10" fmla="*/ 1076960 h 1132840"/>
                <a:gd name="connsiteX11" fmla="*/ 208280 w 477520"/>
                <a:gd name="connsiteY11" fmla="*/ 1016000 h 1132840"/>
                <a:gd name="connsiteX12" fmla="*/ 106680 w 477520"/>
                <a:gd name="connsiteY12" fmla="*/ 919480 h 1132840"/>
                <a:gd name="connsiteX13" fmla="*/ 60960 w 477520"/>
                <a:gd name="connsiteY13" fmla="*/ 807720 h 1132840"/>
                <a:gd name="connsiteX14" fmla="*/ 0 w 477520"/>
                <a:gd name="connsiteY14" fmla="*/ 680720 h 1132840"/>
                <a:gd name="connsiteX15" fmla="*/ 0 w 477520"/>
                <a:gd name="connsiteY15" fmla="*/ 467360 h 1132840"/>
                <a:gd name="connsiteX16" fmla="*/ 30480 w 477520"/>
                <a:gd name="connsiteY16" fmla="*/ 279400 h 1132840"/>
                <a:gd name="connsiteX17" fmla="*/ 91440 w 477520"/>
                <a:gd name="connsiteY17" fmla="*/ 137160 h 1132840"/>
                <a:gd name="connsiteX18" fmla="*/ 172720 w 477520"/>
                <a:gd name="connsiteY18" fmla="*/ 0 h 1132840"/>
                <a:gd name="connsiteX0" fmla="*/ 172720 w 477520"/>
                <a:gd name="connsiteY0" fmla="*/ 0 h 1132840"/>
                <a:gd name="connsiteX1" fmla="*/ 259080 w 477520"/>
                <a:gd name="connsiteY1" fmla="*/ 76200 h 1132840"/>
                <a:gd name="connsiteX2" fmla="*/ 167640 w 477520"/>
                <a:gd name="connsiteY2" fmla="*/ 208280 h 1132840"/>
                <a:gd name="connsiteX3" fmla="*/ 127000 w 477520"/>
                <a:gd name="connsiteY3" fmla="*/ 365760 h 1132840"/>
                <a:gd name="connsiteX4" fmla="*/ 111760 w 477520"/>
                <a:gd name="connsiteY4" fmla="*/ 548640 h 1132840"/>
                <a:gd name="connsiteX5" fmla="*/ 147320 w 477520"/>
                <a:gd name="connsiteY5" fmla="*/ 762000 h 1132840"/>
                <a:gd name="connsiteX6" fmla="*/ 208280 w 477520"/>
                <a:gd name="connsiteY6" fmla="*/ 868680 h 1132840"/>
                <a:gd name="connsiteX7" fmla="*/ 335280 w 477520"/>
                <a:gd name="connsiteY7" fmla="*/ 975360 h 1132840"/>
                <a:gd name="connsiteX8" fmla="*/ 477520 w 477520"/>
                <a:gd name="connsiteY8" fmla="*/ 1041400 h 1132840"/>
                <a:gd name="connsiteX9" fmla="*/ 477520 w 477520"/>
                <a:gd name="connsiteY9" fmla="*/ 1132840 h 1132840"/>
                <a:gd name="connsiteX10" fmla="*/ 314960 w 477520"/>
                <a:gd name="connsiteY10" fmla="*/ 1076960 h 1132840"/>
                <a:gd name="connsiteX11" fmla="*/ 208280 w 477520"/>
                <a:gd name="connsiteY11" fmla="*/ 1016000 h 1132840"/>
                <a:gd name="connsiteX12" fmla="*/ 106680 w 477520"/>
                <a:gd name="connsiteY12" fmla="*/ 919480 h 1132840"/>
                <a:gd name="connsiteX13" fmla="*/ 60960 w 477520"/>
                <a:gd name="connsiteY13" fmla="*/ 807720 h 1132840"/>
                <a:gd name="connsiteX14" fmla="*/ 0 w 477520"/>
                <a:gd name="connsiteY14" fmla="*/ 680720 h 1132840"/>
                <a:gd name="connsiteX15" fmla="*/ 0 w 477520"/>
                <a:gd name="connsiteY15" fmla="*/ 467360 h 1132840"/>
                <a:gd name="connsiteX16" fmla="*/ 28575 w 477520"/>
                <a:gd name="connsiteY16" fmla="*/ 248920 h 1132840"/>
                <a:gd name="connsiteX17" fmla="*/ 91440 w 477520"/>
                <a:gd name="connsiteY17" fmla="*/ 137160 h 1132840"/>
                <a:gd name="connsiteX18" fmla="*/ 172720 w 477520"/>
                <a:gd name="connsiteY18" fmla="*/ 0 h 1132840"/>
                <a:gd name="connsiteX0" fmla="*/ 182245 w 487045"/>
                <a:gd name="connsiteY0" fmla="*/ 0 h 1132840"/>
                <a:gd name="connsiteX1" fmla="*/ 268605 w 487045"/>
                <a:gd name="connsiteY1" fmla="*/ 76200 h 1132840"/>
                <a:gd name="connsiteX2" fmla="*/ 177165 w 487045"/>
                <a:gd name="connsiteY2" fmla="*/ 208280 h 1132840"/>
                <a:gd name="connsiteX3" fmla="*/ 136525 w 487045"/>
                <a:gd name="connsiteY3" fmla="*/ 365760 h 1132840"/>
                <a:gd name="connsiteX4" fmla="*/ 121285 w 487045"/>
                <a:gd name="connsiteY4" fmla="*/ 548640 h 1132840"/>
                <a:gd name="connsiteX5" fmla="*/ 156845 w 487045"/>
                <a:gd name="connsiteY5" fmla="*/ 762000 h 1132840"/>
                <a:gd name="connsiteX6" fmla="*/ 217805 w 487045"/>
                <a:gd name="connsiteY6" fmla="*/ 868680 h 1132840"/>
                <a:gd name="connsiteX7" fmla="*/ 344805 w 487045"/>
                <a:gd name="connsiteY7" fmla="*/ 975360 h 1132840"/>
                <a:gd name="connsiteX8" fmla="*/ 487045 w 487045"/>
                <a:gd name="connsiteY8" fmla="*/ 1041400 h 1132840"/>
                <a:gd name="connsiteX9" fmla="*/ 487045 w 487045"/>
                <a:gd name="connsiteY9" fmla="*/ 1132840 h 1132840"/>
                <a:gd name="connsiteX10" fmla="*/ 324485 w 487045"/>
                <a:gd name="connsiteY10" fmla="*/ 1076960 h 1132840"/>
                <a:gd name="connsiteX11" fmla="*/ 217805 w 487045"/>
                <a:gd name="connsiteY11" fmla="*/ 1016000 h 1132840"/>
                <a:gd name="connsiteX12" fmla="*/ 116205 w 487045"/>
                <a:gd name="connsiteY12" fmla="*/ 919480 h 1132840"/>
                <a:gd name="connsiteX13" fmla="*/ 70485 w 487045"/>
                <a:gd name="connsiteY13" fmla="*/ 807720 h 1132840"/>
                <a:gd name="connsiteX14" fmla="*/ 9525 w 487045"/>
                <a:gd name="connsiteY14" fmla="*/ 680720 h 1132840"/>
                <a:gd name="connsiteX15" fmla="*/ 0 w 487045"/>
                <a:gd name="connsiteY15" fmla="*/ 463550 h 1132840"/>
                <a:gd name="connsiteX16" fmla="*/ 38100 w 487045"/>
                <a:gd name="connsiteY16" fmla="*/ 248920 h 1132840"/>
                <a:gd name="connsiteX17" fmla="*/ 100965 w 487045"/>
                <a:gd name="connsiteY17" fmla="*/ 137160 h 1132840"/>
                <a:gd name="connsiteX18" fmla="*/ 182245 w 487045"/>
                <a:gd name="connsiteY18" fmla="*/ 0 h 1132840"/>
                <a:gd name="connsiteX0" fmla="*/ 182245 w 487045"/>
                <a:gd name="connsiteY0" fmla="*/ 0 h 1132840"/>
                <a:gd name="connsiteX1" fmla="*/ 268605 w 487045"/>
                <a:gd name="connsiteY1" fmla="*/ 76200 h 1132840"/>
                <a:gd name="connsiteX2" fmla="*/ 177165 w 487045"/>
                <a:gd name="connsiteY2" fmla="*/ 208280 h 1132840"/>
                <a:gd name="connsiteX3" fmla="*/ 136525 w 487045"/>
                <a:gd name="connsiteY3" fmla="*/ 365760 h 1132840"/>
                <a:gd name="connsiteX4" fmla="*/ 121285 w 487045"/>
                <a:gd name="connsiteY4" fmla="*/ 548640 h 1132840"/>
                <a:gd name="connsiteX5" fmla="*/ 156845 w 487045"/>
                <a:gd name="connsiteY5" fmla="*/ 762000 h 1132840"/>
                <a:gd name="connsiteX6" fmla="*/ 217805 w 487045"/>
                <a:gd name="connsiteY6" fmla="*/ 868680 h 1132840"/>
                <a:gd name="connsiteX7" fmla="*/ 344805 w 487045"/>
                <a:gd name="connsiteY7" fmla="*/ 975360 h 1132840"/>
                <a:gd name="connsiteX8" fmla="*/ 487045 w 487045"/>
                <a:gd name="connsiteY8" fmla="*/ 1041400 h 1132840"/>
                <a:gd name="connsiteX9" fmla="*/ 487045 w 487045"/>
                <a:gd name="connsiteY9" fmla="*/ 1132840 h 1132840"/>
                <a:gd name="connsiteX10" fmla="*/ 324485 w 487045"/>
                <a:gd name="connsiteY10" fmla="*/ 1076960 h 1132840"/>
                <a:gd name="connsiteX11" fmla="*/ 217805 w 487045"/>
                <a:gd name="connsiteY11" fmla="*/ 1016000 h 1132840"/>
                <a:gd name="connsiteX12" fmla="*/ 116205 w 487045"/>
                <a:gd name="connsiteY12" fmla="*/ 919480 h 1132840"/>
                <a:gd name="connsiteX13" fmla="*/ 47625 w 487045"/>
                <a:gd name="connsiteY13" fmla="*/ 782955 h 1132840"/>
                <a:gd name="connsiteX14" fmla="*/ 9525 w 487045"/>
                <a:gd name="connsiteY14" fmla="*/ 680720 h 1132840"/>
                <a:gd name="connsiteX15" fmla="*/ 0 w 487045"/>
                <a:gd name="connsiteY15" fmla="*/ 463550 h 1132840"/>
                <a:gd name="connsiteX16" fmla="*/ 38100 w 487045"/>
                <a:gd name="connsiteY16" fmla="*/ 248920 h 1132840"/>
                <a:gd name="connsiteX17" fmla="*/ 100965 w 487045"/>
                <a:gd name="connsiteY17" fmla="*/ 137160 h 1132840"/>
                <a:gd name="connsiteX18" fmla="*/ 182245 w 487045"/>
                <a:gd name="connsiteY18" fmla="*/ 0 h 1132840"/>
                <a:gd name="connsiteX0" fmla="*/ 182245 w 487045"/>
                <a:gd name="connsiteY0" fmla="*/ 0 h 1132840"/>
                <a:gd name="connsiteX1" fmla="*/ 268605 w 487045"/>
                <a:gd name="connsiteY1" fmla="*/ 76200 h 1132840"/>
                <a:gd name="connsiteX2" fmla="*/ 177165 w 487045"/>
                <a:gd name="connsiteY2" fmla="*/ 208280 h 1132840"/>
                <a:gd name="connsiteX3" fmla="*/ 136525 w 487045"/>
                <a:gd name="connsiteY3" fmla="*/ 365760 h 1132840"/>
                <a:gd name="connsiteX4" fmla="*/ 121285 w 487045"/>
                <a:gd name="connsiteY4" fmla="*/ 548640 h 1132840"/>
                <a:gd name="connsiteX5" fmla="*/ 156845 w 487045"/>
                <a:gd name="connsiteY5" fmla="*/ 762000 h 1132840"/>
                <a:gd name="connsiteX6" fmla="*/ 217805 w 487045"/>
                <a:gd name="connsiteY6" fmla="*/ 868680 h 1132840"/>
                <a:gd name="connsiteX7" fmla="*/ 344805 w 487045"/>
                <a:gd name="connsiteY7" fmla="*/ 975360 h 1132840"/>
                <a:gd name="connsiteX8" fmla="*/ 487045 w 487045"/>
                <a:gd name="connsiteY8" fmla="*/ 1041400 h 1132840"/>
                <a:gd name="connsiteX9" fmla="*/ 487045 w 487045"/>
                <a:gd name="connsiteY9" fmla="*/ 1132840 h 1132840"/>
                <a:gd name="connsiteX10" fmla="*/ 324485 w 487045"/>
                <a:gd name="connsiteY10" fmla="*/ 1076960 h 1132840"/>
                <a:gd name="connsiteX11" fmla="*/ 217805 w 487045"/>
                <a:gd name="connsiteY11" fmla="*/ 1016000 h 1132840"/>
                <a:gd name="connsiteX12" fmla="*/ 129540 w 487045"/>
                <a:gd name="connsiteY12" fmla="*/ 930910 h 1132840"/>
                <a:gd name="connsiteX13" fmla="*/ 47625 w 487045"/>
                <a:gd name="connsiteY13" fmla="*/ 782955 h 1132840"/>
                <a:gd name="connsiteX14" fmla="*/ 9525 w 487045"/>
                <a:gd name="connsiteY14" fmla="*/ 680720 h 1132840"/>
                <a:gd name="connsiteX15" fmla="*/ 0 w 487045"/>
                <a:gd name="connsiteY15" fmla="*/ 463550 h 1132840"/>
                <a:gd name="connsiteX16" fmla="*/ 38100 w 487045"/>
                <a:gd name="connsiteY16" fmla="*/ 248920 h 1132840"/>
                <a:gd name="connsiteX17" fmla="*/ 100965 w 487045"/>
                <a:gd name="connsiteY17" fmla="*/ 137160 h 1132840"/>
                <a:gd name="connsiteX18" fmla="*/ 182245 w 487045"/>
                <a:gd name="connsiteY18" fmla="*/ 0 h 1132840"/>
                <a:gd name="connsiteX0" fmla="*/ 182245 w 487045"/>
                <a:gd name="connsiteY0" fmla="*/ 0 h 1132840"/>
                <a:gd name="connsiteX1" fmla="*/ 268605 w 487045"/>
                <a:gd name="connsiteY1" fmla="*/ 76200 h 1132840"/>
                <a:gd name="connsiteX2" fmla="*/ 177165 w 487045"/>
                <a:gd name="connsiteY2" fmla="*/ 208280 h 1132840"/>
                <a:gd name="connsiteX3" fmla="*/ 136525 w 487045"/>
                <a:gd name="connsiteY3" fmla="*/ 365760 h 1132840"/>
                <a:gd name="connsiteX4" fmla="*/ 121285 w 487045"/>
                <a:gd name="connsiteY4" fmla="*/ 548640 h 1132840"/>
                <a:gd name="connsiteX5" fmla="*/ 156845 w 487045"/>
                <a:gd name="connsiteY5" fmla="*/ 762000 h 1132840"/>
                <a:gd name="connsiteX6" fmla="*/ 217805 w 487045"/>
                <a:gd name="connsiteY6" fmla="*/ 868680 h 1132840"/>
                <a:gd name="connsiteX7" fmla="*/ 344805 w 487045"/>
                <a:gd name="connsiteY7" fmla="*/ 975360 h 1132840"/>
                <a:gd name="connsiteX8" fmla="*/ 487045 w 487045"/>
                <a:gd name="connsiteY8" fmla="*/ 1041400 h 1132840"/>
                <a:gd name="connsiteX9" fmla="*/ 487045 w 487045"/>
                <a:gd name="connsiteY9" fmla="*/ 1132840 h 1132840"/>
                <a:gd name="connsiteX10" fmla="*/ 324485 w 487045"/>
                <a:gd name="connsiteY10" fmla="*/ 1076960 h 1132840"/>
                <a:gd name="connsiteX11" fmla="*/ 217805 w 487045"/>
                <a:gd name="connsiteY11" fmla="*/ 1016000 h 1132840"/>
                <a:gd name="connsiteX12" fmla="*/ 129540 w 487045"/>
                <a:gd name="connsiteY12" fmla="*/ 930910 h 1132840"/>
                <a:gd name="connsiteX13" fmla="*/ 47625 w 487045"/>
                <a:gd name="connsiteY13" fmla="*/ 782955 h 1132840"/>
                <a:gd name="connsiteX14" fmla="*/ 9525 w 487045"/>
                <a:gd name="connsiteY14" fmla="*/ 680720 h 1132840"/>
                <a:gd name="connsiteX15" fmla="*/ 0 w 487045"/>
                <a:gd name="connsiteY15" fmla="*/ 463550 h 1132840"/>
                <a:gd name="connsiteX16" fmla="*/ 38100 w 487045"/>
                <a:gd name="connsiteY16" fmla="*/ 248920 h 1132840"/>
                <a:gd name="connsiteX17" fmla="*/ 100965 w 487045"/>
                <a:gd name="connsiteY17" fmla="*/ 137160 h 1132840"/>
                <a:gd name="connsiteX18" fmla="*/ 182245 w 487045"/>
                <a:gd name="connsiteY18" fmla="*/ 0 h 1132840"/>
                <a:gd name="connsiteX0" fmla="*/ 182245 w 487045"/>
                <a:gd name="connsiteY0" fmla="*/ 0 h 1132840"/>
                <a:gd name="connsiteX1" fmla="*/ 268605 w 487045"/>
                <a:gd name="connsiteY1" fmla="*/ 76200 h 1132840"/>
                <a:gd name="connsiteX2" fmla="*/ 184785 w 487045"/>
                <a:gd name="connsiteY2" fmla="*/ 217805 h 1132840"/>
                <a:gd name="connsiteX3" fmla="*/ 136525 w 487045"/>
                <a:gd name="connsiteY3" fmla="*/ 365760 h 1132840"/>
                <a:gd name="connsiteX4" fmla="*/ 121285 w 487045"/>
                <a:gd name="connsiteY4" fmla="*/ 548640 h 1132840"/>
                <a:gd name="connsiteX5" fmla="*/ 156845 w 487045"/>
                <a:gd name="connsiteY5" fmla="*/ 762000 h 1132840"/>
                <a:gd name="connsiteX6" fmla="*/ 217805 w 487045"/>
                <a:gd name="connsiteY6" fmla="*/ 868680 h 1132840"/>
                <a:gd name="connsiteX7" fmla="*/ 344805 w 487045"/>
                <a:gd name="connsiteY7" fmla="*/ 975360 h 1132840"/>
                <a:gd name="connsiteX8" fmla="*/ 487045 w 487045"/>
                <a:gd name="connsiteY8" fmla="*/ 1041400 h 1132840"/>
                <a:gd name="connsiteX9" fmla="*/ 487045 w 487045"/>
                <a:gd name="connsiteY9" fmla="*/ 1132840 h 1132840"/>
                <a:gd name="connsiteX10" fmla="*/ 324485 w 487045"/>
                <a:gd name="connsiteY10" fmla="*/ 1076960 h 1132840"/>
                <a:gd name="connsiteX11" fmla="*/ 217805 w 487045"/>
                <a:gd name="connsiteY11" fmla="*/ 1016000 h 1132840"/>
                <a:gd name="connsiteX12" fmla="*/ 129540 w 487045"/>
                <a:gd name="connsiteY12" fmla="*/ 930910 h 1132840"/>
                <a:gd name="connsiteX13" fmla="*/ 47625 w 487045"/>
                <a:gd name="connsiteY13" fmla="*/ 782955 h 1132840"/>
                <a:gd name="connsiteX14" fmla="*/ 9525 w 487045"/>
                <a:gd name="connsiteY14" fmla="*/ 680720 h 1132840"/>
                <a:gd name="connsiteX15" fmla="*/ 0 w 487045"/>
                <a:gd name="connsiteY15" fmla="*/ 463550 h 1132840"/>
                <a:gd name="connsiteX16" fmla="*/ 38100 w 487045"/>
                <a:gd name="connsiteY16" fmla="*/ 248920 h 1132840"/>
                <a:gd name="connsiteX17" fmla="*/ 100965 w 487045"/>
                <a:gd name="connsiteY17" fmla="*/ 137160 h 1132840"/>
                <a:gd name="connsiteX18" fmla="*/ 182245 w 487045"/>
                <a:gd name="connsiteY18" fmla="*/ 0 h 1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7045" h="1132840">
                  <a:moveTo>
                    <a:pt x="182245" y="0"/>
                  </a:moveTo>
                  <a:lnTo>
                    <a:pt x="268605" y="76200"/>
                  </a:lnTo>
                  <a:lnTo>
                    <a:pt x="184785" y="217805"/>
                  </a:lnTo>
                  <a:lnTo>
                    <a:pt x="136525" y="365760"/>
                  </a:lnTo>
                  <a:lnTo>
                    <a:pt x="121285" y="548640"/>
                  </a:lnTo>
                  <a:lnTo>
                    <a:pt x="156845" y="762000"/>
                  </a:lnTo>
                  <a:lnTo>
                    <a:pt x="217805" y="868680"/>
                  </a:lnTo>
                  <a:lnTo>
                    <a:pt x="344805" y="975360"/>
                  </a:lnTo>
                  <a:lnTo>
                    <a:pt x="487045" y="1041400"/>
                  </a:lnTo>
                  <a:lnTo>
                    <a:pt x="487045" y="1132840"/>
                  </a:lnTo>
                  <a:lnTo>
                    <a:pt x="324485" y="1076960"/>
                  </a:lnTo>
                  <a:lnTo>
                    <a:pt x="217805" y="1016000"/>
                  </a:lnTo>
                  <a:lnTo>
                    <a:pt x="129540" y="930910"/>
                  </a:lnTo>
                  <a:lnTo>
                    <a:pt x="47625" y="782955"/>
                  </a:lnTo>
                  <a:lnTo>
                    <a:pt x="9525" y="680720"/>
                  </a:lnTo>
                  <a:lnTo>
                    <a:pt x="0" y="463550"/>
                  </a:lnTo>
                  <a:lnTo>
                    <a:pt x="38100" y="248920"/>
                  </a:lnTo>
                  <a:lnTo>
                    <a:pt x="100965" y="137160"/>
                  </a:lnTo>
                  <a:lnTo>
                    <a:pt x="182245" y="0"/>
                  </a:ln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/>
              </a:stretch>
            </a:blipFill>
            <a:ln w="15875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E4C0898C-9E34-4A53-AA80-F1ECBAB7343F}"/>
                </a:ext>
              </a:extLst>
            </p:cNvPr>
            <p:cNvSpPr/>
            <p:nvPr/>
          </p:nvSpPr>
          <p:spPr>
            <a:xfrm>
              <a:off x="6368104" y="2671262"/>
              <a:ext cx="2072410" cy="2381315"/>
            </a:xfrm>
            <a:custGeom>
              <a:avLst/>
              <a:gdLst>
                <a:gd name="connsiteX0" fmla="*/ 526257 w 1262063"/>
                <a:gd name="connsiteY0" fmla="*/ 0 h 1438275"/>
                <a:gd name="connsiteX1" fmla="*/ 1262063 w 1262063"/>
                <a:gd name="connsiteY1" fmla="*/ 590550 h 1438275"/>
                <a:gd name="connsiteX2" fmla="*/ 1202532 w 1262063"/>
                <a:gd name="connsiteY2" fmla="*/ 604837 h 1438275"/>
                <a:gd name="connsiteX3" fmla="*/ 1119188 w 1262063"/>
                <a:gd name="connsiteY3" fmla="*/ 628650 h 1438275"/>
                <a:gd name="connsiteX4" fmla="*/ 1019175 w 1262063"/>
                <a:gd name="connsiteY4" fmla="*/ 669131 h 1438275"/>
                <a:gd name="connsiteX5" fmla="*/ 945357 w 1262063"/>
                <a:gd name="connsiteY5" fmla="*/ 716756 h 1438275"/>
                <a:gd name="connsiteX6" fmla="*/ 878682 w 1262063"/>
                <a:gd name="connsiteY6" fmla="*/ 764381 h 1438275"/>
                <a:gd name="connsiteX7" fmla="*/ 807244 w 1262063"/>
                <a:gd name="connsiteY7" fmla="*/ 833437 h 1438275"/>
                <a:gd name="connsiteX8" fmla="*/ 764382 w 1262063"/>
                <a:gd name="connsiteY8" fmla="*/ 890587 h 1438275"/>
                <a:gd name="connsiteX9" fmla="*/ 721519 w 1262063"/>
                <a:gd name="connsiteY9" fmla="*/ 954881 h 1438275"/>
                <a:gd name="connsiteX10" fmla="*/ 681038 w 1262063"/>
                <a:gd name="connsiteY10" fmla="*/ 1033462 h 1438275"/>
                <a:gd name="connsiteX11" fmla="*/ 661988 w 1262063"/>
                <a:gd name="connsiteY11" fmla="*/ 1114425 h 1438275"/>
                <a:gd name="connsiteX12" fmla="*/ 654844 w 1262063"/>
                <a:gd name="connsiteY12" fmla="*/ 1193006 h 1438275"/>
                <a:gd name="connsiteX13" fmla="*/ 661988 w 1262063"/>
                <a:gd name="connsiteY13" fmla="*/ 1295400 h 1438275"/>
                <a:gd name="connsiteX14" fmla="*/ 678657 w 1262063"/>
                <a:gd name="connsiteY14" fmla="*/ 1359693 h 1438275"/>
                <a:gd name="connsiteX15" fmla="*/ 721519 w 1262063"/>
                <a:gd name="connsiteY15" fmla="*/ 1438275 h 1438275"/>
                <a:gd name="connsiteX16" fmla="*/ 40482 w 1262063"/>
                <a:gd name="connsiteY16" fmla="*/ 766762 h 1438275"/>
                <a:gd name="connsiteX17" fmla="*/ 21432 w 1262063"/>
                <a:gd name="connsiteY17" fmla="*/ 731043 h 1438275"/>
                <a:gd name="connsiteX18" fmla="*/ 7144 w 1262063"/>
                <a:gd name="connsiteY18" fmla="*/ 685800 h 1438275"/>
                <a:gd name="connsiteX19" fmla="*/ 0 w 1262063"/>
                <a:gd name="connsiteY19" fmla="*/ 626268 h 1438275"/>
                <a:gd name="connsiteX20" fmla="*/ 4763 w 1262063"/>
                <a:gd name="connsiteY20" fmla="*/ 542925 h 1438275"/>
                <a:gd name="connsiteX21" fmla="*/ 16669 w 1262063"/>
                <a:gd name="connsiteY21" fmla="*/ 459581 h 1438275"/>
                <a:gd name="connsiteX22" fmla="*/ 42863 w 1262063"/>
                <a:gd name="connsiteY22" fmla="*/ 376237 h 1438275"/>
                <a:gd name="connsiteX23" fmla="*/ 88107 w 1262063"/>
                <a:gd name="connsiteY23" fmla="*/ 292893 h 1438275"/>
                <a:gd name="connsiteX24" fmla="*/ 145257 w 1262063"/>
                <a:gd name="connsiteY24" fmla="*/ 221456 h 1438275"/>
                <a:gd name="connsiteX25" fmla="*/ 200025 w 1262063"/>
                <a:gd name="connsiteY25" fmla="*/ 164306 h 1438275"/>
                <a:gd name="connsiteX26" fmla="*/ 261938 w 1262063"/>
                <a:gd name="connsiteY26" fmla="*/ 119062 h 1438275"/>
                <a:gd name="connsiteX27" fmla="*/ 333375 w 1262063"/>
                <a:gd name="connsiteY27" fmla="*/ 78581 h 1438275"/>
                <a:gd name="connsiteX28" fmla="*/ 419100 w 1262063"/>
                <a:gd name="connsiteY28" fmla="*/ 38100 h 1438275"/>
                <a:gd name="connsiteX29" fmla="*/ 526257 w 1262063"/>
                <a:gd name="connsiteY29" fmla="*/ 0 h 1438275"/>
                <a:gd name="connsiteX0" fmla="*/ 526257 w 1262063"/>
                <a:gd name="connsiteY0" fmla="*/ 0 h 1438275"/>
                <a:gd name="connsiteX1" fmla="*/ 1262063 w 1262063"/>
                <a:gd name="connsiteY1" fmla="*/ 590550 h 1438275"/>
                <a:gd name="connsiteX2" fmla="*/ 1202532 w 1262063"/>
                <a:gd name="connsiteY2" fmla="*/ 604837 h 1438275"/>
                <a:gd name="connsiteX3" fmla="*/ 1119188 w 1262063"/>
                <a:gd name="connsiteY3" fmla="*/ 628650 h 1438275"/>
                <a:gd name="connsiteX4" fmla="*/ 1019175 w 1262063"/>
                <a:gd name="connsiteY4" fmla="*/ 669131 h 1438275"/>
                <a:gd name="connsiteX5" fmla="*/ 945357 w 1262063"/>
                <a:gd name="connsiteY5" fmla="*/ 716756 h 1438275"/>
                <a:gd name="connsiteX6" fmla="*/ 878682 w 1262063"/>
                <a:gd name="connsiteY6" fmla="*/ 764381 h 1438275"/>
                <a:gd name="connsiteX7" fmla="*/ 807244 w 1262063"/>
                <a:gd name="connsiteY7" fmla="*/ 833437 h 1438275"/>
                <a:gd name="connsiteX8" fmla="*/ 764382 w 1262063"/>
                <a:gd name="connsiteY8" fmla="*/ 890587 h 1438275"/>
                <a:gd name="connsiteX9" fmla="*/ 721519 w 1262063"/>
                <a:gd name="connsiteY9" fmla="*/ 954881 h 1438275"/>
                <a:gd name="connsiteX10" fmla="*/ 681038 w 1262063"/>
                <a:gd name="connsiteY10" fmla="*/ 1033462 h 1438275"/>
                <a:gd name="connsiteX11" fmla="*/ 661988 w 1262063"/>
                <a:gd name="connsiteY11" fmla="*/ 1114425 h 1438275"/>
                <a:gd name="connsiteX12" fmla="*/ 654844 w 1262063"/>
                <a:gd name="connsiteY12" fmla="*/ 1193006 h 1438275"/>
                <a:gd name="connsiteX13" fmla="*/ 661988 w 1262063"/>
                <a:gd name="connsiteY13" fmla="*/ 1295400 h 1438275"/>
                <a:gd name="connsiteX14" fmla="*/ 678657 w 1262063"/>
                <a:gd name="connsiteY14" fmla="*/ 1359693 h 1438275"/>
                <a:gd name="connsiteX15" fmla="*/ 721519 w 1262063"/>
                <a:gd name="connsiteY15" fmla="*/ 1438275 h 1438275"/>
                <a:gd name="connsiteX16" fmla="*/ 45245 w 1262063"/>
                <a:gd name="connsiteY16" fmla="*/ 778668 h 1438275"/>
                <a:gd name="connsiteX17" fmla="*/ 21432 w 1262063"/>
                <a:gd name="connsiteY17" fmla="*/ 731043 h 1438275"/>
                <a:gd name="connsiteX18" fmla="*/ 7144 w 1262063"/>
                <a:gd name="connsiteY18" fmla="*/ 685800 h 1438275"/>
                <a:gd name="connsiteX19" fmla="*/ 0 w 1262063"/>
                <a:gd name="connsiteY19" fmla="*/ 626268 h 1438275"/>
                <a:gd name="connsiteX20" fmla="*/ 4763 w 1262063"/>
                <a:gd name="connsiteY20" fmla="*/ 542925 h 1438275"/>
                <a:gd name="connsiteX21" fmla="*/ 16669 w 1262063"/>
                <a:gd name="connsiteY21" fmla="*/ 459581 h 1438275"/>
                <a:gd name="connsiteX22" fmla="*/ 42863 w 1262063"/>
                <a:gd name="connsiteY22" fmla="*/ 376237 h 1438275"/>
                <a:gd name="connsiteX23" fmla="*/ 88107 w 1262063"/>
                <a:gd name="connsiteY23" fmla="*/ 292893 h 1438275"/>
                <a:gd name="connsiteX24" fmla="*/ 145257 w 1262063"/>
                <a:gd name="connsiteY24" fmla="*/ 221456 h 1438275"/>
                <a:gd name="connsiteX25" fmla="*/ 200025 w 1262063"/>
                <a:gd name="connsiteY25" fmla="*/ 164306 h 1438275"/>
                <a:gd name="connsiteX26" fmla="*/ 261938 w 1262063"/>
                <a:gd name="connsiteY26" fmla="*/ 119062 h 1438275"/>
                <a:gd name="connsiteX27" fmla="*/ 333375 w 1262063"/>
                <a:gd name="connsiteY27" fmla="*/ 78581 h 1438275"/>
                <a:gd name="connsiteX28" fmla="*/ 419100 w 1262063"/>
                <a:gd name="connsiteY28" fmla="*/ 38100 h 1438275"/>
                <a:gd name="connsiteX29" fmla="*/ 526257 w 1262063"/>
                <a:gd name="connsiteY29" fmla="*/ 0 h 1438275"/>
                <a:gd name="connsiteX0" fmla="*/ 526257 w 1262063"/>
                <a:gd name="connsiteY0" fmla="*/ 0 h 1438275"/>
                <a:gd name="connsiteX1" fmla="*/ 1262063 w 1262063"/>
                <a:gd name="connsiteY1" fmla="*/ 590550 h 1438275"/>
                <a:gd name="connsiteX2" fmla="*/ 1202532 w 1262063"/>
                <a:gd name="connsiteY2" fmla="*/ 604837 h 1438275"/>
                <a:gd name="connsiteX3" fmla="*/ 1119188 w 1262063"/>
                <a:gd name="connsiteY3" fmla="*/ 628650 h 1438275"/>
                <a:gd name="connsiteX4" fmla="*/ 1019175 w 1262063"/>
                <a:gd name="connsiteY4" fmla="*/ 669131 h 1438275"/>
                <a:gd name="connsiteX5" fmla="*/ 945357 w 1262063"/>
                <a:gd name="connsiteY5" fmla="*/ 716756 h 1438275"/>
                <a:gd name="connsiteX6" fmla="*/ 878682 w 1262063"/>
                <a:gd name="connsiteY6" fmla="*/ 764381 h 1438275"/>
                <a:gd name="connsiteX7" fmla="*/ 807244 w 1262063"/>
                <a:gd name="connsiteY7" fmla="*/ 833437 h 1438275"/>
                <a:gd name="connsiteX8" fmla="*/ 764382 w 1262063"/>
                <a:gd name="connsiteY8" fmla="*/ 890587 h 1438275"/>
                <a:gd name="connsiteX9" fmla="*/ 721519 w 1262063"/>
                <a:gd name="connsiteY9" fmla="*/ 954881 h 1438275"/>
                <a:gd name="connsiteX10" fmla="*/ 681038 w 1262063"/>
                <a:gd name="connsiteY10" fmla="*/ 1033462 h 1438275"/>
                <a:gd name="connsiteX11" fmla="*/ 661988 w 1262063"/>
                <a:gd name="connsiteY11" fmla="*/ 1114425 h 1438275"/>
                <a:gd name="connsiteX12" fmla="*/ 654844 w 1262063"/>
                <a:gd name="connsiteY12" fmla="*/ 1193006 h 1438275"/>
                <a:gd name="connsiteX13" fmla="*/ 661988 w 1262063"/>
                <a:gd name="connsiteY13" fmla="*/ 1295400 h 1438275"/>
                <a:gd name="connsiteX14" fmla="*/ 678657 w 1262063"/>
                <a:gd name="connsiteY14" fmla="*/ 1359693 h 1438275"/>
                <a:gd name="connsiteX15" fmla="*/ 721519 w 1262063"/>
                <a:gd name="connsiteY15" fmla="*/ 1438275 h 1438275"/>
                <a:gd name="connsiteX16" fmla="*/ 45245 w 1262063"/>
                <a:gd name="connsiteY16" fmla="*/ 778668 h 1438275"/>
                <a:gd name="connsiteX17" fmla="*/ 16670 w 1262063"/>
                <a:gd name="connsiteY17" fmla="*/ 731043 h 1438275"/>
                <a:gd name="connsiteX18" fmla="*/ 7144 w 1262063"/>
                <a:gd name="connsiteY18" fmla="*/ 685800 h 1438275"/>
                <a:gd name="connsiteX19" fmla="*/ 0 w 1262063"/>
                <a:gd name="connsiteY19" fmla="*/ 626268 h 1438275"/>
                <a:gd name="connsiteX20" fmla="*/ 4763 w 1262063"/>
                <a:gd name="connsiteY20" fmla="*/ 542925 h 1438275"/>
                <a:gd name="connsiteX21" fmla="*/ 16669 w 1262063"/>
                <a:gd name="connsiteY21" fmla="*/ 459581 h 1438275"/>
                <a:gd name="connsiteX22" fmla="*/ 42863 w 1262063"/>
                <a:gd name="connsiteY22" fmla="*/ 376237 h 1438275"/>
                <a:gd name="connsiteX23" fmla="*/ 88107 w 1262063"/>
                <a:gd name="connsiteY23" fmla="*/ 292893 h 1438275"/>
                <a:gd name="connsiteX24" fmla="*/ 145257 w 1262063"/>
                <a:gd name="connsiteY24" fmla="*/ 221456 h 1438275"/>
                <a:gd name="connsiteX25" fmla="*/ 200025 w 1262063"/>
                <a:gd name="connsiteY25" fmla="*/ 164306 h 1438275"/>
                <a:gd name="connsiteX26" fmla="*/ 261938 w 1262063"/>
                <a:gd name="connsiteY26" fmla="*/ 119062 h 1438275"/>
                <a:gd name="connsiteX27" fmla="*/ 333375 w 1262063"/>
                <a:gd name="connsiteY27" fmla="*/ 78581 h 1438275"/>
                <a:gd name="connsiteX28" fmla="*/ 419100 w 1262063"/>
                <a:gd name="connsiteY28" fmla="*/ 38100 h 1438275"/>
                <a:gd name="connsiteX29" fmla="*/ 526257 w 1262063"/>
                <a:gd name="connsiteY29" fmla="*/ 0 h 1438275"/>
                <a:gd name="connsiteX0" fmla="*/ 526257 w 1262063"/>
                <a:gd name="connsiteY0" fmla="*/ 0 h 1438275"/>
                <a:gd name="connsiteX1" fmla="*/ 1262063 w 1262063"/>
                <a:gd name="connsiteY1" fmla="*/ 590550 h 1438275"/>
                <a:gd name="connsiteX2" fmla="*/ 1202532 w 1262063"/>
                <a:gd name="connsiteY2" fmla="*/ 604837 h 1438275"/>
                <a:gd name="connsiteX3" fmla="*/ 1119188 w 1262063"/>
                <a:gd name="connsiteY3" fmla="*/ 628650 h 1438275"/>
                <a:gd name="connsiteX4" fmla="*/ 1019175 w 1262063"/>
                <a:gd name="connsiteY4" fmla="*/ 669131 h 1438275"/>
                <a:gd name="connsiteX5" fmla="*/ 945357 w 1262063"/>
                <a:gd name="connsiteY5" fmla="*/ 716756 h 1438275"/>
                <a:gd name="connsiteX6" fmla="*/ 878682 w 1262063"/>
                <a:gd name="connsiteY6" fmla="*/ 764381 h 1438275"/>
                <a:gd name="connsiteX7" fmla="*/ 807244 w 1262063"/>
                <a:gd name="connsiteY7" fmla="*/ 833437 h 1438275"/>
                <a:gd name="connsiteX8" fmla="*/ 764382 w 1262063"/>
                <a:gd name="connsiteY8" fmla="*/ 890587 h 1438275"/>
                <a:gd name="connsiteX9" fmla="*/ 721519 w 1262063"/>
                <a:gd name="connsiteY9" fmla="*/ 954881 h 1438275"/>
                <a:gd name="connsiteX10" fmla="*/ 681038 w 1262063"/>
                <a:gd name="connsiteY10" fmla="*/ 1033462 h 1438275"/>
                <a:gd name="connsiteX11" fmla="*/ 661988 w 1262063"/>
                <a:gd name="connsiteY11" fmla="*/ 1114425 h 1438275"/>
                <a:gd name="connsiteX12" fmla="*/ 654844 w 1262063"/>
                <a:gd name="connsiteY12" fmla="*/ 1193006 h 1438275"/>
                <a:gd name="connsiteX13" fmla="*/ 661988 w 1262063"/>
                <a:gd name="connsiteY13" fmla="*/ 1295400 h 1438275"/>
                <a:gd name="connsiteX14" fmla="*/ 678657 w 1262063"/>
                <a:gd name="connsiteY14" fmla="*/ 1359693 h 1438275"/>
                <a:gd name="connsiteX15" fmla="*/ 721519 w 1262063"/>
                <a:gd name="connsiteY15" fmla="*/ 1438275 h 1438275"/>
                <a:gd name="connsiteX16" fmla="*/ 45245 w 1262063"/>
                <a:gd name="connsiteY16" fmla="*/ 778668 h 1438275"/>
                <a:gd name="connsiteX17" fmla="*/ 16670 w 1262063"/>
                <a:gd name="connsiteY17" fmla="*/ 731043 h 1438275"/>
                <a:gd name="connsiteX18" fmla="*/ 2381 w 1262063"/>
                <a:gd name="connsiteY18" fmla="*/ 681037 h 1438275"/>
                <a:gd name="connsiteX19" fmla="*/ 0 w 1262063"/>
                <a:gd name="connsiteY19" fmla="*/ 626268 h 1438275"/>
                <a:gd name="connsiteX20" fmla="*/ 4763 w 1262063"/>
                <a:gd name="connsiteY20" fmla="*/ 542925 h 1438275"/>
                <a:gd name="connsiteX21" fmla="*/ 16669 w 1262063"/>
                <a:gd name="connsiteY21" fmla="*/ 459581 h 1438275"/>
                <a:gd name="connsiteX22" fmla="*/ 42863 w 1262063"/>
                <a:gd name="connsiteY22" fmla="*/ 376237 h 1438275"/>
                <a:gd name="connsiteX23" fmla="*/ 88107 w 1262063"/>
                <a:gd name="connsiteY23" fmla="*/ 292893 h 1438275"/>
                <a:gd name="connsiteX24" fmla="*/ 145257 w 1262063"/>
                <a:gd name="connsiteY24" fmla="*/ 221456 h 1438275"/>
                <a:gd name="connsiteX25" fmla="*/ 200025 w 1262063"/>
                <a:gd name="connsiteY25" fmla="*/ 164306 h 1438275"/>
                <a:gd name="connsiteX26" fmla="*/ 261938 w 1262063"/>
                <a:gd name="connsiteY26" fmla="*/ 119062 h 1438275"/>
                <a:gd name="connsiteX27" fmla="*/ 333375 w 1262063"/>
                <a:gd name="connsiteY27" fmla="*/ 78581 h 1438275"/>
                <a:gd name="connsiteX28" fmla="*/ 419100 w 1262063"/>
                <a:gd name="connsiteY28" fmla="*/ 38100 h 1438275"/>
                <a:gd name="connsiteX29" fmla="*/ 526257 w 1262063"/>
                <a:gd name="connsiteY29" fmla="*/ 0 h 1438275"/>
                <a:gd name="connsiteX0" fmla="*/ 526257 w 1262063"/>
                <a:gd name="connsiteY0" fmla="*/ 0 h 1450181"/>
                <a:gd name="connsiteX1" fmla="*/ 1262063 w 1262063"/>
                <a:gd name="connsiteY1" fmla="*/ 590550 h 1450181"/>
                <a:gd name="connsiteX2" fmla="*/ 1202532 w 1262063"/>
                <a:gd name="connsiteY2" fmla="*/ 604837 h 1450181"/>
                <a:gd name="connsiteX3" fmla="*/ 1119188 w 1262063"/>
                <a:gd name="connsiteY3" fmla="*/ 628650 h 1450181"/>
                <a:gd name="connsiteX4" fmla="*/ 1019175 w 1262063"/>
                <a:gd name="connsiteY4" fmla="*/ 669131 h 1450181"/>
                <a:gd name="connsiteX5" fmla="*/ 945357 w 1262063"/>
                <a:gd name="connsiteY5" fmla="*/ 716756 h 1450181"/>
                <a:gd name="connsiteX6" fmla="*/ 878682 w 1262063"/>
                <a:gd name="connsiteY6" fmla="*/ 764381 h 1450181"/>
                <a:gd name="connsiteX7" fmla="*/ 807244 w 1262063"/>
                <a:gd name="connsiteY7" fmla="*/ 833437 h 1450181"/>
                <a:gd name="connsiteX8" fmla="*/ 764382 w 1262063"/>
                <a:gd name="connsiteY8" fmla="*/ 890587 h 1450181"/>
                <a:gd name="connsiteX9" fmla="*/ 721519 w 1262063"/>
                <a:gd name="connsiteY9" fmla="*/ 954881 h 1450181"/>
                <a:gd name="connsiteX10" fmla="*/ 681038 w 1262063"/>
                <a:gd name="connsiteY10" fmla="*/ 1033462 h 1450181"/>
                <a:gd name="connsiteX11" fmla="*/ 661988 w 1262063"/>
                <a:gd name="connsiteY11" fmla="*/ 1114425 h 1450181"/>
                <a:gd name="connsiteX12" fmla="*/ 654844 w 1262063"/>
                <a:gd name="connsiteY12" fmla="*/ 1193006 h 1450181"/>
                <a:gd name="connsiteX13" fmla="*/ 661988 w 1262063"/>
                <a:gd name="connsiteY13" fmla="*/ 1295400 h 1450181"/>
                <a:gd name="connsiteX14" fmla="*/ 678657 w 1262063"/>
                <a:gd name="connsiteY14" fmla="*/ 1359693 h 1450181"/>
                <a:gd name="connsiteX15" fmla="*/ 733426 w 1262063"/>
                <a:gd name="connsiteY15" fmla="*/ 1450181 h 1450181"/>
                <a:gd name="connsiteX16" fmla="*/ 45245 w 1262063"/>
                <a:gd name="connsiteY16" fmla="*/ 778668 h 1450181"/>
                <a:gd name="connsiteX17" fmla="*/ 16670 w 1262063"/>
                <a:gd name="connsiteY17" fmla="*/ 731043 h 1450181"/>
                <a:gd name="connsiteX18" fmla="*/ 2381 w 1262063"/>
                <a:gd name="connsiteY18" fmla="*/ 681037 h 1450181"/>
                <a:gd name="connsiteX19" fmla="*/ 0 w 1262063"/>
                <a:gd name="connsiteY19" fmla="*/ 626268 h 1450181"/>
                <a:gd name="connsiteX20" fmla="*/ 4763 w 1262063"/>
                <a:gd name="connsiteY20" fmla="*/ 542925 h 1450181"/>
                <a:gd name="connsiteX21" fmla="*/ 16669 w 1262063"/>
                <a:gd name="connsiteY21" fmla="*/ 459581 h 1450181"/>
                <a:gd name="connsiteX22" fmla="*/ 42863 w 1262063"/>
                <a:gd name="connsiteY22" fmla="*/ 376237 h 1450181"/>
                <a:gd name="connsiteX23" fmla="*/ 88107 w 1262063"/>
                <a:gd name="connsiteY23" fmla="*/ 292893 h 1450181"/>
                <a:gd name="connsiteX24" fmla="*/ 145257 w 1262063"/>
                <a:gd name="connsiteY24" fmla="*/ 221456 h 1450181"/>
                <a:gd name="connsiteX25" fmla="*/ 200025 w 1262063"/>
                <a:gd name="connsiteY25" fmla="*/ 164306 h 1450181"/>
                <a:gd name="connsiteX26" fmla="*/ 261938 w 1262063"/>
                <a:gd name="connsiteY26" fmla="*/ 119062 h 1450181"/>
                <a:gd name="connsiteX27" fmla="*/ 333375 w 1262063"/>
                <a:gd name="connsiteY27" fmla="*/ 78581 h 1450181"/>
                <a:gd name="connsiteX28" fmla="*/ 419100 w 1262063"/>
                <a:gd name="connsiteY28" fmla="*/ 38100 h 1450181"/>
                <a:gd name="connsiteX29" fmla="*/ 526257 w 1262063"/>
                <a:gd name="connsiteY29" fmla="*/ 0 h 145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2063" h="1450181">
                  <a:moveTo>
                    <a:pt x="526257" y="0"/>
                  </a:moveTo>
                  <a:lnTo>
                    <a:pt x="1262063" y="590550"/>
                  </a:lnTo>
                  <a:lnTo>
                    <a:pt x="1202532" y="604837"/>
                  </a:lnTo>
                  <a:lnTo>
                    <a:pt x="1119188" y="628650"/>
                  </a:lnTo>
                  <a:lnTo>
                    <a:pt x="1019175" y="669131"/>
                  </a:lnTo>
                  <a:lnTo>
                    <a:pt x="945357" y="716756"/>
                  </a:lnTo>
                  <a:lnTo>
                    <a:pt x="878682" y="764381"/>
                  </a:lnTo>
                  <a:lnTo>
                    <a:pt x="807244" y="833437"/>
                  </a:lnTo>
                  <a:lnTo>
                    <a:pt x="764382" y="890587"/>
                  </a:lnTo>
                  <a:lnTo>
                    <a:pt x="721519" y="954881"/>
                  </a:lnTo>
                  <a:lnTo>
                    <a:pt x="681038" y="1033462"/>
                  </a:lnTo>
                  <a:lnTo>
                    <a:pt x="661988" y="1114425"/>
                  </a:lnTo>
                  <a:lnTo>
                    <a:pt x="654844" y="1193006"/>
                  </a:lnTo>
                  <a:lnTo>
                    <a:pt x="661988" y="1295400"/>
                  </a:lnTo>
                  <a:lnTo>
                    <a:pt x="678657" y="1359693"/>
                  </a:lnTo>
                  <a:lnTo>
                    <a:pt x="733426" y="1450181"/>
                  </a:lnTo>
                  <a:lnTo>
                    <a:pt x="45245" y="778668"/>
                  </a:lnTo>
                  <a:lnTo>
                    <a:pt x="16670" y="731043"/>
                  </a:lnTo>
                  <a:lnTo>
                    <a:pt x="2381" y="681037"/>
                  </a:lnTo>
                  <a:cubicBezTo>
                    <a:pt x="1587" y="662781"/>
                    <a:pt x="794" y="644524"/>
                    <a:pt x="0" y="626268"/>
                  </a:cubicBezTo>
                  <a:lnTo>
                    <a:pt x="4763" y="542925"/>
                  </a:lnTo>
                  <a:lnTo>
                    <a:pt x="16669" y="459581"/>
                  </a:lnTo>
                  <a:lnTo>
                    <a:pt x="42863" y="376237"/>
                  </a:lnTo>
                  <a:lnTo>
                    <a:pt x="88107" y="292893"/>
                  </a:lnTo>
                  <a:lnTo>
                    <a:pt x="145257" y="221456"/>
                  </a:lnTo>
                  <a:lnTo>
                    <a:pt x="200025" y="164306"/>
                  </a:lnTo>
                  <a:lnTo>
                    <a:pt x="261938" y="119062"/>
                  </a:lnTo>
                  <a:lnTo>
                    <a:pt x="333375" y="78581"/>
                  </a:lnTo>
                  <a:lnTo>
                    <a:pt x="419100" y="38100"/>
                  </a:lnTo>
                  <a:lnTo>
                    <a:pt x="526257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50000" sy="50000" flip="none" algn="tl"/>
            </a:blipFill>
            <a:ln w="158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3FF3E7F3-B7E9-4B77-B705-326DDF89D90A}"/>
                </a:ext>
              </a:extLst>
            </p:cNvPr>
            <p:cNvSpPr/>
            <p:nvPr/>
          </p:nvSpPr>
          <p:spPr>
            <a:xfrm>
              <a:off x="7437938" y="3550874"/>
              <a:ext cx="4572856" cy="1751956"/>
            </a:xfrm>
            <a:custGeom>
              <a:avLst/>
              <a:gdLst>
                <a:gd name="connsiteX0" fmla="*/ 2773279 w 2773279"/>
                <a:gd name="connsiteY0" fmla="*/ 40600 h 1107979"/>
                <a:gd name="connsiteX1" fmla="*/ 2566111 w 2773279"/>
                <a:gd name="connsiteY1" fmla="*/ 50125 h 1107979"/>
                <a:gd name="connsiteX2" fmla="*/ 2220829 w 2773279"/>
                <a:gd name="connsiteY2" fmla="*/ 45363 h 1107979"/>
                <a:gd name="connsiteX3" fmla="*/ 1696954 w 2773279"/>
                <a:gd name="connsiteY3" fmla="*/ 14407 h 1107979"/>
                <a:gd name="connsiteX4" fmla="*/ 1308811 w 2773279"/>
                <a:gd name="connsiteY4" fmla="*/ 119 h 1107979"/>
                <a:gd name="connsiteX5" fmla="*/ 820654 w 2773279"/>
                <a:gd name="connsiteY5" fmla="*/ 21550 h 1107979"/>
                <a:gd name="connsiteX6" fmla="*/ 451561 w 2773279"/>
                <a:gd name="connsiteY6" fmla="*/ 102513 h 1107979"/>
                <a:gd name="connsiteX7" fmla="*/ 196767 w 2773279"/>
                <a:gd name="connsiteY7" fmla="*/ 257294 h 1107979"/>
                <a:gd name="connsiteX8" fmla="*/ 56273 w 2773279"/>
                <a:gd name="connsiteY8" fmla="*/ 471607 h 1107979"/>
                <a:gd name="connsiteX9" fmla="*/ 3886 w 2773279"/>
                <a:gd name="connsiteY9" fmla="*/ 678775 h 1107979"/>
                <a:gd name="connsiteX10" fmla="*/ 8648 w 2773279"/>
                <a:gd name="connsiteY10" fmla="*/ 788313 h 1107979"/>
                <a:gd name="connsiteX11" fmla="*/ 46748 w 2773279"/>
                <a:gd name="connsiteY11" fmla="*/ 900232 h 1107979"/>
                <a:gd name="connsiteX12" fmla="*/ 106279 w 2773279"/>
                <a:gd name="connsiteY12" fmla="*/ 974050 h 1107979"/>
                <a:gd name="connsiteX13" fmla="*/ 215817 w 2773279"/>
                <a:gd name="connsiteY13" fmla="*/ 1026438 h 1107979"/>
                <a:gd name="connsiteX14" fmla="*/ 411079 w 2773279"/>
                <a:gd name="connsiteY14" fmla="*/ 1090732 h 1107979"/>
                <a:gd name="connsiteX15" fmla="*/ 613486 w 2773279"/>
                <a:gd name="connsiteY15" fmla="*/ 1105019 h 1107979"/>
                <a:gd name="connsiteX16" fmla="*/ 975436 w 2773279"/>
                <a:gd name="connsiteY16" fmla="*/ 1043107 h 1107979"/>
                <a:gd name="connsiteX17" fmla="*/ 1515979 w 2773279"/>
                <a:gd name="connsiteY17" fmla="*/ 828794 h 1107979"/>
                <a:gd name="connsiteX18" fmla="*/ 2097004 w 2773279"/>
                <a:gd name="connsiteY18" fmla="*/ 464463 h 1107979"/>
                <a:gd name="connsiteX19" fmla="*/ 2539917 w 2773279"/>
                <a:gd name="connsiteY19" fmla="*/ 178713 h 1107979"/>
                <a:gd name="connsiteX20" fmla="*/ 2773279 w 2773279"/>
                <a:gd name="connsiteY20" fmla="*/ 40600 h 1107979"/>
                <a:gd name="connsiteX0" fmla="*/ 2773279 w 2864719"/>
                <a:gd name="connsiteY0" fmla="*/ 40600 h 1107979"/>
                <a:gd name="connsiteX1" fmla="*/ 2566111 w 2864719"/>
                <a:gd name="connsiteY1" fmla="*/ 50125 h 1107979"/>
                <a:gd name="connsiteX2" fmla="*/ 2220829 w 2864719"/>
                <a:gd name="connsiteY2" fmla="*/ 45363 h 1107979"/>
                <a:gd name="connsiteX3" fmla="*/ 1696954 w 2864719"/>
                <a:gd name="connsiteY3" fmla="*/ 14407 h 1107979"/>
                <a:gd name="connsiteX4" fmla="*/ 1308811 w 2864719"/>
                <a:gd name="connsiteY4" fmla="*/ 119 h 1107979"/>
                <a:gd name="connsiteX5" fmla="*/ 820654 w 2864719"/>
                <a:gd name="connsiteY5" fmla="*/ 21550 h 1107979"/>
                <a:gd name="connsiteX6" fmla="*/ 451561 w 2864719"/>
                <a:gd name="connsiteY6" fmla="*/ 102513 h 1107979"/>
                <a:gd name="connsiteX7" fmla="*/ 196767 w 2864719"/>
                <a:gd name="connsiteY7" fmla="*/ 257294 h 1107979"/>
                <a:gd name="connsiteX8" fmla="*/ 56273 w 2864719"/>
                <a:gd name="connsiteY8" fmla="*/ 471607 h 1107979"/>
                <a:gd name="connsiteX9" fmla="*/ 3886 w 2864719"/>
                <a:gd name="connsiteY9" fmla="*/ 678775 h 1107979"/>
                <a:gd name="connsiteX10" fmla="*/ 8648 w 2864719"/>
                <a:gd name="connsiteY10" fmla="*/ 788313 h 1107979"/>
                <a:gd name="connsiteX11" fmla="*/ 46748 w 2864719"/>
                <a:gd name="connsiteY11" fmla="*/ 900232 h 1107979"/>
                <a:gd name="connsiteX12" fmla="*/ 106279 w 2864719"/>
                <a:gd name="connsiteY12" fmla="*/ 974050 h 1107979"/>
                <a:gd name="connsiteX13" fmla="*/ 215817 w 2864719"/>
                <a:gd name="connsiteY13" fmla="*/ 1026438 h 1107979"/>
                <a:gd name="connsiteX14" fmla="*/ 411079 w 2864719"/>
                <a:gd name="connsiteY14" fmla="*/ 1090732 h 1107979"/>
                <a:gd name="connsiteX15" fmla="*/ 613486 w 2864719"/>
                <a:gd name="connsiteY15" fmla="*/ 1105019 h 1107979"/>
                <a:gd name="connsiteX16" fmla="*/ 975436 w 2864719"/>
                <a:gd name="connsiteY16" fmla="*/ 1043107 h 1107979"/>
                <a:gd name="connsiteX17" fmla="*/ 1515979 w 2864719"/>
                <a:gd name="connsiteY17" fmla="*/ 828794 h 1107979"/>
                <a:gd name="connsiteX18" fmla="*/ 2097004 w 2864719"/>
                <a:gd name="connsiteY18" fmla="*/ 464463 h 1107979"/>
                <a:gd name="connsiteX19" fmla="*/ 2539917 w 2864719"/>
                <a:gd name="connsiteY19" fmla="*/ 178713 h 1107979"/>
                <a:gd name="connsiteX20" fmla="*/ 2864719 w 2864719"/>
                <a:gd name="connsiteY20" fmla="*/ 132040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539917 w 2790901"/>
                <a:gd name="connsiteY19" fmla="*/ 178713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539917 w 2790901"/>
                <a:gd name="connsiteY19" fmla="*/ 178713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90901"/>
                <a:gd name="connsiteY0" fmla="*/ 2155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90901"/>
                <a:gd name="connsiteY0" fmla="*/ 21550 h 1107979"/>
                <a:gd name="connsiteX1" fmla="*/ 2530392 w 2790901"/>
                <a:gd name="connsiteY1" fmla="*/ 35838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78995"/>
                <a:gd name="connsiteY0" fmla="*/ 21550 h 1107979"/>
                <a:gd name="connsiteX1" fmla="*/ 2530392 w 2778995"/>
                <a:gd name="connsiteY1" fmla="*/ 35838 h 1107979"/>
                <a:gd name="connsiteX2" fmla="*/ 2220829 w 2778995"/>
                <a:gd name="connsiteY2" fmla="*/ 45363 h 1107979"/>
                <a:gd name="connsiteX3" fmla="*/ 1696954 w 2778995"/>
                <a:gd name="connsiteY3" fmla="*/ 14407 h 1107979"/>
                <a:gd name="connsiteX4" fmla="*/ 1308811 w 2778995"/>
                <a:gd name="connsiteY4" fmla="*/ 119 h 1107979"/>
                <a:gd name="connsiteX5" fmla="*/ 820654 w 2778995"/>
                <a:gd name="connsiteY5" fmla="*/ 21550 h 1107979"/>
                <a:gd name="connsiteX6" fmla="*/ 451561 w 2778995"/>
                <a:gd name="connsiteY6" fmla="*/ 102513 h 1107979"/>
                <a:gd name="connsiteX7" fmla="*/ 196767 w 2778995"/>
                <a:gd name="connsiteY7" fmla="*/ 257294 h 1107979"/>
                <a:gd name="connsiteX8" fmla="*/ 56273 w 2778995"/>
                <a:gd name="connsiteY8" fmla="*/ 471607 h 1107979"/>
                <a:gd name="connsiteX9" fmla="*/ 3886 w 2778995"/>
                <a:gd name="connsiteY9" fmla="*/ 650200 h 1107979"/>
                <a:gd name="connsiteX10" fmla="*/ 8648 w 2778995"/>
                <a:gd name="connsiteY10" fmla="*/ 788313 h 1107979"/>
                <a:gd name="connsiteX11" fmla="*/ 46748 w 2778995"/>
                <a:gd name="connsiteY11" fmla="*/ 900232 h 1107979"/>
                <a:gd name="connsiteX12" fmla="*/ 106279 w 2778995"/>
                <a:gd name="connsiteY12" fmla="*/ 974050 h 1107979"/>
                <a:gd name="connsiteX13" fmla="*/ 215817 w 2778995"/>
                <a:gd name="connsiteY13" fmla="*/ 1026438 h 1107979"/>
                <a:gd name="connsiteX14" fmla="*/ 411079 w 2778995"/>
                <a:gd name="connsiteY14" fmla="*/ 1090732 h 1107979"/>
                <a:gd name="connsiteX15" fmla="*/ 613486 w 2778995"/>
                <a:gd name="connsiteY15" fmla="*/ 1105019 h 1107979"/>
                <a:gd name="connsiteX16" fmla="*/ 975436 w 2778995"/>
                <a:gd name="connsiteY16" fmla="*/ 1043107 h 1107979"/>
                <a:gd name="connsiteX17" fmla="*/ 1515979 w 2778995"/>
                <a:gd name="connsiteY17" fmla="*/ 828794 h 1107979"/>
                <a:gd name="connsiteX18" fmla="*/ 2097004 w 2778995"/>
                <a:gd name="connsiteY18" fmla="*/ 464463 h 1107979"/>
                <a:gd name="connsiteX19" fmla="*/ 2375611 w 2778995"/>
                <a:gd name="connsiteY19" fmla="*/ 276344 h 1107979"/>
                <a:gd name="connsiteX20" fmla="*/ 2778995 w 2778995"/>
                <a:gd name="connsiteY20" fmla="*/ 82034 h 1107979"/>
                <a:gd name="connsiteX0" fmla="*/ 2770898 w 2778995"/>
                <a:gd name="connsiteY0" fmla="*/ 21526 h 1107955"/>
                <a:gd name="connsiteX1" fmla="*/ 2530392 w 2778995"/>
                <a:gd name="connsiteY1" fmla="*/ 35814 h 1107955"/>
                <a:gd name="connsiteX2" fmla="*/ 2185111 w 2778995"/>
                <a:gd name="connsiteY2" fmla="*/ 31051 h 1107955"/>
                <a:gd name="connsiteX3" fmla="*/ 1696954 w 2778995"/>
                <a:gd name="connsiteY3" fmla="*/ 14383 h 1107955"/>
                <a:gd name="connsiteX4" fmla="*/ 1308811 w 2778995"/>
                <a:gd name="connsiteY4" fmla="*/ 95 h 1107955"/>
                <a:gd name="connsiteX5" fmla="*/ 820654 w 2778995"/>
                <a:gd name="connsiteY5" fmla="*/ 21526 h 1107955"/>
                <a:gd name="connsiteX6" fmla="*/ 451561 w 2778995"/>
                <a:gd name="connsiteY6" fmla="*/ 102489 h 1107955"/>
                <a:gd name="connsiteX7" fmla="*/ 196767 w 2778995"/>
                <a:gd name="connsiteY7" fmla="*/ 257270 h 1107955"/>
                <a:gd name="connsiteX8" fmla="*/ 56273 w 2778995"/>
                <a:gd name="connsiteY8" fmla="*/ 471583 h 1107955"/>
                <a:gd name="connsiteX9" fmla="*/ 3886 w 2778995"/>
                <a:gd name="connsiteY9" fmla="*/ 650176 h 1107955"/>
                <a:gd name="connsiteX10" fmla="*/ 8648 w 2778995"/>
                <a:gd name="connsiteY10" fmla="*/ 788289 h 1107955"/>
                <a:gd name="connsiteX11" fmla="*/ 46748 w 2778995"/>
                <a:gd name="connsiteY11" fmla="*/ 900208 h 1107955"/>
                <a:gd name="connsiteX12" fmla="*/ 106279 w 2778995"/>
                <a:gd name="connsiteY12" fmla="*/ 974026 h 1107955"/>
                <a:gd name="connsiteX13" fmla="*/ 215817 w 2778995"/>
                <a:gd name="connsiteY13" fmla="*/ 1026414 h 1107955"/>
                <a:gd name="connsiteX14" fmla="*/ 411079 w 2778995"/>
                <a:gd name="connsiteY14" fmla="*/ 1090708 h 1107955"/>
                <a:gd name="connsiteX15" fmla="*/ 613486 w 2778995"/>
                <a:gd name="connsiteY15" fmla="*/ 1104995 h 1107955"/>
                <a:gd name="connsiteX16" fmla="*/ 975436 w 2778995"/>
                <a:gd name="connsiteY16" fmla="*/ 1043083 h 1107955"/>
                <a:gd name="connsiteX17" fmla="*/ 1515979 w 2778995"/>
                <a:gd name="connsiteY17" fmla="*/ 828770 h 1107955"/>
                <a:gd name="connsiteX18" fmla="*/ 2097004 w 2778995"/>
                <a:gd name="connsiteY18" fmla="*/ 464439 h 1107955"/>
                <a:gd name="connsiteX19" fmla="*/ 2375611 w 2778995"/>
                <a:gd name="connsiteY19" fmla="*/ 276320 h 1107955"/>
                <a:gd name="connsiteX20" fmla="*/ 2778995 w 2778995"/>
                <a:gd name="connsiteY20" fmla="*/ 82010 h 1107955"/>
                <a:gd name="connsiteX0" fmla="*/ 2770898 w 2778995"/>
                <a:gd name="connsiteY0" fmla="*/ 21526 h 1107536"/>
                <a:gd name="connsiteX1" fmla="*/ 2530392 w 2778995"/>
                <a:gd name="connsiteY1" fmla="*/ 35814 h 1107536"/>
                <a:gd name="connsiteX2" fmla="*/ 2185111 w 2778995"/>
                <a:gd name="connsiteY2" fmla="*/ 31051 h 1107536"/>
                <a:gd name="connsiteX3" fmla="*/ 1696954 w 2778995"/>
                <a:gd name="connsiteY3" fmla="*/ 14383 h 1107536"/>
                <a:gd name="connsiteX4" fmla="*/ 1308811 w 2778995"/>
                <a:gd name="connsiteY4" fmla="*/ 95 h 1107536"/>
                <a:gd name="connsiteX5" fmla="*/ 820654 w 2778995"/>
                <a:gd name="connsiteY5" fmla="*/ 21526 h 1107536"/>
                <a:gd name="connsiteX6" fmla="*/ 451561 w 2778995"/>
                <a:gd name="connsiteY6" fmla="*/ 102489 h 1107536"/>
                <a:gd name="connsiteX7" fmla="*/ 196767 w 2778995"/>
                <a:gd name="connsiteY7" fmla="*/ 257270 h 1107536"/>
                <a:gd name="connsiteX8" fmla="*/ 56273 w 2778995"/>
                <a:gd name="connsiteY8" fmla="*/ 471583 h 1107536"/>
                <a:gd name="connsiteX9" fmla="*/ 3886 w 2778995"/>
                <a:gd name="connsiteY9" fmla="*/ 650176 h 1107536"/>
                <a:gd name="connsiteX10" fmla="*/ 8648 w 2778995"/>
                <a:gd name="connsiteY10" fmla="*/ 788289 h 1107536"/>
                <a:gd name="connsiteX11" fmla="*/ 46748 w 2778995"/>
                <a:gd name="connsiteY11" fmla="*/ 900208 h 1107536"/>
                <a:gd name="connsiteX12" fmla="*/ 106279 w 2778995"/>
                <a:gd name="connsiteY12" fmla="*/ 974026 h 1107536"/>
                <a:gd name="connsiteX13" fmla="*/ 225342 w 2778995"/>
                <a:gd name="connsiteY13" fmla="*/ 1045464 h 1107536"/>
                <a:gd name="connsiteX14" fmla="*/ 411079 w 2778995"/>
                <a:gd name="connsiteY14" fmla="*/ 1090708 h 1107536"/>
                <a:gd name="connsiteX15" fmla="*/ 613486 w 2778995"/>
                <a:gd name="connsiteY15" fmla="*/ 1104995 h 1107536"/>
                <a:gd name="connsiteX16" fmla="*/ 975436 w 2778995"/>
                <a:gd name="connsiteY16" fmla="*/ 1043083 h 1107536"/>
                <a:gd name="connsiteX17" fmla="*/ 1515979 w 2778995"/>
                <a:gd name="connsiteY17" fmla="*/ 828770 h 1107536"/>
                <a:gd name="connsiteX18" fmla="*/ 2097004 w 2778995"/>
                <a:gd name="connsiteY18" fmla="*/ 464439 h 1107536"/>
                <a:gd name="connsiteX19" fmla="*/ 2375611 w 2778995"/>
                <a:gd name="connsiteY19" fmla="*/ 276320 h 1107536"/>
                <a:gd name="connsiteX20" fmla="*/ 2778995 w 2778995"/>
                <a:gd name="connsiteY20" fmla="*/ 82010 h 1107536"/>
                <a:gd name="connsiteX0" fmla="*/ 2770898 w 2778995"/>
                <a:gd name="connsiteY0" fmla="*/ 21526 h 1106456"/>
                <a:gd name="connsiteX1" fmla="*/ 2530392 w 2778995"/>
                <a:gd name="connsiteY1" fmla="*/ 35814 h 1106456"/>
                <a:gd name="connsiteX2" fmla="*/ 2185111 w 2778995"/>
                <a:gd name="connsiteY2" fmla="*/ 31051 h 1106456"/>
                <a:gd name="connsiteX3" fmla="*/ 1696954 w 2778995"/>
                <a:gd name="connsiteY3" fmla="*/ 14383 h 1106456"/>
                <a:gd name="connsiteX4" fmla="*/ 1308811 w 2778995"/>
                <a:gd name="connsiteY4" fmla="*/ 95 h 1106456"/>
                <a:gd name="connsiteX5" fmla="*/ 820654 w 2778995"/>
                <a:gd name="connsiteY5" fmla="*/ 21526 h 1106456"/>
                <a:gd name="connsiteX6" fmla="*/ 451561 w 2778995"/>
                <a:gd name="connsiteY6" fmla="*/ 102489 h 1106456"/>
                <a:gd name="connsiteX7" fmla="*/ 196767 w 2778995"/>
                <a:gd name="connsiteY7" fmla="*/ 257270 h 1106456"/>
                <a:gd name="connsiteX8" fmla="*/ 56273 w 2778995"/>
                <a:gd name="connsiteY8" fmla="*/ 471583 h 1106456"/>
                <a:gd name="connsiteX9" fmla="*/ 3886 w 2778995"/>
                <a:gd name="connsiteY9" fmla="*/ 650176 h 1106456"/>
                <a:gd name="connsiteX10" fmla="*/ 8648 w 2778995"/>
                <a:gd name="connsiteY10" fmla="*/ 788289 h 1106456"/>
                <a:gd name="connsiteX11" fmla="*/ 46748 w 2778995"/>
                <a:gd name="connsiteY11" fmla="*/ 900208 h 1106456"/>
                <a:gd name="connsiteX12" fmla="*/ 106279 w 2778995"/>
                <a:gd name="connsiteY12" fmla="*/ 974026 h 1106456"/>
                <a:gd name="connsiteX13" fmla="*/ 225342 w 2778995"/>
                <a:gd name="connsiteY13" fmla="*/ 1045464 h 1106456"/>
                <a:gd name="connsiteX14" fmla="*/ 399173 w 2778995"/>
                <a:gd name="connsiteY14" fmla="*/ 1083565 h 1106456"/>
                <a:gd name="connsiteX15" fmla="*/ 613486 w 2778995"/>
                <a:gd name="connsiteY15" fmla="*/ 1104995 h 1106456"/>
                <a:gd name="connsiteX16" fmla="*/ 975436 w 2778995"/>
                <a:gd name="connsiteY16" fmla="*/ 1043083 h 1106456"/>
                <a:gd name="connsiteX17" fmla="*/ 1515979 w 2778995"/>
                <a:gd name="connsiteY17" fmla="*/ 828770 h 1106456"/>
                <a:gd name="connsiteX18" fmla="*/ 2097004 w 2778995"/>
                <a:gd name="connsiteY18" fmla="*/ 464439 h 1106456"/>
                <a:gd name="connsiteX19" fmla="*/ 2375611 w 2778995"/>
                <a:gd name="connsiteY19" fmla="*/ 276320 h 1106456"/>
                <a:gd name="connsiteX20" fmla="*/ 2778995 w 2778995"/>
                <a:gd name="connsiteY20" fmla="*/ 82010 h 1106456"/>
                <a:gd name="connsiteX0" fmla="*/ 2771603 w 2779700"/>
                <a:gd name="connsiteY0" fmla="*/ 21526 h 1106456"/>
                <a:gd name="connsiteX1" fmla="*/ 2531097 w 2779700"/>
                <a:gd name="connsiteY1" fmla="*/ 35814 h 1106456"/>
                <a:gd name="connsiteX2" fmla="*/ 2185816 w 2779700"/>
                <a:gd name="connsiteY2" fmla="*/ 31051 h 1106456"/>
                <a:gd name="connsiteX3" fmla="*/ 1697659 w 2779700"/>
                <a:gd name="connsiteY3" fmla="*/ 14383 h 1106456"/>
                <a:gd name="connsiteX4" fmla="*/ 1309516 w 2779700"/>
                <a:gd name="connsiteY4" fmla="*/ 95 h 1106456"/>
                <a:gd name="connsiteX5" fmla="*/ 821359 w 2779700"/>
                <a:gd name="connsiteY5" fmla="*/ 21526 h 1106456"/>
                <a:gd name="connsiteX6" fmla="*/ 452266 w 2779700"/>
                <a:gd name="connsiteY6" fmla="*/ 102489 h 1106456"/>
                <a:gd name="connsiteX7" fmla="*/ 197472 w 2779700"/>
                <a:gd name="connsiteY7" fmla="*/ 257270 h 1106456"/>
                <a:gd name="connsiteX8" fmla="*/ 66503 w 2779700"/>
                <a:gd name="connsiteY8" fmla="*/ 445389 h 1106456"/>
                <a:gd name="connsiteX9" fmla="*/ 4591 w 2779700"/>
                <a:gd name="connsiteY9" fmla="*/ 650176 h 1106456"/>
                <a:gd name="connsiteX10" fmla="*/ 9353 w 2779700"/>
                <a:gd name="connsiteY10" fmla="*/ 788289 h 1106456"/>
                <a:gd name="connsiteX11" fmla="*/ 47453 w 2779700"/>
                <a:gd name="connsiteY11" fmla="*/ 900208 h 1106456"/>
                <a:gd name="connsiteX12" fmla="*/ 106984 w 2779700"/>
                <a:gd name="connsiteY12" fmla="*/ 974026 h 1106456"/>
                <a:gd name="connsiteX13" fmla="*/ 226047 w 2779700"/>
                <a:gd name="connsiteY13" fmla="*/ 1045464 h 1106456"/>
                <a:gd name="connsiteX14" fmla="*/ 399878 w 2779700"/>
                <a:gd name="connsiteY14" fmla="*/ 1083565 h 1106456"/>
                <a:gd name="connsiteX15" fmla="*/ 614191 w 2779700"/>
                <a:gd name="connsiteY15" fmla="*/ 1104995 h 1106456"/>
                <a:gd name="connsiteX16" fmla="*/ 976141 w 2779700"/>
                <a:gd name="connsiteY16" fmla="*/ 1043083 h 1106456"/>
                <a:gd name="connsiteX17" fmla="*/ 1516684 w 2779700"/>
                <a:gd name="connsiteY17" fmla="*/ 828770 h 1106456"/>
                <a:gd name="connsiteX18" fmla="*/ 2097709 w 2779700"/>
                <a:gd name="connsiteY18" fmla="*/ 464439 h 1106456"/>
                <a:gd name="connsiteX19" fmla="*/ 2376316 w 2779700"/>
                <a:gd name="connsiteY19" fmla="*/ 276320 h 1106456"/>
                <a:gd name="connsiteX20" fmla="*/ 2779700 w 2779700"/>
                <a:gd name="connsiteY20" fmla="*/ 82010 h 1106456"/>
                <a:gd name="connsiteX0" fmla="*/ 2766873 w 2774970"/>
                <a:gd name="connsiteY0" fmla="*/ 21526 h 1106456"/>
                <a:gd name="connsiteX1" fmla="*/ 2526367 w 2774970"/>
                <a:gd name="connsiteY1" fmla="*/ 35814 h 1106456"/>
                <a:gd name="connsiteX2" fmla="*/ 2181086 w 2774970"/>
                <a:gd name="connsiteY2" fmla="*/ 31051 h 1106456"/>
                <a:gd name="connsiteX3" fmla="*/ 1692929 w 2774970"/>
                <a:gd name="connsiteY3" fmla="*/ 14383 h 1106456"/>
                <a:gd name="connsiteX4" fmla="*/ 1304786 w 2774970"/>
                <a:gd name="connsiteY4" fmla="*/ 95 h 1106456"/>
                <a:gd name="connsiteX5" fmla="*/ 816629 w 2774970"/>
                <a:gd name="connsiteY5" fmla="*/ 21526 h 1106456"/>
                <a:gd name="connsiteX6" fmla="*/ 447536 w 2774970"/>
                <a:gd name="connsiteY6" fmla="*/ 102489 h 1106456"/>
                <a:gd name="connsiteX7" fmla="*/ 192742 w 2774970"/>
                <a:gd name="connsiteY7" fmla="*/ 257270 h 1106456"/>
                <a:gd name="connsiteX8" fmla="*/ 61773 w 2774970"/>
                <a:gd name="connsiteY8" fmla="*/ 445389 h 1106456"/>
                <a:gd name="connsiteX9" fmla="*/ 7004 w 2774970"/>
                <a:gd name="connsiteY9" fmla="*/ 631126 h 1106456"/>
                <a:gd name="connsiteX10" fmla="*/ 4623 w 2774970"/>
                <a:gd name="connsiteY10" fmla="*/ 788289 h 1106456"/>
                <a:gd name="connsiteX11" fmla="*/ 42723 w 2774970"/>
                <a:gd name="connsiteY11" fmla="*/ 900208 h 1106456"/>
                <a:gd name="connsiteX12" fmla="*/ 102254 w 2774970"/>
                <a:gd name="connsiteY12" fmla="*/ 974026 h 1106456"/>
                <a:gd name="connsiteX13" fmla="*/ 221317 w 2774970"/>
                <a:gd name="connsiteY13" fmla="*/ 1045464 h 1106456"/>
                <a:gd name="connsiteX14" fmla="*/ 395148 w 2774970"/>
                <a:gd name="connsiteY14" fmla="*/ 1083565 h 1106456"/>
                <a:gd name="connsiteX15" fmla="*/ 609461 w 2774970"/>
                <a:gd name="connsiteY15" fmla="*/ 1104995 h 1106456"/>
                <a:gd name="connsiteX16" fmla="*/ 971411 w 2774970"/>
                <a:gd name="connsiteY16" fmla="*/ 1043083 h 1106456"/>
                <a:gd name="connsiteX17" fmla="*/ 1511954 w 2774970"/>
                <a:gd name="connsiteY17" fmla="*/ 828770 h 1106456"/>
                <a:gd name="connsiteX18" fmla="*/ 2092979 w 2774970"/>
                <a:gd name="connsiteY18" fmla="*/ 464439 h 1106456"/>
                <a:gd name="connsiteX19" fmla="*/ 2371586 w 2774970"/>
                <a:gd name="connsiteY19" fmla="*/ 276320 h 1106456"/>
                <a:gd name="connsiteX20" fmla="*/ 2774970 w 2774970"/>
                <a:gd name="connsiteY20" fmla="*/ 82010 h 1106456"/>
                <a:gd name="connsiteX0" fmla="*/ 2766873 w 2774970"/>
                <a:gd name="connsiteY0" fmla="*/ 21526 h 1106456"/>
                <a:gd name="connsiteX1" fmla="*/ 2526367 w 2774970"/>
                <a:gd name="connsiteY1" fmla="*/ 35814 h 1106456"/>
                <a:gd name="connsiteX2" fmla="*/ 2181086 w 2774970"/>
                <a:gd name="connsiteY2" fmla="*/ 31051 h 1106456"/>
                <a:gd name="connsiteX3" fmla="*/ 1692929 w 2774970"/>
                <a:gd name="connsiteY3" fmla="*/ 14383 h 1106456"/>
                <a:gd name="connsiteX4" fmla="*/ 1304786 w 2774970"/>
                <a:gd name="connsiteY4" fmla="*/ 95 h 1106456"/>
                <a:gd name="connsiteX5" fmla="*/ 816629 w 2774970"/>
                <a:gd name="connsiteY5" fmla="*/ 21526 h 1106456"/>
                <a:gd name="connsiteX6" fmla="*/ 447536 w 2774970"/>
                <a:gd name="connsiteY6" fmla="*/ 102489 h 1106456"/>
                <a:gd name="connsiteX7" fmla="*/ 192742 w 2774970"/>
                <a:gd name="connsiteY7" fmla="*/ 257270 h 1106456"/>
                <a:gd name="connsiteX8" fmla="*/ 61773 w 2774970"/>
                <a:gd name="connsiteY8" fmla="*/ 445389 h 1106456"/>
                <a:gd name="connsiteX9" fmla="*/ 7004 w 2774970"/>
                <a:gd name="connsiteY9" fmla="*/ 631126 h 1106456"/>
                <a:gd name="connsiteX10" fmla="*/ 4623 w 2774970"/>
                <a:gd name="connsiteY10" fmla="*/ 778764 h 1106456"/>
                <a:gd name="connsiteX11" fmla="*/ 42723 w 2774970"/>
                <a:gd name="connsiteY11" fmla="*/ 900208 h 1106456"/>
                <a:gd name="connsiteX12" fmla="*/ 102254 w 2774970"/>
                <a:gd name="connsiteY12" fmla="*/ 974026 h 1106456"/>
                <a:gd name="connsiteX13" fmla="*/ 221317 w 2774970"/>
                <a:gd name="connsiteY13" fmla="*/ 1045464 h 1106456"/>
                <a:gd name="connsiteX14" fmla="*/ 395148 w 2774970"/>
                <a:gd name="connsiteY14" fmla="*/ 1083565 h 1106456"/>
                <a:gd name="connsiteX15" fmla="*/ 609461 w 2774970"/>
                <a:gd name="connsiteY15" fmla="*/ 1104995 h 1106456"/>
                <a:gd name="connsiteX16" fmla="*/ 971411 w 2774970"/>
                <a:gd name="connsiteY16" fmla="*/ 1043083 h 1106456"/>
                <a:gd name="connsiteX17" fmla="*/ 1511954 w 2774970"/>
                <a:gd name="connsiteY17" fmla="*/ 828770 h 1106456"/>
                <a:gd name="connsiteX18" fmla="*/ 2092979 w 2774970"/>
                <a:gd name="connsiteY18" fmla="*/ 464439 h 1106456"/>
                <a:gd name="connsiteX19" fmla="*/ 2371586 w 2774970"/>
                <a:gd name="connsiteY19" fmla="*/ 276320 h 1106456"/>
                <a:gd name="connsiteX20" fmla="*/ 2774970 w 2774970"/>
                <a:gd name="connsiteY20" fmla="*/ 82010 h 1106456"/>
                <a:gd name="connsiteX0" fmla="*/ 2766568 w 2774665"/>
                <a:gd name="connsiteY0" fmla="*/ 21526 h 1106456"/>
                <a:gd name="connsiteX1" fmla="*/ 2526062 w 2774665"/>
                <a:gd name="connsiteY1" fmla="*/ 35814 h 1106456"/>
                <a:gd name="connsiteX2" fmla="*/ 2180781 w 2774665"/>
                <a:gd name="connsiteY2" fmla="*/ 31051 h 1106456"/>
                <a:gd name="connsiteX3" fmla="*/ 1692624 w 2774665"/>
                <a:gd name="connsiteY3" fmla="*/ 14383 h 1106456"/>
                <a:gd name="connsiteX4" fmla="*/ 1304481 w 2774665"/>
                <a:gd name="connsiteY4" fmla="*/ 95 h 1106456"/>
                <a:gd name="connsiteX5" fmla="*/ 816324 w 2774665"/>
                <a:gd name="connsiteY5" fmla="*/ 21526 h 1106456"/>
                <a:gd name="connsiteX6" fmla="*/ 447231 w 2774665"/>
                <a:gd name="connsiteY6" fmla="*/ 102489 h 1106456"/>
                <a:gd name="connsiteX7" fmla="*/ 192437 w 2774665"/>
                <a:gd name="connsiteY7" fmla="*/ 257270 h 1106456"/>
                <a:gd name="connsiteX8" fmla="*/ 61468 w 2774665"/>
                <a:gd name="connsiteY8" fmla="*/ 445389 h 1106456"/>
                <a:gd name="connsiteX9" fmla="*/ 6699 w 2774665"/>
                <a:gd name="connsiteY9" fmla="*/ 631126 h 1106456"/>
                <a:gd name="connsiteX10" fmla="*/ 4318 w 2774665"/>
                <a:gd name="connsiteY10" fmla="*/ 778764 h 1106456"/>
                <a:gd name="connsiteX11" fmla="*/ 37656 w 2774665"/>
                <a:gd name="connsiteY11" fmla="*/ 881158 h 1106456"/>
                <a:gd name="connsiteX12" fmla="*/ 101949 w 2774665"/>
                <a:gd name="connsiteY12" fmla="*/ 974026 h 1106456"/>
                <a:gd name="connsiteX13" fmla="*/ 221012 w 2774665"/>
                <a:gd name="connsiteY13" fmla="*/ 1045464 h 1106456"/>
                <a:gd name="connsiteX14" fmla="*/ 394843 w 2774665"/>
                <a:gd name="connsiteY14" fmla="*/ 1083565 h 1106456"/>
                <a:gd name="connsiteX15" fmla="*/ 609156 w 2774665"/>
                <a:gd name="connsiteY15" fmla="*/ 1104995 h 1106456"/>
                <a:gd name="connsiteX16" fmla="*/ 971106 w 2774665"/>
                <a:gd name="connsiteY16" fmla="*/ 1043083 h 1106456"/>
                <a:gd name="connsiteX17" fmla="*/ 1511649 w 2774665"/>
                <a:gd name="connsiteY17" fmla="*/ 828770 h 1106456"/>
                <a:gd name="connsiteX18" fmla="*/ 2092674 w 2774665"/>
                <a:gd name="connsiteY18" fmla="*/ 464439 h 1106456"/>
                <a:gd name="connsiteX19" fmla="*/ 2371281 w 2774665"/>
                <a:gd name="connsiteY19" fmla="*/ 276320 h 1106456"/>
                <a:gd name="connsiteX20" fmla="*/ 2774665 w 2774665"/>
                <a:gd name="connsiteY20" fmla="*/ 82010 h 1106456"/>
                <a:gd name="connsiteX0" fmla="*/ 2766568 w 2774665"/>
                <a:gd name="connsiteY0" fmla="*/ 21526 h 1106456"/>
                <a:gd name="connsiteX1" fmla="*/ 2526062 w 2774665"/>
                <a:gd name="connsiteY1" fmla="*/ 35814 h 1106456"/>
                <a:gd name="connsiteX2" fmla="*/ 2180781 w 2774665"/>
                <a:gd name="connsiteY2" fmla="*/ 31051 h 1106456"/>
                <a:gd name="connsiteX3" fmla="*/ 1692624 w 2774665"/>
                <a:gd name="connsiteY3" fmla="*/ 14383 h 1106456"/>
                <a:gd name="connsiteX4" fmla="*/ 1304481 w 2774665"/>
                <a:gd name="connsiteY4" fmla="*/ 95 h 1106456"/>
                <a:gd name="connsiteX5" fmla="*/ 816324 w 2774665"/>
                <a:gd name="connsiteY5" fmla="*/ 21526 h 1106456"/>
                <a:gd name="connsiteX6" fmla="*/ 447231 w 2774665"/>
                <a:gd name="connsiteY6" fmla="*/ 102489 h 1106456"/>
                <a:gd name="connsiteX7" fmla="*/ 192437 w 2774665"/>
                <a:gd name="connsiteY7" fmla="*/ 257270 h 1106456"/>
                <a:gd name="connsiteX8" fmla="*/ 61468 w 2774665"/>
                <a:gd name="connsiteY8" fmla="*/ 445389 h 1106456"/>
                <a:gd name="connsiteX9" fmla="*/ 6699 w 2774665"/>
                <a:gd name="connsiteY9" fmla="*/ 631126 h 1106456"/>
                <a:gd name="connsiteX10" fmla="*/ 4318 w 2774665"/>
                <a:gd name="connsiteY10" fmla="*/ 778764 h 1106456"/>
                <a:gd name="connsiteX11" fmla="*/ 37656 w 2774665"/>
                <a:gd name="connsiteY11" fmla="*/ 881158 h 1106456"/>
                <a:gd name="connsiteX12" fmla="*/ 97187 w 2774665"/>
                <a:gd name="connsiteY12" fmla="*/ 957357 h 1106456"/>
                <a:gd name="connsiteX13" fmla="*/ 221012 w 2774665"/>
                <a:gd name="connsiteY13" fmla="*/ 1045464 h 1106456"/>
                <a:gd name="connsiteX14" fmla="*/ 394843 w 2774665"/>
                <a:gd name="connsiteY14" fmla="*/ 1083565 h 1106456"/>
                <a:gd name="connsiteX15" fmla="*/ 609156 w 2774665"/>
                <a:gd name="connsiteY15" fmla="*/ 1104995 h 1106456"/>
                <a:gd name="connsiteX16" fmla="*/ 971106 w 2774665"/>
                <a:gd name="connsiteY16" fmla="*/ 1043083 h 1106456"/>
                <a:gd name="connsiteX17" fmla="*/ 1511649 w 2774665"/>
                <a:gd name="connsiteY17" fmla="*/ 828770 h 1106456"/>
                <a:gd name="connsiteX18" fmla="*/ 2092674 w 2774665"/>
                <a:gd name="connsiteY18" fmla="*/ 464439 h 1106456"/>
                <a:gd name="connsiteX19" fmla="*/ 2371281 w 2774665"/>
                <a:gd name="connsiteY19" fmla="*/ 276320 h 1106456"/>
                <a:gd name="connsiteX20" fmla="*/ 2774665 w 2774665"/>
                <a:gd name="connsiteY20" fmla="*/ 82010 h 1106456"/>
                <a:gd name="connsiteX0" fmla="*/ 2766568 w 2774665"/>
                <a:gd name="connsiteY0" fmla="*/ 21526 h 1106552"/>
                <a:gd name="connsiteX1" fmla="*/ 2526062 w 2774665"/>
                <a:gd name="connsiteY1" fmla="*/ 35814 h 1106552"/>
                <a:gd name="connsiteX2" fmla="*/ 2180781 w 2774665"/>
                <a:gd name="connsiteY2" fmla="*/ 31051 h 1106552"/>
                <a:gd name="connsiteX3" fmla="*/ 1692624 w 2774665"/>
                <a:gd name="connsiteY3" fmla="*/ 14383 h 1106552"/>
                <a:gd name="connsiteX4" fmla="*/ 1304481 w 2774665"/>
                <a:gd name="connsiteY4" fmla="*/ 95 h 1106552"/>
                <a:gd name="connsiteX5" fmla="*/ 816324 w 2774665"/>
                <a:gd name="connsiteY5" fmla="*/ 21526 h 1106552"/>
                <a:gd name="connsiteX6" fmla="*/ 447231 w 2774665"/>
                <a:gd name="connsiteY6" fmla="*/ 102489 h 1106552"/>
                <a:gd name="connsiteX7" fmla="*/ 192437 w 2774665"/>
                <a:gd name="connsiteY7" fmla="*/ 257270 h 1106552"/>
                <a:gd name="connsiteX8" fmla="*/ 61468 w 2774665"/>
                <a:gd name="connsiteY8" fmla="*/ 445389 h 1106552"/>
                <a:gd name="connsiteX9" fmla="*/ 6699 w 2774665"/>
                <a:gd name="connsiteY9" fmla="*/ 631126 h 1106552"/>
                <a:gd name="connsiteX10" fmla="*/ 4318 w 2774665"/>
                <a:gd name="connsiteY10" fmla="*/ 778764 h 1106552"/>
                <a:gd name="connsiteX11" fmla="*/ 37656 w 2774665"/>
                <a:gd name="connsiteY11" fmla="*/ 881158 h 1106552"/>
                <a:gd name="connsiteX12" fmla="*/ 97187 w 2774665"/>
                <a:gd name="connsiteY12" fmla="*/ 957357 h 1106552"/>
                <a:gd name="connsiteX13" fmla="*/ 218631 w 2774665"/>
                <a:gd name="connsiteY13" fmla="*/ 1035939 h 1106552"/>
                <a:gd name="connsiteX14" fmla="*/ 394843 w 2774665"/>
                <a:gd name="connsiteY14" fmla="*/ 1083565 h 1106552"/>
                <a:gd name="connsiteX15" fmla="*/ 609156 w 2774665"/>
                <a:gd name="connsiteY15" fmla="*/ 1104995 h 1106552"/>
                <a:gd name="connsiteX16" fmla="*/ 971106 w 2774665"/>
                <a:gd name="connsiteY16" fmla="*/ 1043083 h 1106552"/>
                <a:gd name="connsiteX17" fmla="*/ 1511649 w 2774665"/>
                <a:gd name="connsiteY17" fmla="*/ 828770 h 1106552"/>
                <a:gd name="connsiteX18" fmla="*/ 2092674 w 2774665"/>
                <a:gd name="connsiteY18" fmla="*/ 464439 h 1106552"/>
                <a:gd name="connsiteX19" fmla="*/ 2371281 w 2774665"/>
                <a:gd name="connsiteY19" fmla="*/ 276320 h 1106552"/>
                <a:gd name="connsiteX20" fmla="*/ 2774665 w 2774665"/>
                <a:gd name="connsiteY20" fmla="*/ 82010 h 1106552"/>
                <a:gd name="connsiteX0" fmla="*/ 2766568 w 2774665"/>
                <a:gd name="connsiteY0" fmla="*/ 21526 h 1106280"/>
                <a:gd name="connsiteX1" fmla="*/ 2526062 w 2774665"/>
                <a:gd name="connsiteY1" fmla="*/ 35814 h 1106280"/>
                <a:gd name="connsiteX2" fmla="*/ 2180781 w 2774665"/>
                <a:gd name="connsiteY2" fmla="*/ 31051 h 1106280"/>
                <a:gd name="connsiteX3" fmla="*/ 1692624 w 2774665"/>
                <a:gd name="connsiteY3" fmla="*/ 14383 h 1106280"/>
                <a:gd name="connsiteX4" fmla="*/ 1304481 w 2774665"/>
                <a:gd name="connsiteY4" fmla="*/ 95 h 1106280"/>
                <a:gd name="connsiteX5" fmla="*/ 816324 w 2774665"/>
                <a:gd name="connsiteY5" fmla="*/ 21526 h 1106280"/>
                <a:gd name="connsiteX6" fmla="*/ 447231 w 2774665"/>
                <a:gd name="connsiteY6" fmla="*/ 102489 h 1106280"/>
                <a:gd name="connsiteX7" fmla="*/ 192437 w 2774665"/>
                <a:gd name="connsiteY7" fmla="*/ 257270 h 1106280"/>
                <a:gd name="connsiteX8" fmla="*/ 61468 w 2774665"/>
                <a:gd name="connsiteY8" fmla="*/ 445389 h 1106280"/>
                <a:gd name="connsiteX9" fmla="*/ 6699 w 2774665"/>
                <a:gd name="connsiteY9" fmla="*/ 631126 h 1106280"/>
                <a:gd name="connsiteX10" fmla="*/ 4318 w 2774665"/>
                <a:gd name="connsiteY10" fmla="*/ 778764 h 1106280"/>
                <a:gd name="connsiteX11" fmla="*/ 37656 w 2774665"/>
                <a:gd name="connsiteY11" fmla="*/ 881158 h 1106280"/>
                <a:gd name="connsiteX12" fmla="*/ 97187 w 2774665"/>
                <a:gd name="connsiteY12" fmla="*/ 957357 h 1106280"/>
                <a:gd name="connsiteX13" fmla="*/ 218631 w 2774665"/>
                <a:gd name="connsiteY13" fmla="*/ 1035939 h 1106280"/>
                <a:gd name="connsiteX14" fmla="*/ 394843 w 2774665"/>
                <a:gd name="connsiteY14" fmla="*/ 1081184 h 1106280"/>
                <a:gd name="connsiteX15" fmla="*/ 609156 w 2774665"/>
                <a:gd name="connsiteY15" fmla="*/ 1104995 h 1106280"/>
                <a:gd name="connsiteX16" fmla="*/ 971106 w 2774665"/>
                <a:gd name="connsiteY16" fmla="*/ 1043083 h 1106280"/>
                <a:gd name="connsiteX17" fmla="*/ 1511649 w 2774665"/>
                <a:gd name="connsiteY17" fmla="*/ 828770 h 1106280"/>
                <a:gd name="connsiteX18" fmla="*/ 2092674 w 2774665"/>
                <a:gd name="connsiteY18" fmla="*/ 464439 h 1106280"/>
                <a:gd name="connsiteX19" fmla="*/ 2371281 w 2774665"/>
                <a:gd name="connsiteY19" fmla="*/ 276320 h 1106280"/>
                <a:gd name="connsiteX20" fmla="*/ 2774665 w 2774665"/>
                <a:gd name="connsiteY20" fmla="*/ 82010 h 1106280"/>
                <a:gd name="connsiteX0" fmla="*/ 2766568 w 2774665"/>
                <a:gd name="connsiteY0" fmla="*/ 21526 h 1086401"/>
                <a:gd name="connsiteX1" fmla="*/ 2526062 w 2774665"/>
                <a:gd name="connsiteY1" fmla="*/ 35814 h 1086401"/>
                <a:gd name="connsiteX2" fmla="*/ 2180781 w 2774665"/>
                <a:gd name="connsiteY2" fmla="*/ 31051 h 1086401"/>
                <a:gd name="connsiteX3" fmla="*/ 1692624 w 2774665"/>
                <a:gd name="connsiteY3" fmla="*/ 14383 h 1086401"/>
                <a:gd name="connsiteX4" fmla="*/ 1304481 w 2774665"/>
                <a:gd name="connsiteY4" fmla="*/ 95 h 1086401"/>
                <a:gd name="connsiteX5" fmla="*/ 816324 w 2774665"/>
                <a:gd name="connsiteY5" fmla="*/ 21526 h 1086401"/>
                <a:gd name="connsiteX6" fmla="*/ 447231 w 2774665"/>
                <a:gd name="connsiteY6" fmla="*/ 102489 h 1086401"/>
                <a:gd name="connsiteX7" fmla="*/ 192437 w 2774665"/>
                <a:gd name="connsiteY7" fmla="*/ 257270 h 1086401"/>
                <a:gd name="connsiteX8" fmla="*/ 61468 w 2774665"/>
                <a:gd name="connsiteY8" fmla="*/ 445389 h 1086401"/>
                <a:gd name="connsiteX9" fmla="*/ 6699 w 2774665"/>
                <a:gd name="connsiteY9" fmla="*/ 631126 h 1086401"/>
                <a:gd name="connsiteX10" fmla="*/ 4318 w 2774665"/>
                <a:gd name="connsiteY10" fmla="*/ 778764 h 1086401"/>
                <a:gd name="connsiteX11" fmla="*/ 37656 w 2774665"/>
                <a:gd name="connsiteY11" fmla="*/ 881158 h 1086401"/>
                <a:gd name="connsiteX12" fmla="*/ 97187 w 2774665"/>
                <a:gd name="connsiteY12" fmla="*/ 957357 h 1086401"/>
                <a:gd name="connsiteX13" fmla="*/ 218631 w 2774665"/>
                <a:gd name="connsiteY13" fmla="*/ 1035939 h 1086401"/>
                <a:gd name="connsiteX14" fmla="*/ 394843 w 2774665"/>
                <a:gd name="connsiteY14" fmla="*/ 1081184 h 1086401"/>
                <a:gd name="connsiteX15" fmla="*/ 613918 w 2774665"/>
                <a:gd name="connsiteY15" fmla="*/ 1081182 h 1086401"/>
                <a:gd name="connsiteX16" fmla="*/ 971106 w 2774665"/>
                <a:gd name="connsiteY16" fmla="*/ 1043083 h 1086401"/>
                <a:gd name="connsiteX17" fmla="*/ 1511649 w 2774665"/>
                <a:gd name="connsiteY17" fmla="*/ 828770 h 1086401"/>
                <a:gd name="connsiteX18" fmla="*/ 2092674 w 2774665"/>
                <a:gd name="connsiteY18" fmla="*/ 464439 h 1086401"/>
                <a:gd name="connsiteX19" fmla="*/ 2371281 w 2774665"/>
                <a:gd name="connsiteY19" fmla="*/ 276320 h 1086401"/>
                <a:gd name="connsiteX20" fmla="*/ 2774665 w 2774665"/>
                <a:gd name="connsiteY20" fmla="*/ 82010 h 1086401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511649 w 2774665"/>
                <a:gd name="connsiteY17" fmla="*/ 828770 h 1089222"/>
                <a:gd name="connsiteX18" fmla="*/ 2092674 w 2774665"/>
                <a:gd name="connsiteY18" fmla="*/ 464439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92674 w 2774665"/>
                <a:gd name="connsiteY18" fmla="*/ 464439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47430 w 2774665"/>
                <a:gd name="connsiteY18" fmla="*/ 454914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47430 w 2774665"/>
                <a:gd name="connsiteY18" fmla="*/ 454914 h 1089222"/>
                <a:gd name="connsiteX19" fmla="*/ 2387949 w 2774665"/>
                <a:gd name="connsiteY19" fmla="*/ 250126 h 1089222"/>
                <a:gd name="connsiteX20" fmla="*/ 2774665 w 2774665"/>
                <a:gd name="connsiteY20" fmla="*/ 82010 h 1089222"/>
                <a:gd name="connsiteX0" fmla="*/ 2766568 w 2779428"/>
                <a:gd name="connsiteY0" fmla="*/ 21526 h 1089222"/>
                <a:gd name="connsiteX1" fmla="*/ 2526062 w 2779428"/>
                <a:gd name="connsiteY1" fmla="*/ 35814 h 1089222"/>
                <a:gd name="connsiteX2" fmla="*/ 2180781 w 2779428"/>
                <a:gd name="connsiteY2" fmla="*/ 31051 h 1089222"/>
                <a:gd name="connsiteX3" fmla="*/ 1692624 w 2779428"/>
                <a:gd name="connsiteY3" fmla="*/ 14383 h 1089222"/>
                <a:gd name="connsiteX4" fmla="*/ 1304481 w 2779428"/>
                <a:gd name="connsiteY4" fmla="*/ 95 h 1089222"/>
                <a:gd name="connsiteX5" fmla="*/ 816324 w 2779428"/>
                <a:gd name="connsiteY5" fmla="*/ 21526 h 1089222"/>
                <a:gd name="connsiteX6" fmla="*/ 447231 w 2779428"/>
                <a:gd name="connsiteY6" fmla="*/ 102489 h 1089222"/>
                <a:gd name="connsiteX7" fmla="*/ 192437 w 2779428"/>
                <a:gd name="connsiteY7" fmla="*/ 257270 h 1089222"/>
                <a:gd name="connsiteX8" fmla="*/ 61468 w 2779428"/>
                <a:gd name="connsiteY8" fmla="*/ 445389 h 1089222"/>
                <a:gd name="connsiteX9" fmla="*/ 6699 w 2779428"/>
                <a:gd name="connsiteY9" fmla="*/ 631126 h 1089222"/>
                <a:gd name="connsiteX10" fmla="*/ 4318 w 2779428"/>
                <a:gd name="connsiteY10" fmla="*/ 778764 h 1089222"/>
                <a:gd name="connsiteX11" fmla="*/ 37656 w 2779428"/>
                <a:gd name="connsiteY11" fmla="*/ 881158 h 1089222"/>
                <a:gd name="connsiteX12" fmla="*/ 97187 w 2779428"/>
                <a:gd name="connsiteY12" fmla="*/ 957357 h 1089222"/>
                <a:gd name="connsiteX13" fmla="*/ 218631 w 2779428"/>
                <a:gd name="connsiteY13" fmla="*/ 1035939 h 1089222"/>
                <a:gd name="connsiteX14" fmla="*/ 394843 w 2779428"/>
                <a:gd name="connsiteY14" fmla="*/ 1081184 h 1089222"/>
                <a:gd name="connsiteX15" fmla="*/ 613918 w 2779428"/>
                <a:gd name="connsiteY15" fmla="*/ 1081182 h 1089222"/>
                <a:gd name="connsiteX16" fmla="*/ 971106 w 2779428"/>
                <a:gd name="connsiteY16" fmla="*/ 1000221 h 1089222"/>
                <a:gd name="connsiteX17" fmla="*/ 1356867 w 2779428"/>
                <a:gd name="connsiteY17" fmla="*/ 828770 h 1089222"/>
                <a:gd name="connsiteX18" fmla="*/ 2047430 w 2779428"/>
                <a:gd name="connsiteY18" fmla="*/ 454914 h 1089222"/>
                <a:gd name="connsiteX19" fmla="*/ 2387949 w 2779428"/>
                <a:gd name="connsiteY19" fmla="*/ 250126 h 1089222"/>
                <a:gd name="connsiteX20" fmla="*/ 2779428 w 2779428"/>
                <a:gd name="connsiteY20" fmla="*/ 115347 h 1089222"/>
                <a:gd name="connsiteX0" fmla="*/ 2766568 w 2779428"/>
                <a:gd name="connsiteY0" fmla="*/ 21526 h 1089222"/>
                <a:gd name="connsiteX1" fmla="*/ 2526062 w 2779428"/>
                <a:gd name="connsiteY1" fmla="*/ 35814 h 1089222"/>
                <a:gd name="connsiteX2" fmla="*/ 2180781 w 2779428"/>
                <a:gd name="connsiteY2" fmla="*/ 31051 h 1089222"/>
                <a:gd name="connsiteX3" fmla="*/ 1692624 w 2779428"/>
                <a:gd name="connsiteY3" fmla="*/ 14383 h 1089222"/>
                <a:gd name="connsiteX4" fmla="*/ 1304481 w 2779428"/>
                <a:gd name="connsiteY4" fmla="*/ 95 h 1089222"/>
                <a:gd name="connsiteX5" fmla="*/ 816324 w 2779428"/>
                <a:gd name="connsiteY5" fmla="*/ 21526 h 1089222"/>
                <a:gd name="connsiteX6" fmla="*/ 447231 w 2779428"/>
                <a:gd name="connsiteY6" fmla="*/ 102489 h 1089222"/>
                <a:gd name="connsiteX7" fmla="*/ 192437 w 2779428"/>
                <a:gd name="connsiteY7" fmla="*/ 257270 h 1089222"/>
                <a:gd name="connsiteX8" fmla="*/ 61468 w 2779428"/>
                <a:gd name="connsiteY8" fmla="*/ 445389 h 1089222"/>
                <a:gd name="connsiteX9" fmla="*/ 6699 w 2779428"/>
                <a:gd name="connsiteY9" fmla="*/ 631126 h 1089222"/>
                <a:gd name="connsiteX10" fmla="*/ 4318 w 2779428"/>
                <a:gd name="connsiteY10" fmla="*/ 778764 h 1089222"/>
                <a:gd name="connsiteX11" fmla="*/ 37656 w 2779428"/>
                <a:gd name="connsiteY11" fmla="*/ 881158 h 1089222"/>
                <a:gd name="connsiteX12" fmla="*/ 97187 w 2779428"/>
                <a:gd name="connsiteY12" fmla="*/ 957357 h 1089222"/>
                <a:gd name="connsiteX13" fmla="*/ 218631 w 2779428"/>
                <a:gd name="connsiteY13" fmla="*/ 1035939 h 1089222"/>
                <a:gd name="connsiteX14" fmla="*/ 394843 w 2779428"/>
                <a:gd name="connsiteY14" fmla="*/ 1081184 h 1089222"/>
                <a:gd name="connsiteX15" fmla="*/ 613918 w 2779428"/>
                <a:gd name="connsiteY15" fmla="*/ 1081182 h 1089222"/>
                <a:gd name="connsiteX16" fmla="*/ 971106 w 2779428"/>
                <a:gd name="connsiteY16" fmla="*/ 1000221 h 1089222"/>
                <a:gd name="connsiteX17" fmla="*/ 1356867 w 2779428"/>
                <a:gd name="connsiteY17" fmla="*/ 828770 h 1089222"/>
                <a:gd name="connsiteX18" fmla="*/ 1959324 w 2779428"/>
                <a:gd name="connsiteY18" fmla="*/ 485870 h 1089222"/>
                <a:gd name="connsiteX19" fmla="*/ 2387949 w 2779428"/>
                <a:gd name="connsiteY19" fmla="*/ 250126 h 1089222"/>
                <a:gd name="connsiteX20" fmla="*/ 2779428 w 2779428"/>
                <a:gd name="connsiteY20" fmla="*/ 115347 h 1089222"/>
                <a:gd name="connsiteX0" fmla="*/ 2766568 w 2779428"/>
                <a:gd name="connsiteY0" fmla="*/ 21526 h 1084364"/>
                <a:gd name="connsiteX1" fmla="*/ 2526062 w 2779428"/>
                <a:gd name="connsiteY1" fmla="*/ 35814 h 1084364"/>
                <a:gd name="connsiteX2" fmla="*/ 2180781 w 2779428"/>
                <a:gd name="connsiteY2" fmla="*/ 31051 h 1084364"/>
                <a:gd name="connsiteX3" fmla="*/ 1692624 w 2779428"/>
                <a:gd name="connsiteY3" fmla="*/ 14383 h 1084364"/>
                <a:gd name="connsiteX4" fmla="*/ 1304481 w 2779428"/>
                <a:gd name="connsiteY4" fmla="*/ 95 h 1084364"/>
                <a:gd name="connsiteX5" fmla="*/ 816324 w 2779428"/>
                <a:gd name="connsiteY5" fmla="*/ 21526 h 1084364"/>
                <a:gd name="connsiteX6" fmla="*/ 447231 w 2779428"/>
                <a:gd name="connsiteY6" fmla="*/ 102489 h 1084364"/>
                <a:gd name="connsiteX7" fmla="*/ 192437 w 2779428"/>
                <a:gd name="connsiteY7" fmla="*/ 257270 h 1084364"/>
                <a:gd name="connsiteX8" fmla="*/ 61468 w 2779428"/>
                <a:gd name="connsiteY8" fmla="*/ 445389 h 1084364"/>
                <a:gd name="connsiteX9" fmla="*/ 6699 w 2779428"/>
                <a:gd name="connsiteY9" fmla="*/ 631126 h 1084364"/>
                <a:gd name="connsiteX10" fmla="*/ 4318 w 2779428"/>
                <a:gd name="connsiteY10" fmla="*/ 778764 h 1084364"/>
                <a:gd name="connsiteX11" fmla="*/ 37656 w 2779428"/>
                <a:gd name="connsiteY11" fmla="*/ 881158 h 1084364"/>
                <a:gd name="connsiteX12" fmla="*/ 97187 w 2779428"/>
                <a:gd name="connsiteY12" fmla="*/ 957357 h 1084364"/>
                <a:gd name="connsiteX13" fmla="*/ 218631 w 2779428"/>
                <a:gd name="connsiteY13" fmla="*/ 1035939 h 1084364"/>
                <a:gd name="connsiteX14" fmla="*/ 394843 w 2779428"/>
                <a:gd name="connsiteY14" fmla="*/ 1081184 h 1084364"/>
                <a:gd name="connsiteX15" fmla="*/ 663924 w 2779428"/>
                <a:gd name="connsiteY15" fmla="*/ 1071657 h 1084364"/>
                <a:gd name="connsiteX16" fmla="*/ 971106 w 2779428"/>
                <a:gd name="connsiteY16" fmla="*/ 1000221 h 1084364"/>
                <a:gd name="connsiteX17" fmla="*/ 1356867 w 2779428"/>
                <a:gd name="connsiteY17" fmla="*/ 828770 h 1084364"/>
                <a:gd name="connsiteX18" fmla="*/ 1959324 w 2779428"/>
                <a:gd name="connsiteY18" fmla="*/ 485870 h 1084364"/>
                <a:gd name="connsiteX19" fmla="*/ 2387949 w 2779428"/>
                <a:gd name="connsiteY19" fmla="*/ 250126 h 1084364"/>
                <a:gd name="connsiteX20" fmla="*/ 2779428 w 2779428"/>
                <a:gd name="connsiteY20" fmla="*/ 115347 h 1084364"/>
                <a:gd name="connsiteX0" fmla="*/ 2766568 w 2779428"/>
                <a:gd name="connsiteY0" fmla="*/ 21526 h 1084364"/>
                <a:gd name="connsiteX1" fmla="*/ 2526062 w 2779428"/>
                <a:gd name="connsiteY1" fmla="*/ 35814 h 1084364"/>
                <a:gd name="connsiteX2" fmla="*/ 2180781 w 2779428"/>
                <a:gd name="connsiteY2" fmla="*/ 31051 h 1084364"/>
                <a:gd name="connsiteX3" fmla="*/ 1692624 w 2779428"/>
                <a:gd name="connsiteY3" fmla="*/ 14383 h 1084364"/>
                <a:gd name="connsiteX4" fmla="*/ 1304481 w 2779428"/>
                <a:gd name="connsiteY4" fmla="*/ 95 h 1084364"/>
                <a:gd name="connsiteX5" fmla="*/ 816324 w 2779428"/>
                <a:gd name="connsiteY5" fmla="*/ 21526 h 1084364"/>
                <a:gd name="connsiteX6" fmla="*/ 447231 w 2779428"/>
                <a:gd name="connsiteY6" fmla="*/ 102489 h 1084364"/>
                <a:gd name="connsiteX7" fmla="*/ 192437 w 2779428"/>
                <a:gd name="connsiteY7" fmla="*/ 257270 h 1084364"/>
                <a:gd name="connsiteX8" fmla="*/ 61468 w 2779428"/>
                <a:gd name="connsiteY8" fmla="*/ 445389 h 1084364"/>
                <a:gd name="connsiteX9" fmla="*/ 6699 w 2779428"/>
                <a:gd name="connsiteY9" fmla="*/ 631126 h 1084364"/>
                <a:gd name="connsiteX10" fmla="*/ 4318 w 2779428"/>
                <a:gd name="connsiteY10" fmla="*/ 778764 h 1084364"/>
                <a:gd name="connsiteX11" fmla="*/ 37656 w 2779428"/>
                <a:gd name="connsiteY11" fmla="*/ 881158 h 1084364"/>
                <a:gd name="connsiteX12" fmla="*/ 97187 w 2779428"/>
                <a:gd name="connsiteY12" fmla="*/ 957357 h 1084364"/>
                <a:gd name="connsiteX13" fmla="*/ 218631 w 2779428"/>
                <a:gd name="connsiteY13" fmla="*/ 1035939 h 1084364"/>
                <a:gd name="connsiteX14" fmla="*/ 394843 w 2779428"/>
                <a:gd name="connsiteY14" fmla="*/ 1081184 h 1084364"/>
                <a:gd name="connsiteX15" fmla="*/ 649637 w 2779428"/>
                <a:gd name="connsiteY15" fmla="*/ 1071657 h 1084364"/>
                <a:gd name="connsiteX16" fmla="*/ 971106 w 2779428"/>
                <a:gd name="connsiteY16" fmla="*/ 1000221 h 1084364"/>
                <a:gd name="connsiteX17" fmla="*/ 1356867 w 2779428"/>
                <a:gd name="connsiteY17" fmla="*/ 828770 h 1084364"/>
                <a:gd name="connsiteX18" fmla="*/ 1959324 w 2779428"/>
                <a:gd name="connsiteY18" fmla="*/ 485870 h 1084364"/>
                <a:gd name="connsiteX19" fmla="*/ 2387949 w 2779428"/>
                <a:gd name="connsiteY19" fmla="*/ 250126 h 1084364"/>
                <a:gd name="connsiteX20" fmla="*/ 2779428 w 2779428"/>
                <a:gd name="connsiteY20" fmla="*/ 115347 h 1084364"/>
                <a:gd name="connsiteX0" fmla="*/ 2769633 w 2782493"/>
                <a:gd name="connsiteY0" fmla="*/ 21526 h 1084364"/>
                <a:gd name="connsiteX1" fmla="*/ 2529127 w 2782493"/>
                <a:gd name="connsiteY1" fmla="*/ 35814 h 1084364"/>
                <a:gd name="connsiteX2" fmla="*/ 2183846 w 2782493"/>
                <a:gd name="connsiteY2" fmla="*/ 31051 h 1084364"/>
                <a:gd name="connsiteX3" fmla="*/ 1695689 w 2782493"/>
                <a:gd name="connsiteY3" fmla="*/ 14383 h 1084364"/>
                <a:gd name="connsiteX4" fmla="*/ 1307546 w 2782493"/>
                <a:gd name="connsiteY4" fmla="*/ 95 h 1084364"/>
                <a:gd name="connsiteX5" fmla="*/ 819389 w 2782493"/>
                <a:gd name="connsiteY5" fmla="*/ 21526 h 1084364"/>
                <a:gd name="connsiteX6" fmla="*/ 450296 w 2782493"/>
                <a:gd name="connsiteY6" fmla="*/ 102489 h 1084364"/>
                <a:gd name="connsiteX7" fmla="*/ 195502 w 2782493"/>
                <a:gd name="connsiteY7" fmla="*/ 257270 h 1084364"/>
                <a:gd name="connsiteX8" fmla="*/ 64533 w 2782493"/>
                <a:gd name="connsiteY8" fmla="*/ 445389 h 1084364"/>
                <a:gd name="connsiteX9" fmla="*/ 5002 w 2782493"/>
                <a:gd name="connsiteY9" fmla="*/ 626364 h 1084364"/>
                <a:gd name="connsiteX10" fmla="*/ 7383 w 2782493"/>
                <a:gd name="connsiteY10" fmla="*/ 778764 h 1084364"/>
                <a:gd name="connsiteX11" fmla="*/ 40721 w 2782493"/>
                <a:gd name="connsiteY11" fmla="*/ 881158 h 1084364"/>
                <a:gd name="connsiteX12" fmla="*/ 100252 w 2782493"/>
                <a:gd name="connsiteY12" fmla="*/ 957357 h 1084364"/>
                <a:gd name="connsiteX13" fmla="*/ 221696 w 2782493"/>
                <a:gd name="connsiteY13" fmla="*/ 1035939 h 1084364"/>
                <a:gd name="connsiteX14" fmla="*/ 397908 w 2782493"/>
                <a:gd name="connsiteY14" fmla="*/ 1081184 h 1084364"/>
                <a:gd name="connsiteX15" fmla="*/ 652702 w 2782493"/>
                <a:gd name="connsiteY15" fmla="*/ 1071657 h 1084364"/>
                <a:gd name="connsiteX16" fmla="*/ 974171 w 2782493"/>
                <a:gd name="connsiteY16" fmla="*/ 1000221 h 1084364"/>
                <a:gd name="connsiteX17" fmla="*/ 1359932 w 2782493"/>
                <a:gd name="connsiteY17" fmla="*/ 828770 h 1084364"/>
                <a:gd name="connsiteX18" fmla="*/ 1962389 w 2782493"/>
                <a:gd name="connsiteY18" fmla="*/ 485870 h 1084364"/>
                <a:gd name="connsiteX19" fmla="*/ 2391014 w 2782493"/>
                <a:gd name="connsiteY19" fmla="*/ 250126 h 1084364"/>
                <a:gd name="connsiteX20" fmla="*/ 2782493 w 278249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49776 w 2781973"/>
                <a:gd name="connsiteY6" fmla="*/ 102489 h 1084364"/>
                <a:gd name="connsiteX7" fmla="*/ 194982 w 2781973"/>
                <a:gd name="connsiteY7" fmla="*/ 257270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49776 w 2781973"/>
                <a:gd name="connsiteY6" fmla="*/ 102489 h 1084364"/>
                <a:gd name="connsiteX7" fmla="*/ 197363 w 2781973"/>
                <a:gd name="connsiteY7" fmla="*/ 247745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66445 w 2781973"/>
                <a:gd name="connsiteY6" fmla="*/ 95346 h 1084364"/>
                <a:gd name="connsiteX7" fmla="*/ 197363 w 2781973"/>
                <a:gd name="connsiteY7" fmla="*/ 247745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452 w 2782312"/>
                <a:gd name="connsiteY0" fmla="*/ 21526 h 1084364"/>
                <a:gd name="connsiteX1" fmla="*/ 2528946 w 2782312"/>
                <a:gd name="connsiteY1" fmla="*/ 35814 h 1084364"/>
                <a:gd name="connsiteX2" fmla="*/ 2183665 w 2782312"/>
                <a:gd name="connsiteY2" fmla="*/ 31051 h 1084364"/>
                <a:gd name="connsiteX3" fmla="*/ 1695508 w 2782312"/>
                <a:gd name="connsiteY3" fmla="*/ 14383 h 1084364"/>
                <a:gd name="connsiteX4" fmla="*/ 1307365 w 2782312"/>
                <a:gd name="connsiteY4" fmla="*/ 95 h 1084364"/>
                <a:gd name="connsiteX5" fmla="*/ 819208 w 2782312"/>
                <a:gd name="connsiteY5" fmla="*/ 21526 h 1084364"/>
                <a:gd name="connsiteX6" fmla="*/ 466784 w 2782312"/>
                <a:gd name="connsiteY6" fmla="*/ 95346 h 1084364"/>
                <a:gd name="connsiteX7" fmla="*/ 197702 w 2782312"/>
                <a:gd name="connsiteY7" fmla="*/ 247745 h 1084364"/>
                <a:gd name="connsiteX8" fmla="*/ 57208 w 2782312"/>
                <a:gd name="connsiteY8" fmla="*/ 438245 h 1084364"/>
                <a:gd name="connsiteX9" fmla="*/ 4821 w 2782312"/>
                <a:gd name="connsiteY9" fmla="*/ 626364 h 1084364"/>
                <a:gd name="connsiteX10" fmla="*/ 7202 w 2782312"/>
                <a:gd name="connsiteY10" fmla="*/ 778764 h 1084364"/>
                <a:gd name="connsiteX11" fmla="*/ 47684 w 2782312"/>
                <a:gd name="connsiteY11" fmla="*/ 885921 h 1084364"/>
                <a:gd name="connsiteX12" fmla="*/ 100071 w 2782312"/>
                <a:gd name="connsiteY12" fmla="*/ 957357 h 1084364"/>
                <a:gd name="connsiteX13" fmla="*/ 221515 w 2782312"/>
                <a:gd name="connsiteY13" fmla="*/ 1035939 h 1084364"/>
                <a:gd name="connsiteX14" fmla="*/ 397727 w 2782312"/>
                <a:gd name="connsiteY14" fmla="*/ 1081184 h 1084364"/>
                <a:gd name="connsiteX15" fmla="*/ 652521 w 2782312"/>
                <a:gd name="connsiteY15" fmla="*/ 1071657 h 1084364"/>
                <a:gd name="connsiteX16" fmla="*/ 973990 w 2782312"/>
                <a:gd name="connsiteY16" fmla="*/ 1000221 h 1084364"/>
                <a:gd name="connsiteX17" fmla="*/ 1359751 w 2782312"/>
                <a:gd name="connsiteY17" fmla="*/ 828770 h 1084364"/>
                <a:gd name="connsiteX18" fmla="*/ 1962208 w 2782312"/>
                <a:gd name="connsiteY18" fmla="*/ 485870 h 1084364"/>
                <a:gd name="connsiteX19" fmla="*/ 2390833 w 2782312"/>
                <a:gd name="connsiteY19" fmla="*/ 250126 h 1084364"/>
                <a:gd name="connsiteX20" fmla="*/ 2782312 w 2782312"/>
                <a:gd name="connsiteY20" fmla="*/ 115347 h 1084364"/>
                <a:gd name="connsiteX0" fmla="*/ 2769452 w 2782312"/>
                <a:gd name="connsiteY0" fmla="*/ 21526 h 1084364"/>
                <a:gd name="connsiteX1" fmla="*/ 2528946 w 2782312"/>
                <a:gd name="connsiteY1" fmla="*/ 35814 h 1084364"/>
                <a:gd name="connsiteX2" fmla="*/ 2183665 w 2782312"/>
                <a:gd name="connsiteY2" fmla="*/ 31051 h 1084364"/>
                <a:gd name="connsiteX3" fmla="*/ 1695508 w 2782312"/>
                <a:gd name="connsiteY3" fmla="*/ 14383 h 1084364"/>
                <a:gd name="connsiteX4" fmla="*/ 1307365 w 2782312"/>
                <a:gd name="connsiteY4" fmla="*/ 95 h 1084364"/>
                <a:gd name="connsiteX5" fmla="*/ 819208 w 2782312"/>
                <a:gd name="connsiteY5" fmla="*/ 21526 h 1084364"/>
                <a:gd name="connsiteX6" fmla="*/ 466784 w 2782312"/>
                <a:gd name="connsiteY6" fmla="*/ 95346 h 1084364"/>
                <a:gd name="connsiteX7" fmla="*/ 197702 w 2782312"/>
                <a:gd name="connsiteY7" fmla="*/ 247745 h 1084364"/>
                <a:gd name="connsiteX8" fmla="*/ 57208 w 2782312"/>
                <a:gd name="connsiteY8" fmla="*/ 438245 h 1084364"/>
                <a:gd name="connsiteX9" fmla="*/ 4821 w 2782312"/>
                <a:gd name="connsiteY9" fmla="*/ 626364 h 1084364"/>
                <a:gd name="connsiteX10" fmla="*/ 7202 w 2782312"/>
                <a:gd name="connsiteY10" fmla="*/ 778764 h 1084364"/>
                <a:gd name="connsiteX11" fmla="*/ 47684 w 2782312"/>
                <a:gd name="connsiteY11" fmla="*/ 885921 h 1084364"/>
                <a:gd name="connsiteX12" fmla="*/ 116740 w 2782312"/>
                <a:gd name="connsiteY12" fmla="*/ 962119 h 1084364"/>
                <a:gd name="connsiteX13" fmla="*/ 221515 w 2782312"/>
                <a:gd name="connsiteY13" fmla="*/ 1035939 h 1084364"/>
                <a:gd name="connsiteX14" fmla="*/ 397727 w 2782312"/>
                <a:gd name="connsiteY14" fmla="*/ 1081184 h 1084364"/>
                <a:gd name="connsiteX15" fmla="*/ 652521 w 2782312"/>
                <a:gd name="connsiteY15" fmla="*/ 1071657 h 1084364"/>
                <a:gd name="connsiteX16" fmla="*/ 973990 w 2782312"/>
                <a:gd name="connsiteY16" fmla="*/ 1000221 h 1084364"/>
                <a:gd name="connsiteX17" fmla="*/ 1359751 w 2782312"/>
                <a:gd name="connsiteY17" fmla="*/ 828770 h 1084364"/>
                <a:gd name="connsiteX18" fmla="*/ 1962208 w 2782312"/>
                <a:gd name="connsiteY18" fmla="*/ 485870 h 1084364"/>
                <a:gd name="connsiteX19" fmla="*/ 2390833 w 2782312"/>
                <a:gd name="connsiteY19" fmla="*/ 250126 h 1084364"/>
                <a:gd name="connsiteX20" fmla="*/ 2782312 w 2782312"/>
                <a:gd name="connsiteY20" fmla="*/ 115347 h 1084364"/>
                <a:gd name="connsiteX0" fmla="*/ 2769452 w 2782312"/>
                <a:gd name="connsiteY0" fmla="*/ 21526 h 1084716"/>
                <a:gd name="connsiteX1" fmla="*/ 2528946 w 2782312"/>
                <a:gd name="connsiteY1" fmla="*/ 35814 h 1084716"/>
                <a:gd name="connsiteX2" fmla="*/ 2183665 w 2782312"/>
                <a:gd name="connsiteY2" fmla="*/ 31051 h 1084716"/>
                <a:gd name="connsiteX3" fmla="*/ 1695508 w 2782312"/>
                <a:gd name="connsiteY3" fmla="*/ 14383 h 1084716"/>
                <a:gd name="connsiteX4" fmla="*/ 1307365 w 2782312"/>
                <a:gd name="connsiteY4" fmla="*/ 95 h 1084716"/>
                <a:gd name="connsiteX5" fmla="*/ 819208 w 2782312"/>
                <a:gd name="connsiteY5" fmla="*/ 21526 h 1084716"/>
                <a:gd name="connsiteX6" fmla="*/ 466784 w 2782312"/>
                <a:gd name="connsiteY6" fmla="*/ 95346 h 1084716"/>
                <a:gd name="connsiteX7" fmla="*/ 197702 w 2782312"/>
                <a:gd name="connsiteY7" fmla="*/ 247745 h 1084716"/>
                <a:gd name="connsiteX8" fmla="*/ 57208 w 2782312"/>
                <a:gd name="connsiteY8" fmla="*/ 438245 h 1084716"/>
                <a:gd name="connsiteX9" fmla="*/ 4821 w 2782312"/>
                <a:gd name="connsiteY9" fmla="*/ 626364 h 1084716"/>
                <a:gd name="connsiteX10" fmla="*/ 7202 w 2782312"/>
                <a:gd name="connsiteY10" fmla="*/ 778764 h 1084716"/>
                <a:gd name="connsiteX11" fmla="*/ 47684 w 2782312"/>
                <a:gd name="connsiteY11" fmla="*/ 885921 h 1084716"/>
                <a:gd name="connsiteX12" fmla="*/ 116740 w 2782312"/>
                <a:gd name="connsiteY12" fmla="*/ 962119 h 1084716"/>
                <a:gd name="connsiteX13" fmla="*/ 231040 w 2782312"/>
                <a:gd name="connsiteY13" fmla="*/ 1031177 h 1084716"/>
                <a:gd name="connsiteX14" fmla="*/ 397727 w 2782312"/>
                <a:gd name="connsiteY14" fmla="*/ 1081184 h 1084716"/>
                <a:gd name="connsiteX15" fmla="*/ 652521 w 2782312"/>
                <a:gd name="connsiteY15" fmla="*/ 1071657 h 1084716"/>
                <a:gd name="connsiteX16" fmla="*/ 973990 w 2782312"/>
                <a:gd name="connsiteY16" fmla="*/ 1000221 h 1084716"/>
                <a:gd name="connsiteX17" fmla="*/ 1359751 w 2782312"/>
                <a:gd name="connsiteY17" fmla="*/ 828770 h 1084716"/>
                <a:gd name="connsiteX18" fmla="*/ 1962208 w 2782312"/>
                <a:gd name="connsiteY18" fmla="*/ 485870 h 1084716"/>
                <a:gd name="connsiteX19" fmla="*/ 2390833 w 2782312"/>
                <a:gd name="connsiteY19" fmla="*/ 250126 h 1084716"/>
                <a:gd name="connsiteX20" fmla="*/ 2782312 w 2782312"/>
                <a:gd name="connsiteY20" fmla="*/ 115347 h 1084716"/>
                <a:gd name="connsiteX0" fmla="*/ 2769452 w 2782312"/>
                <a:gd name="connsiteY0" fmla="*/ 21526 h 1076861"/>
                <a:gd name="connsiteX1" fmla="*/ 2528946 w 2782312"/>
                <a:gd name="connsiteY1" fmla="*/ 35814 h 1076861"/>
                <a:gd name="connsiteX2" fmla="*/ 2183665 w 2782312"/>
                <a:gd name="connsiteY2" fmla="*/ 31051 h 1076861"/>
                <a:gd name="connsiteX3" fmla="*/ 1695508 w 2782312"/>
                <a:gd name="connsiteY3" fmla="*/ 14383 h 1076861"/>
                <a:gd name="connsiteX4" fmla="*/ 1307365 w 2782312"/>
                <a:gd name="connsiteY4" fmla="*/ 95 h 1076861"/>
                <a:gd name="connsiteX5" fmla="*/ 819208 w 2782312"/>
                <a:gd name="connsiteY5" fmla="*/ 21526 h 1076861"/>
                <a:gd name="connsiteX6" fmla="*/ 466784 w 2782312"/>
                <a:gd name="connsiteY6" fmla="*/ 95346 h 1076861"/>
                <a:gd name="connsiteX7" fmla="*/ 197702 w 2782312"/>
                <a:gd name="connsiteY7" fmla="*/ 247745 h 1076861"/>
                <a:gd name="connsiteX8" fmla="*/ 57208 w 2782312"/>
                <a:gd name="connsiteY8" fmla="*/ 438245 h 1076861"/>
                <a:gd name="connsiteX9" fmla="*/ 4821 w 2782312"/>
                <a:gd name="connsiteY9" fmla="*/ 626364 h 1076861"/>
                <a:gd name="connsiteX10" fmla="*/ 7202 w 2782312"/>
                <a:gd name="connsiteY10" fmla="*/ 778764 h 1076861"/>
                <a:gd name="connsiteX11" fmla="*/ 47684 w 2782312"/>
                <a:gd name="connsiteY11" fmla="*/ 885921 h 1076861"/>
                <a:gd name="connsiteX12" fmla="*/ 116740 w 2782312"/>
                <a:gd name="connsiteY12" fmla="*/ 962119 h 1076861"/>
                <a:gd name="connsiteX13" fmla="*/ 231040 w 2782312"/>
                <a:gd name="connsiteY13" fmla="*/ 1031177 h 1076861"/>
                <a:gd name="connsiteX14" fmla="*/ 407252 w 2782312"/>
                <a:gd name="connsiteY14" fmla="*/ 1066896 h 1076861"/>
                <a:gd name="connsiteX15" fmla="*/ 652521 w 2782312"/>
                <a:gd name="connsiteY15" fmla="*/ 1071657 h 1076861"/>
                <a:gd name="connsiteX16" fmla="*/ 973990 w 2782312"/>
                <a:gd name="connsiteY16" fmla="*/ 1000221 h 1076861"/>
                <a:gd name="connsiteX17" fmla="*/ 1359751 w 2782312"/>
                <a:gd name="connsiteY17" fmla="*/ 828770 h 1076861"/>
                <a:gd name="connsiteX18" fmla="*/ 1962208 w 2782312"/>
                <a:gd name="connsiteY18" fmla="*/ 485870 h 1076861"/>
                <a:gd name="connsiteX19" fmla="*/ 2390833 w 2782312"/>
                <a:gd name="connsiteY19" fmla="*/ 250126 h 1076861"/>
                <a:gd name="connsiteX20" fmla="*/ 2782312 w 2782312"/>
                <a:gd name="connsiteY20" fmla="*/ 115347 h 1076861"/>
                <a:gd name="connsiteX0" fmla="*/ 2769452 w 2782312"/>
                <a:gd name="connsiteY0" fmla="*/ 21526 h 1070690"/>
                <a:gd name="connsiteX1" fmla="*/ 2528946 w 2782312"/>
                <a:gd name="connsiteY1" fmla="*/ 35814 h 1070690"/>
                <a:gd name="connsiteX2" fmla="*/ 2183665 w 2782312"/>
                <a:gd name="connsiteY2" fmla="*/ 31051 h 1070690"/>
                <a:gd name="connsiteX3" fmla="*/ 1695508 w 2782312"/>
                <a:gd name="connsiteY3" fmla="*/ 14383 h 1070690"/>
                <a:gd name="connsiteX4" fmla="*/ 1307365 w 2782312"/>
                <a:gd name="connsiteY4" fmla="*/ 95 h 1070690"/>
                <a:gd name="connsiteX5" fmla="*/ 819208 w 2782312"/>
                <a:gd name="connsiteY5" fmla="*/ 21526 h 1070690"/>
                <a:gd name="connsiteX6" fmla="*/ 466784 w 2782312"/>
                <a:gd name="connsiteY6" fmla="*/ 95346 h 1070690"/>
                <a:gd name="connsiteX7" fmla="*/ 197702 w 2782312"/>
                <a:gd name="connsiteY7" fmla="*/ 247745 h 1070690"/>
                <a:gd name="connsiteX8" fmla="*/ 57208 w 2782312"/>
                <a:gd name="connsiteY8" fmla="*/ 438245 h 1070690"/>
                <a:gd name="connsiteX9" fmla="*/ 4821 w 2782312"/>
                <a:gd name="connsiteY9" fmla="*/ 626364 h 1070690"/>
                <a:gd name="connsiteX10" fmla="*/ 7202 w 2782312"/>
                <a:gd name="connsiteY10" fmla="*/ 778764 h 1070690"/>
                <a:gd name="connsiteX11" fmla="*/ 47684 w 2782312"/>
                <a:gd name="connsiteY11" fmla="*/ 885921 h 1070690"/>
                <a:gd name="connsiteX12" fmla="*/ 116740 w 2782312"/>
                <a:gd name="connsiteY12" fmla="*/ 962119 h 1070690"/>
                <a:gd name="connsiteX13" fmla="*/ 231040 w 2782312"/>
                <a:gd name="connsiteY13" fmla="*/ 1031177 h 1070690"/>
                <a:gd name="connsiteX14" fmla="*/ 407252 w 2782312"/>
                <a:gd name="connsiteY14" fmla="*/ 1066896 h 1070690"/>
                <a:gd name="connsiteX15" fmla="*/ 654903 w 2782312"/>
                <a:gd name="connsiteY15" fmla="*/ 1062132 h 1070690"/>
                <a:gd name="connsiteX16" fmla="*/ 973990 w 2782312"/>
                <a:gd name="connsiteY16" fmla="*/ 1000221 h 1070690"/>
                <a:gd name="connsiteX17" fmla="*/ 1359751 w 2782312"/>
                <a:gd name="connsiteY17" fmla="*/ 828770 h 1070690"/>
                <a:gd name="connsiteX18" fmla="*/ 1962208 w 2782312"/>
                <a:gd name="connsiteY18" fmla="*/ 485870 h 1070690"/>
                <a:gd name="connsiteX19" fmla="*/ 2390833 w 2782312"/>
                <a:gd name="connsiteY19" fmla="*/ 250126 h 1070690"/>
                <a:gd name="connsiteX20" fmla="*/ 2782312 w 2782312"/>
                <a:gd name="connsiteY20" fmla="*/ 115347 h 1070690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59751 w 2782312"/>
                <a:gd name="connsiteY17" fmla="*/ 828770 h 1071373"/>
                <a:gd name="connsiteX18" fmla="*/ 1962208 w 2782312"/>
                <a:gd name="connsiteY18" fmla="*/ 485870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85870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76345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4183 w 2782312"/>
                <a:gd name="connsiteY1" fmla="*/ 26289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76345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17 h 1071364"/>
                <a:gd name="connsiteX1" fmla="*/ 2524183 w 2782312"/>
                <a:gd name="connsiteY1" fmla="*/ 26280 h 1071364"/>
                <a:gd name="connsiteX2" fmla="*/ 2159853 w 2782312"/>
                <a:gd name="connsiteY2" fmla="*/ 23899 h 1071364"/>
                <a:gd name="connsiteX3" fmla="*/ 1695508 w 2782312"/>
                <a:gd name="connsiteY3" fmla="*/ 14374 h 1071364"/>
                <a:gd name="connsiteX4" fmla="*/ 1307365 w 2782312"/>
                <a:gd name="connsiteY4" fmla="*/ 86 h 1071364"/>
                <a:gd name="connsiteX5" fmla="*/ 819208 w 2782312"/>
                <a:gd name="connsiteY5" fmla="*/ 21517 h 1071364"/>
                <a:gd name="connsiteX6" fmla="*/ 466784 w 2782312"/>
                <a:gd name="connsiteY6" fmla="*/ 95337 h 1071364"/>
                <a:gd name="connsiteX7" fmla="*/ 197702 w 2782312"/>
                <a:gd name="connsiteY7" fmla="*/ 247736 h 1071364"/>
                <a:gd name="connsiteX8" fmla="*/ 57208 w 2782312"/>
                <a:gd name="connsiteY8" fmla="*/ 438236 h 1071364"/>
                <a:gd name="connsiteX9" fmla="*/ 4821 w 2782312"/>
                <a:gd name="connsiteY9" fmla="*/ 626355 h 1071364"/>
                <a:gd name="connsiteX10" fmla="*/ 7202 w 2782312"/>
                <a:gd name="connsiteY10" fmla="*/ 778755 h 1071364"/>
                <a:gd name="connsiteX11" fmla="*/ 47684 w 2782312"/>
                <a:gd name="connsiteY11" fmla="*/ 885912 h 1071364"/>
                <a:gd name="connsiteX12" fmla="*/ 116740 w 2782312"/>
                <a:gd name="connsiteY12" fmla="*/ 962110 h 1071364"/>
                <a:gd name="connsiteX13" fmla="*/ 231040 w 2782312"/>
                <a:gd name="connsiteY13" fmla="*/ 1031168 h 1071364"/>
                <a:gd name="connsiteX14" fmla="*/ 407252 w 2782312"/>
                <a:gd name="connsiteY14" fmla="*/ 1066887 h 1071364"/>
                <a:gd name="connsiteX15" fmla="*/ 654903 w 2782312"/>
                <a:gd name="connsiteY15" fmla="*/ 1062123 h 1071364"/>
                <a:gd name="connsiteX16" fmla="*/ 978753 w 2782312"/>
                <a:gd name="connsiteY16" fmla="*/ 988305 h 1071364"/>
                <a:gd name="connsiteX17" fmla="*/ 1371657 w 2782312"/>
                <a:gd name="connsiteY17" fmla="*/ 826380 h 1071364"/>
                <a:gd name="connsiteX18" fmla="*/ 1962208 w 2782312"/>
                <a:gd name="connsiteY18" fmla="*/ 476336 h 1071364"/>
                <a:gd name="connsiteX19" fmla="*/ 2390833 w 2782312"/>
                <a:gd name="connsiteY19" fmla="*/ 250117 h 1071364"/>
                <a:gd name="connsiteX20" fmla="*/ 2782312 w 2782312"/>
                <a:gd name="connsiteY20" fmla="*/ 115338 h 1071364"/>
                <a:gd name="connsiteX0" fmla="*/ 2769452 w 2782312"/>
                <a:gd name="connsiteY0" fmla="*/ 22004 h 1071851"/>
                <a:gd name="connsiteX1" fmla="*/ 2524183 w 2782312"/>
                <a:gd name="connsiteY1" fmla="*/ 26767 h 1071851"/>
                <a:gd name="connsiteX2" fmla="*/ 2159853 w 2782312"/>
                <a:gd name="connsiteY2" fmla="*/ 24386 h 1071851"/>
                <a:gd name="connsiteX3" fmla="*/ 1709796 w 2782312"/>
                <a:gd name="connsiteY3" fmla="*/ 7717 h 1071851"/>
                <a:gd name="connsiteX4" fmla="*/ 1307365 w 2782312"/>
                <a:gd name="connsiteY4" fmla="*/ 573 h 1071851"/>
                <a:gd name="connsiteX5" fmla="*/ 819208 w 2782312"/>
                <a:gd name="connsiteY5" fmla="*/ 22004 h 1071851"/>
                <a:gd name="connsiteX6" fmla="*/ 466784 w 2782312"/>
                <a:gd name="connsiteY6" fmla="*/ 95824 h 1071851"/>
                <a:gd name="connsiteX7" fmla="*/ 197702 w 2782312"/>
                <a:gd name="connsiteY7" fmla="*/ 248223 h 1071851"/>
                <a:gd name="connsiteX8" fmla="*/ 57208 w 2782312"/>
                <a:gd name="connsiteY8" fmla="*/ 438723 h 1071851"/>
                <a:gd name="connsiteX9" fmla="*/ 4821 w 2782312"/>
                <a:gd name="connsiteY9" fmla="*/ 626842 h 1071851"/>
                <a:gd name="connsiteX10" fmla="*/ 7202 w 2782312"/>
                <a:gd name="connsiteY10" fmla="*/ 779242 h 1071851"/>
                <a:gd name="connsiteX11" fmla="*/ 47684 w 2782312"/>
                <a:gd name="connsiteY11" fmla="*/ 886399 h 1071851"/>
                <a:gd name="connsiteX12" fmla="*/ 116740 w 2782312"/>
                <a:gd name="connsiteY12" fmla="*/ 962597 h 1071851"/>
                <a:gd name="connsiteX13" fmla="*/ 231040 w 2782312"/>
                <a:gd name="connsiteY13" fmla="*/ 1031655 h 1071851"/>
                <a:gd name="connsiteX14" fmla="*/ 407252 w 2782312"/>
                <a:gd name="connsiteY14" fmla="*/ 1067374 h 1071851"/>
                <a:gd name="connsiteX15" fmla="*/ 654903 w 2782312"/>
                <a:gd name="connsiteY15" fmla="*/ 1062610 h 1071851"/>
                <a:gd name="connsiteX16" fmla="*/ 978753 w 2782312"/>
                <a:gd name="connsiteY16" fmla="*/ 988792 h 1071851"/>
                <a:gd name="connsiteX17" fmla="*/ 1371657 w 2782312"/>
                <a:gd name="connsiteY17" fmla="*/ 826867 h 1071851"/>
                <a:gd name="connsiteX18" fmla="*/ 1962208 w 2782312"/>
                <a:gd name="connsiteY18" fmla="*/ 476823 h 1071851"/>
                <a:gd name="connsiteX19" fmla="*/ 2390833 w 2782312"/>
                <a:gd name="connsiteY19" fmla="*/ 250604 h 1071851"/>
                <a:gd name="connsiteX20" fmla="*/ 2782312 w 2782312"/>
                <a:gd name="connsiteY20" fmla="*/ 115825 h 1071851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466784 w 2782312"/>
                <a:gd name="connsiteY6" fmla="*/ 98086 h 1074113"/>
                <a:gd name="connsiteX7" fmla="*/ 197702 w 2782312"/>
                <a:gd name="connsiteY7" fmla="*/ 250485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197702 w 2782312"/>
                <a:gd name="connsiteY7" fmla="*/ 250485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97851 w 2782312"/>
                <a:gd name="connsiteY17" fmla="*/ 807698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97851 w 2782312"/>
                <a:gd name="connsiteY17" fmla="*/ 807698 h 1074113"/>
                <a:gd name="connsiteX18" fmla="*/ 1957446 w 2782312"/>
                <a:gd name="connsiteY18" fmla="*/ 471941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5456"/>
                <a:gd name="connsiteX1" fmla="*/ 2524183 w 2782312"/>
                <a:gd name="connsiteY1" fmla="*/ 29029 h 1075456"/>
                <a:gd name="connsiteX2" fmla="*/ 2159853 w 2782312"/>
                <a:gd name="connsiteY2" fmla="*/ 26648 h 1075456"/>
                <a:gd name="connsiteX3" fmla="*/ 1709796 w 2782312"/>
                <a:gd name="connsiteY3" fmla="*/ 9979 h 1075456"/>
                <a:gd name="connsiteX4" fmla="*/ 1304984 w 2782312"/>
                <a:gd name="connsiteY4" fmla="*/ 454 h 1075456"/>
                <a:gd name="connsiteX5" fmla="*/ 819208 w 2782312"/>
                <a:gd name="connsiteY5" fmla="*/ 24266 h 1075456"/>
                <a:gd name="connsiteX6" fmla="*/ 504884 w 2782312"/>
                <a:gd name="connsiteY6" fmla="*/ 83799 h 1075456"/>
                <a:gd name="connsiteX7" fmla="*/ 223895 w 2782312"/>
                <a:gd name="connsiteY7" fmla="*/ 236197 h 1075456"/>
                <a:gd name="connsiteX8" fmla="*/ 57208 w 2782312"/>
                <a:gd name="connsiteY8" fmla="*/ 440985 h 1075456"/>
                <a:gd name="connsiteX9" fmla="*/ 4821 w 2782312"/>
                <a:gd name="connsiteY9" fmla="*/ 629104 h 1075456"/>
                <a:gd name="connsiteX10" fmla="*/ 7202 w 2782312"/>
                <a:gd name="connsiteY10" fmla="*/ 781504 h 1075456"/>
                <a:gd name="connsiteX11" fmla="*/ 47684 w 2782312"/>
                <a:gd name="connsiteY11" fmla="*/ 888661 h 1075456"/>
                <a:gd name="connsiteX12" fmla="*/ 116740 w 2782312"/>
                <a:gd name="connsiteY12" fmla="*/ 964859 h 1075456"/>
                <a:gd name="connsiteX13" fmla="*/ 231040 w 2782312"/>
                <a:gd name="connsiteY13" fmla="*/ 1033917 h 1075456"/>
                <a:gd name="connsiteX14" fmla="*/ 407252 w 2782312"/>
                <a:gd name="connsiteY14" fmla="*/ 1069636 h 1075456"/>
                <a:gd name="connsiteX15" fmla="*/ 654903 w 2782312"/>
                <a:gd name="connsiteY15" fmla="*/ 1064872 h 1075456"/>
                <a:gd name="connsiteX16" fmla="*/ 1033522 w 2782312"/>
                <a:gd name="connsiteY16" fmla="*/ 969623 h 1075456"/>
                <a:gd name="connsiteX17" fmla="*/ 1397851 w 2782312"/>
                <a:gd name="connsiteY17" fmla="*/ 807698 h 1075456"/>
                <a:gd name="connsiteX18" fmla="*/ 1957446 w 2782312"/>
                <a:gd name="connsiteY18" fmla="*/ 471941 h 1075456"/>
                <a:gd name="connsiteX19" fmla="*/ 2390833 w 2782312"/>
                <a:gd name="connsiteY19" fmla="*/ 252866 h 1075456"/>
                <a:gd name="connsiteX20" fmla="*/ 2782312 w 2782312"/>
                <a:gd name="connsiteY20" fmla="*/ 118087 h 1075456"/>
                <a:gd name="connsiteX0" fmla="*/ 2769452 w 2782312"/>
                <a:gd name="connsiteY0" fmla="*/ 24266 h 1070346"/>
                <a:gd name="connsiteX1" fmla="*/ 2524183 w 2782312"/>
                <a:gd name="connsiteY1" fmla="*/ 29029 h 1070346"/>
                <a:gd name="connsiteX2" fmla="*/ 2159853 w 2782312"/>
                <a:gd name="connsiteY2" fmla="*/ 26648 h 1070346"/>
                <a:gd name="connsiteX3" fmla="*/ 1709796 w 2782312"/>
                <a:gd name="connsiteY3" fmla="*/ 9979 h 1070346"/>
                <a:gd name="connsiteX4" fmla="*/ 1304984 w 2782312"/>
                <a:gd name="connsiteY4" fmla="*/ 454 h 1070346"/>
                <a:gd name="connsiteX5" fmla="*/ 819208 w 2782312"/>
                <a:gd name="connsiteY5" fmla="*/ 24266 h 1070346"/>
                <a:gd name="connsiteX6" fmla="*/ 504884 w 2782312"/>
                <a:gd name="connsiteY6" fmla="*/ 83799 h 1070346"/>
                <a:gd name="connsiteX7" fmla="*/ 223895 w 2782312"/>
                <a:gd name="connsiteY7" fmla="*/ 236197 h 1070346"/>
                <a:gd name="connsiteX8" fmla="*/ 57208 w 2782312"/>
                <a:gd name="connsiteY8" fmla="*/ 440985 h 1070346"/>
                <a:gd name="connsiteX9" fmla="*/ 4821 w 2782312"/>
                <a:gd name="connsiteY9" fmla="*/ 629104 h 1070346"/>
                <a:gd name="connsiteX10" fmla="*/ 7202 w 2782312"/>
                <a:gd name="connsiteY10" fmla="*/ 781504 h 1070346"/>
                <a:gd name="connsiteX11" fmla="*/ 47684 w 2782312"/>
                <a:gd name="connsiteY11" fmla="*/ 888661 h 1070346"/>
                <a:gd name="connsiteX12" fmla="*/ 116740 w 2782312"/>
                <a:gd name="connsiteY12" fmla="*/ 964859 h 1070346"/>
                <a:gd name="connsiteX13" fmla="*/ 231040 w 2782312"/>
                <a:gd name="connsiteY13" fmla="*/ 1033917 h 1070346"/>
                <a:gd name="connsiteX14" fmla="*/ 407252 w 2782312"/>
                <a:gd name="connsiteY14" fmla="*/ 1069636 h 1070346"/>
                <a:gd name="connsiteX15" fmla="*/ 731103 w 2782312"/>
                <a:gd name="connsiteY15" fmla="*/ 1050584 h 1070346"/>
                <a:gd name="connsiteX16" fmla="*/ 1033522 w 2782312"/>
                <a:gd name="connsiteY16" fmla="*/ 969623 h 1070346"/>
                <a:gd name="connsiteX17" fmla="*/ 1397851 w 2782312"/>
                <a:gd name="connsiteY17" fmla="*/ 807698 h 1070346"/>
                <a:gd name="connsiteX18" fmla="*/ 1957446 w 2782312"/>
                <a:gd name="connsiteY18" fmla="*/ 471941 h 1070346"/>
                <a:gd name="connsiteX19" fmla="*/ 2390833 w 2782312"/>
                <a:gd name="connsiteY19" fmla="*/ 252866 h 1070346"/>
                <a:gd name="connsiteX20" fmla="*/ 2782312 w 2782312"/>
                <a:gd name="connsiteY20" fmla="*/ 118087 h 1070346"/>
                <a:gd name="connsiteX0" fmla="*/ 2769452 w 2782312"/>
                <a:gd name="connsiteY0" fmla="*/ 24266 h 1068150"/>
                <a:gd name="connsiteX1" fmla="*/ 2524183 w 2782312"/>
                <a:gd name="connsiteY1" fmla="*/ 29029 h 1068150"/>
                <a:gd name="connsiteX2" fmla="*/ 2159853 w 2782312"/>
                <a:gd name="connsiteY2" fmla="*/ 26648 h 1068150"/>
                <a:gd name="connsiteX3" fmla="*/ 1709796 w 2782312"/>
                <a:gd name="connsiteY3" fmla="*/ 9979 h 1068150"/>
                <a:gd name="connsiteX4" fmla="*/ 1304984 w 2782312"/>
                <a:gd name="connsiteY4" fmla="*/ 454 h 1068150"/>
                <a:gd name="connsiteX5" fmla="*/ 819208 w 2782312"/>
                <a:gd name="connsiteY5" fmla="*/ 24266 h 1068150"/>
                <a:gd name="connsiteX6" fmla="*/ 504884 w 2782312"/>
                <a:gd name="connsiteY6" fmla="*/ 83799 h 1068150"/>
                <a:gd name="connsiteX7" fmla="*/ 223895 w 2782312"/>
                <a:gd name="connsiteY7" fmla="*/ 236197 h 1068150"/>
                <a:gd name="connsiteX8" fmla="*/ 57208 w 2782312"/>
                <a:gd name="connsiteY8" fmla="*/ 440985 h 1068150"/>
                <a:gd name="connsiteX9" fmla="*/ 4821 w 2782312"/>
                <a:gd name="connsiteY9" fmla="*/ 629104 h 1068150"/>
                <a:gd name="connsiteX10" fmla="*/ 7202 w 2782312"/>
                <a:gd name="connsiteY10" fmla="*/ 781504 h 1068150"/>
                <a:gd name="connsiteX11" fmla="*/ 47684 w 2782312"/>
                <a:gd name="connsiteY11" fmla="*/ 888661 h 1068150"/>
                <a:gd name="connsiteX12" fmla="*/ 116740 w 2782312"/>
                <a:gd name="connsiteY12" fmla="*/ 964859 h 1068150"/>
                <a:gd name="connsiteX13" fmla="*/ 231040 w 2782312"/>
                <a:gd name="connsiteY13" fmla="*/ 1033917 h 1068150"/>
                <a:gd name="connsiteX14" fmla="*/ 457258 w 2782312"/>
                <a:gd name="connsiteY14" fmla="*/ 1067254 h 1068150"/>
                <a:gd name="connsiteX15" fmla="*/ 731103 w 2782312"/>
                <a:gd name="connsiteY15" fmla="*/ 1050584 h 1068150"/>
                <a:gd name="connsiteX16" fmla="*/ 1033522 w 2782312"/>
                <a:gd name="connsiteY16" fmla="*/ 969623 h 1068150"/>
                <a:gd name="connsiteX17" fmla="*/ 1397851 w 2782312"/>
                <a:gd name="connsiteY17" fmla="*/ 807698 h 1068150"/>
                <a:gd name="connsiteX18" fmla="*/ 1957446 w 2782312"/>
                <a:gd name="connsiteY18" fmla="*/ 471941 h 1068150"/>
                <a:gd name="connsiteX19" fmla="*/ 2390833 w 2782312"/>
                <a:gd name="connsiteY19" fmla="*/ 252866 h 1068150"/>
                <a:gd name="connsiteX20" fmla="*/ 2782312 w 2782312"/>
                <a:gd name="connsiteY20" fmla="*/ 118087 h 1068150"/>
                <a:gd name="connsiteX0" fmla="*/ 2769452 w 2782312"/>
                <a:gd name="connsiteY0" fmla="*/ 24266 h 1067701"/>
                <a:gd name="connsiteX1" fmla="*/ 2524183 w 2782312"/>
                <a:gd name="connsiteY1" fmla="*/ 29029 h 1067701"/>
                <a:gd name="connsiteX2" fmla="*/ 2159853 w 2782312"/>
                <a:gd name="connsiteY2" fmla="*/ 26648 h 1067701"/>
                <a:gd name="connsiteX3" fmla="*/ 1709796 w 2782312"/>
                <a:gd name="connsiteY3" fmla="*/ 9979 h 1067701"/>
                <a:gd name="connsiteX4" fmla="*/ 1304984 w 2782312"/>
                <a:gd name="connsiteY4" fmla="*/ 454 h 1067701"/>
                <a:gd name="connsiteX5" fmla="*/ 819208 w 2782312"/>
                <a:gd name="connsiteY5" fmla="*/ 24266 h 1067701"/>
                <a:gd name="connsiteX6" fmla="*/ 504884 w 2782312"/>
                <a:gd name="connsiteY6" fmla="*/ 83799 h 1067701"/>
                <a:gd name="connsiteX7" fmla="*/ 223895 w 2782312"/>
                <a:gd name="connsiteY7" fmla="*/ 236197 h 1067701"/>
                <a:gd name="connsiteX8" fmla="*/ 57208 w 2782312"/>
                <a:gd name="connsiteY8" fmla="*/ 440985 h 1067701"/>
                <a:gd name="connsiteX9" fmla="*/ 4821 w 2782312"/>
                <a:gd name="connsiteY9" fmla="*/ 629104 h 1067701"/>
                <a:gd name="connsiteX10" fmla="*/ 7202 w 2782312"/>
                <a:gd name="connsiteY10" fmla="*/ 781504 h 1067701"/>
                <a:gd name="connsiteX11" fmla="*/ 47684 w 2782312"/>
                <a:gd name="connsiteY11" fmla="*/ 888661 h 1067701"/>
                <a:gd name="connsiteX12" fmla="*/ 116740 w 2782312"/>
                <a:gd name="connsiteY12" fmla="*/ 964859 h 1067701"/>
                <a:gd name="connsiteX13" fmla="*/ 271521 w 2782312"/>
                <a:gd name="connsiteY13" fmla="*/ 1041060 h 1067701"/>
                <a:gd name="connsiteX14" fmla="*/ 457258 w 2782312"/>
                <a:gd name="connsiteY14" fmla="*/ 1067254 h 1067701"/>
                <a:gd name="connsiteX15" fmla="*/ 731103 w 2782312"/>
                <a:gd name="connsiteY15" fmla="*/ 1050584 h 1067701"/>
                <a:gd name="connsiteX16" fmla="*/ 1033522 w 2782312"/>
                <a:gd name="connsiteY16" fmla="*/ 969623 h 1067701"/>
                <a:gd name="connsiteX17" fmla="*/ 1397851 w 2782312"/>
                <a:gd name="connsiteY17" fmla="*/ 807698 h 1067701"/>
                <a:gd name="connsiteX18" fmla="*/ 1957446 w 2782312"/>
                <a:gd name="connsiteY18" fmla="*/ 471941 h 1067701"/>
                <a:gd name="connsiteX19" fmla="*/ 2390833 w 2782312"/>
                <a:gd name="connsiteY19" fmla="*/ 252866 h 1067701"/>
                <a:gd name="connsiteX20" fmla="*/ 2782312 w 2782312"/>
                <a:gd name="connsiteY20" fmla="*/ 118087 h 1067701"/>
                <a:gd name="connsiteX0" fmla="*/ 2769452 w 2782312"/>
                <a:gd name="connsiteY0" fmla="*/ 24266 h 1067701"/>
                <a:gd name="connsiteX1" fmla="*/ 2524183 w 2782312"/>
                <a:gd name="connsiteY1" fmla="*/ 29029 h 1067701"/>
                <a:gd name="connsiteX2" fmla="*/ 2159853 w 2782312"/>
                <a:gd name="connsiteY2" fmla="*/ 26648 h 1067701"/>
                <a:gd name="connsiteX3" fmla="*/ 1709796 w 2782312"/>
                <a:gd name="connsiteY3" fmla="*/ 9979 h 1067701"/>
                <a:gd name="connsiteX4" fmla="*/ 1304984 w 2782312"/>
                <a:gd name="connsiteY4" fmla="*/ 454 h 1067701"/>
                <a:gd name="connsiteX5" fmla="*/ 819208 w 2782312"/>
                <a:gd name="connsiteY5" fmla="*/ 24266 h 1067701"/>
                <a:gd name="connsiteX6" fmla="*/ 504884 w 2782312"/>
                <a:gd name="connsiteY6" fmla="*/ 83799 h 1067701"/>
                <a:gd name="connsiteX7" fmla="*/ 223895 w 2782312"/>
                <a:gd name="connsiteY7" fmla="*/ 236197 h 1067701"/>
                <a:gd name="connsiteX8" fmla="*/ 57208 w 2782312"/>
                <a:gd name="connsiteY8" fmla="*/ 440985 h 1067701"/>
                <a:gd name="connsiteX9" fmla="*/ 4821 w 2782312"/>
                <a:gd name="connsiteY9" fmla="*/ 629104 h 1067701"/>
                <a:gd name="connsiteX10" fmla="*/ 7202 w 2782312"/>
                <a:gd name="connsiteY10" fmla="*/ 781504 h 1067701"/>
                <a:gd name="connsiteX11" fmla="*/ 47684 w 2782312"/>
                <a:gd name="connsiteY11" fmla="*/ 888661 h 1067701"/>
                <a:gd name="connsiteX12" fmla="*/ 159603 w 2782312"/>
                <a:gd name="connsiteY12" fmla="*/ 983909 h 1067701"/>
                <a:gd name="connsiteX13" fmla="*/ 271521 w 2782312"/>
                <a:gd name="connsiteY13" fmla="*/ 1041060 h 1067701"/>
                <a:gd name="connsiteX14" fmla="*/ 457258 w 2782312"/>
                <a:gd name="connsiteY14" fmla="*/ 1067254 h 1067701"/>
                <a:gd name="connsiteX15" fmla="*/ 731103 w 2782312"/>
                <a:gd name="connsiteY15" fmla="*/ 1050584 h 1067701"/>
                <a:gd name="connsiteX16" fmla="*/ 1033522 w 2782312"/>
                <a:gd name="connsiteY16" fmla="*/ 969623 h 1067701"/>
                <a:gd name="connsiteX17" fmla="*/ 1397851 w 2782312"/>
                <a:gd name="connsiteY17" fmla="*/ 807698 h 1067701"/>
                <a:gd name="connsiteX18" fmla="*/ 1957446 w 2782312"/>
                <a:gd name="connsiteY18" fmla="*/ 471941 h 1067701"/>
                <a:gd name="connsiteX19" fmla="*/ 2390833 w 2782312"/>
                <a:gd name="connsiteY19" fmla="*/ 252866 h 1067701"/>
                <a:gd name="connsiteX20" fmla="*/ 2782312 w 2782312"/>
                <a:gd name="connsiteY20" fmla="*/ 118087 h 1067701"/>
                <a:gd name="connsiteX0" fmla="*/ 2771182 w 2784042"/>
                <a:gd name="connsiteY0" fmla="*/ 24266 h 1067701"/>
                <a:gd name="connsiteX1" fmla="*/ 2525913 w 2784042"/>
                <a:gd name="connsiteY1" fmla="*/ 29029 h 1067701"/>
                <a:gd name="connsiteX2" fmla="*/ 2161583 w 2784042"/>
                <a:gd name="connsiteY2" fmla="*/ 26648 h 1067701"/>
                <a:gd name="connsiteX3" fmla="*/ 1711526 w 2784042"/>
                <a:gd name="connsiteY3" fmla="*/ 9979 h 1067701"/>
                <a:gd name="connsiteX4" fmla="*/ 1306714 w 2784042"/>
                <a:gd name="connsiteY4" fmla="*/ 454 h 1067701"/>
                <a:gd name="connsiteX5" fmla="*/ 820938 w 2784042"/>
                <a:gd name="connsiteY5" fmla="*/ 24266 h 1067701"/>
                <a:gd name="connsiteX6" fmla="*/ 506614 w 2784042"/>
                <a:gd name="connsiteY6" fmla="*/ 83799 h 1067701"/>
                <a:gd name="connsiteX7" fmla="*/ 225625 w 2784042"/>
                <a:gd name="connsiteY7" fmla="*/ 236197 h 1067701"/>
                <a:gd name="connsiteX8" fmla="*/ 58938 w 2784042"/>
                <a:gd name="connsiteY8" fmla="*/ 440985 h 1067701"/>
                <a:gd name="connsiteX9" fmla="*/ 6551 w 2784042"/>
                <a:gd name="connsiteY9" fmla="*/ 629104 h 1067701"/>
                <a:gd name="connsiteX10" fmla="*/ 8932 w 2784042"/>
                <a:gd name="connsiteY10" fmla="*/ 781504 h 1067701"/>
                <a:gd name="connsiteX11" fmla="*/ 80371 w 2784042"/>
                <a:gd name="connsiteY11" fmla="*/ 905329 h 1067701"/>
                <a:gd name="connsiteX12" fmla="*/ 161333 w 2784042"/>
                <a:gd name="connsiteY12" fmla="*/ 983909 h 1067701"/>
                <a:gd name="connsiteX13" fmla="*/ 273251 w 2784042"/>
                <a:gd name="connsiteY13" fmla="*/ 1041060 h 1067701"/>
                <a:gd name="connsiteX14" fmla="*/ 458988 w 2784042"/>
                <a:gd name="connsiteY14" fmla="*/ 1067254 h 1067701"/>
                <a:gd name="connsiteX15" fmla="*/ 732833 w 2784042"/>
                <a:gd name="connsiteY15" fmla="*/ 1050584 h 1067701"/>
                <a:gd name="connsiteX16" fmla="*/ 1035252 w 2784042"/>
                <a:gd name="connsiteY16" fmla="*/ 969623 h 1067701"/>
                <a:gd name="connsiteX17" fmla="*/ 1399581 w 2784042"/>
                <a:gd name="connsiteY17" fmla="*/ 807698 h 1067701"/>
                <a:gd name="connsiteX18" fmla="*/ 1959176 w 2784042"/>
                <a:gd name="connsiteY18" fmla="*/ 471941 h 1067701"/>
                <a:gd name="connsiteX19" fmla="*/ 2392563 w 2784042"/>
                <a:gd name="connsiteY19" fmla="*/ 252866 h 1067701"/>
                <a:gd name="connsiteX20" fmla="*/ 2784042 w 2784042"/>
                <a:gd name="connsiteY20" fmla="*/ 118087 h 1067701"/>
                <a:gd name="connsiteX0" fmla="*/ 2770613 w 2783473"/>
                <a:gd name="connsiteY0" fmla="*/ 24266 h 1067701"/>
                <a:gd name="connsiteX1" fmla="*/ 2525344 w 2783473"/>
                <a:gd name="connsiteY1" fmla="*/ 29029 h 1067701"/>
                <a:gd name="connsiteX2" fmla="*/ 2161014 w 2783473"/>
                <a:gd name="connsiteY2" fmla="*/ 26648 h 1067701"/>
                <a:gd name="connsiteX3" fmla="*/ 1710957 w 2783473"/>
                <a:gd name="connsiteY3" fmla="*/ 9979 h 1067701"/>
                <a:gd name="connsiteX4" fmla="*/ 1306145 w 2783473"/>
                <a:gd name="connsiteY4" fmla="*/ 454 h 1067701"/>
                <a:gd name="connsiteX5" fmla="*/ 820369 w 2783473"/>
                <a:gd name="connsiteY5" fmla="*/ 24266 h 1067701"/>
                <a:gd name="connsiteX6" fmla="*/ 506045 w 2783473"/>
                <a:gd name="connsiteY6" fmla="*/ 83799 h 1067701"/>
                <a:gd name="connsiteX7" fmla="*/ 225056 w 2783473"/>
                <a:gd name="connsiteY7" fmla="*/ 236197 h 1067701"/>
                <a:gd name="connsiteX8" fmla="*/ 58369 w 2783473"/>
                <a:gd name="connsiteY8" fmla="*/ 440985 h 1067701"/>
                <a:gd name="connsiteX9" fmla="*/ 5982 w 2783473"/>
                <a:gd name="connsiteY9" fmla="*/ 629104 h 1067701"/>
                <a:gd name="connsiteX10" fmla="*/ 8363 w 2783473"/>
                <a:gd name="connsiteY10" fmla="*/ 781504 h 1067701"/>
                <a:gd name="connsiteX11" fmla="*/ 70277 w 2783473"/>
                <a:gd name="connsiteY11" fmla="*/ 900567 h 1067701"/>
                <a:gd name="connsiteX12" fmla="*/ 160764 w 2783473"/>
                <a:gd name="connsiteY12" fmla="*/ 983909 h 1067701"/>
                <a:gd name="connsiteX13" fmla="*/ 272682 w 2783473"/>
                <a:gd name="connsiteY13" fmla="*/ 1041060 h 1067701"/>
                <a:gd name="connsiteX14" fmla="*/ 458419 w 2783473"/>
                <a:gd name="connsiteY14" fmla="*/ 1067254 h 1067701"/>
                <a:gd name="connsiteX15" fmla="*/ 732264 w 2783473"/>
                <a:gd name="connsiteY15" fmla="*/ 1050584 h 1067701"/>
                <a:gd name="connsiteX16" fmla="*/ 1034683 w 2783473"/>
                <a:gd name="connsiteY16" fmla="*/ 969623 h 1067701"/>
                <a:gd name="connsiteX17" fmla="*/ 1399012 w 2783473"/>
                <a:gd name="connsiteY17" fmla="*/ 807698 h 1067701"/>
                <a:gd name="connsiteX18" fmla="*/ 1958607 w 2783473"/>
                <a:gd name="connsiteY18" fmla="*/ 471941 h 1067701"/>
                <a:gd name="connsiteX19" fmla="*/ 2391994 w 2783473"/>
                <a:gd name="connsiteY19" fmla="*/ 252866 h 1067701"/>
                <a:gd name="connsiteX20" fmla="*/ 2783473 w 2783473"/>
                <a:gd name="connsiteY20" fmla="*/ 118087 h 1067701"/>
                <a:gd name="connsiteX0" fmla="*/ 2769265 w 2782125"/>
                <a:gd name="connsiteY0" fmla="*/ 24266 h 1067701"/>
                <a:gd name="connsiteX1" fmla="*/ 2523996 w 2782125"/>
                <a:gd name="connsiteY1" fmla="*/ 29029 h 1067701"/>
                <a:gd name="connsiteX2" fmla="*/ 2159666 w 2782125"/>
                <a:gd name="connsiteY2" fmla="*/ 26648 h 1067701"/>
                <a:gd name="connsiteX3" fmla="*/ 1709609 w 2782125"/>
                <a:gd name="connsiteY3" fmla="*/ 9979 h 1067701"/>
                <a:gd name="connsiteX4" fmla="*/ 1304797 w 2782125"/>
                <a:gd name="connsiteY4" fmla="*/ 454 h 1067701"/>
                <a:gd name="connsiteX5" fmla="*/ 819021 w 2782125"/>
                <a:gd name="connsiteY5" fmla="*/ 24266 h 1067701"/>
                <a:gd name="connsiteX6" fmla="*/ 504697 w 2782125"/>
                <a:gd name="connsiteY6" fmla="*/ 83799 h 1067701"/>
                <a:gd name="connsiteX7" fmla="*/ 223708 w 2782125"/>
                <a:gd name="connsiteY7" fmla="*/ 236197 h 1067701"/>
                <a:gd name="connsiteX8" fmla="*/ 57021 w 2782125"/>
                <a:gd name="connsiteY8" fmla="*/ 440985 h 1067701"/>
                <a:gd name="connsiteX9" fmla="*/ 7015 w 2782125"/>
                <a:gd name="connsiteY9" fmla="*/ 614816 h 1067701"/>
                <a:gd name="connsiteX10" fmla="*/ 7015 w 2782125"/>
                <a:gd name="connsiteY10" fmla="*/ 781504 h 1067701"/>
                <a:gd name="connsiteX11" fmla="*/ 68929 w 2782125"/>
                <a:gd name="connsiteY11" fmla="*/ 900567 h 1067701"/>
                <a:gd name="connsiteX12" fmla="*/ 159416 w 2782125"/>
                <a:gd name="connsiteY12" fmla="*/ 983909 h 1067701"/>
                <a:gd name="connsiteX13" fmla="*/ 271334 w 2782125"/>
                <a:gd name="connsiteY13" fmla="*/ 1041060 h 1067701"/>
                <a:gd name="connsiteX14" fmla="*/ 457071 w 2782125"/>
                <a:gd name="connsiteY14" fmla="*/ 1067254 h 1067701"/>
                <a:gd name="connsiteX15" fmla="*/ 730916 w 2782125"/>
                <a:gd name="connsiteY15" fmla="*/ 1050584 h 1067701"/>
                <a:gd name="connsiteX16" fmla="*/ 1033335 w 2782125"/>
                <a:gd name="connsiteY16" fmla="*/ 969623 h 1067701"/>
                <a:gd name="connsiteX17" fmla="*/ 1397664 w 2782125"/>
                <a:gd name="connsiteY17" fmla="*/ 807698 h 1067701"/>
                <a:gd name="connsiteX18" fmla="*/ 1957259 w 2782125"/>
                <a:gd name="connsiteY18" fmla="*/ 471941 h 1067701"/>
                <a:gd name="connsiteX19" fmla="*/ 2390646 w 2782125"/>
                <a:gd name="connsiteY19" fmla="*/ 252866 h 1067701"/>
                <a:gd name="connsiteX20" fmla="*/ 2782125 w 2782125"/>
                <a:gd name="connsiteY20" fmla="*/ 118087 h 1067701"/>
                <a:gd name="connsiteX0" fmla="*/ 2769265 w 2782125"/>
                <a:gd name="connsiteY0" fmla="*/ 24266 h 1067701"/>
                <a:gd name="connsiteX1" fmla="*/ 2523996 w 2782125"/>
                <a:gd name="connsiteY1" fmla="*/ 29029 h 1067701"/>
                <a:gd name="connsiteX2" fmla="*/ 2159666 w 2782125"/>
                <a:gd name="connsiteY2" fmla="*/ 26648 h 1067701"/>
                <a:gd name="connsiteX3" fmla="*/ 1709609 w 2782125"/>
                <a:gd name="connsiteY3" fmla="*/ 9979 h 1067701"/>
                <a:gd name="connsiteX4" fmla="*/ 1304797 w 2782125"/>
                <a:gd name="connsiteY4" fmla="*/ 454 h 1067701"/>
                <a:gd name="connsiteX5" fmla="*/ 819021 w 2782125"/>
                <a:gd name="connsiteY5" fmla="*/ 24266 h 1067701"/>
                <a:gd name="connsiteX6" fmla="*/ 504697 w 2782125"/>
                <a:gd name="connsiteY6" fmla="*/ 83799 h 1067701"/>
                <a:gd name="connsiteX7" fmla="*/ 223708 w 2782125"/>
                <a:gd name="connsiteY7" fmla="*/ 236197 h 1067701"/>
                <a:gd name="connsiteX8" fmla="*/ 57021 w 2782125"/>
                <a:gd name="connsiteY8" fmla="*/ 440985 h 1067701"/>
                <a:gd name="connsiteX9" fmla="*/ 7015 w 2782125"/>
                <a:gd name="connsiteY9" fmla="*/ 600529 h 1067701"/>
                <a:gd name="connsiteX10" fmla="*/ 7015 w 2782125"/>
                <a:gd name="connsiteY10" fmla="*/ 781504 h 1067701"/>
                <a:gd name="connsiteX11" fmla="*/ 68929 w 2782125"/>
                <a:gd name="connsiteY11" fmla="*/ 900567 h 1067701"/>
                <a:gd name="connsiteX12" fmla="*/ 159416 w 2782125"/>
                <a:gd name="connsiteY12" fmla="*/ 983909 h 1067701"/>
                <a:gd name="connsiteX13" fmla="*/ 271334 w 2782125"/>
                <a:gd name="connsiteY13" fmla="*/ 1041060 h 1067701"/>
                <a:gd name="connsiteX14" fmla="*/ 457071 w 2782125"/>
                <a:gd name="connsiteY14" fmla="*/ 1067254 h 1067701"/>
                <a:gd name="connsiteX15" fmla="*/ 730916 w 2782125"/>
                <a:gd name="connsiteY15" fmla="*/ 1050584 h 1067701"/>
                <a:gd name="connsiteX16" fmla="*/ 1033335 w 2782125"/>
                <a:gd name="connsiteY16" fmla="*/ 969623 h 1067701"/>
                <a:gd name="connsiteX17" fmla="*/ 1397664 w 2782125"/>
                <a:gd name="connsiteY17" fmla="*/ 807698 h 1067701"/>
                <a:gd name="connsiteX18" fmla="*/ 1957259 w 2782125"/>
                <a:gd name="connsiteY18" fmla="*/ 471941 h 1067701"/>
                <a:gd name="connsiteX19" fmla="*/ 2390646 w 2782125"/>
                <a:gd name="connsiteY19" fmla="*/ 252866 h 1067701"/>
                <a:gd name="connsiteX20" fmla="*/ 2782125 w 2782125"/>
                <a:gd name="connsiteY20" fmla="*/ 118087 h 1067701"/>
                <a:gd name="connsiteX0" fmla="*/ 2770289 w 2783149"/>
                <a:gd name="connsiteY0" fmla="*/ 24266 h 1067701"/>
                <a:gd name="connsiteX1" fmla="*/ 2525020 w 2783149"/>
                <a:gd name="connsiteY1" fmla="*/ 29029 h 1067701"/>
                <a:gd name="connsiteX2" fmla="*/ 2160690 w 2783149"/>
                <a:gd name="connsiteY2" fmla="*/ 26648 h 1067701"/>
                <a:gd name="connsiteX3" fmla="*/ 1710633 w 2783149"/>
                <a:gd name="connsiteY3" fmla="*/ 9979 h 1067701"/>
                <a:gd name="connsiteX4" fmla="*/ 1305821 w 2783149"/>
                <a:gd name="connsiteY4" fmla="*/ 454 h 1067701"/>
                <a:gd name="connsiteX5" fmla="*/ 820045 w 2783149"/>
                <a:gd name="connsiteY5" fmla="*/ 24266 h 1067701"/>
                <a:gd name="connsiteX6" fmla="*/ 505721 w 2783149"/>
                <a:gd name="connsiteY6" fmla="*/ 83799 h 1067701"/>
                <a:gd name="connsiteX7" fmla="*/ 224732 w 2783149"/>
                <a:gd name="connsiteY7" fmla="*/ 236197 h 1067701"/>
                <a:gd name="connsiteX8" fmla="*/ 74714 w 2783149"/>
                <a:gd name="connsiteY8" fmla="*/ 410029 h 1067701"/>
                <a:gd name="connsiteX9" fmla="*/ 8039 w 2783149"/>
                <a:gd name="connsiteY9" fmla="*/ 600529 h 1067701"/>
                <a:gd name="connsiteX10" fmla="*/ 8039 w 2783149"/>
                <a:gd name="connsiteY10" fmla="*/ 781504 h 1067701"/>
                <a:gd name="connsiteX11" fmla="*/ 69953 w 2783149"/>
                <a:gd name="connsiteY11" fmla="*/ 900567 h 1067701"/>
                <a:gd name="connsiteX12" fmla="*/ 160440 w 2783149"/>
                <a:gd name="connsiteY12" fmla="*/ 983909 h 1067701"/>
                <a:gd name="connsiteX13" fmla="*/ 272358 w 2783149"/>
                <a:gd name="connsiteY13" fmla="*/ 1041060 h 1067701"/>
                <a:gd name="connsiteX14" fmla="*/ 458095 w 2783149"/>
                <a:gd name="connsiteY14" fmla="*/ 1067254 h 1067701"/>
                <a:gd name="connsiteX15" fmla="*/ 731940 w 2783149"/>
                <a:gd name="connsiteY15" fmla="*/ 1050584 h 1067701"/>
                <a:gd name="connsiteX16" fmla="*/ 1034359 w 2783149"/>
                <a:gd name="connsiteY16" fmla="*/ 969623 h 1067701"/>
                <a:gd name="connsiteX17" fmla="*/ 1398688 w 2783149"/>
                <a:gd name="connsiteY17" fmla="*/ 807698 h 1067701"/>
                <a:gd name="connsiteX18" fmla="*/ 1958283 w 2783149"/>
                <a:gd name="connsiteY18" fmla="*/ 471941 h 1067701"/>
                <a:gd name="connsiteX19" fmla="*/ 2391670 w 2783149"/>
                <a:gd name="connsiteY19" fmla="*/ 252866 h 1067701"/>
                <a:gd name="connsiteX20" fmla="*/ 2783149 w 2783149"/>
                <a:gd name="connsiteY20" fmla="*/ 118087 h 1067701"/>
                <a:gd name="connsiteX0" fmla="*/ 2770289 w 2783149"/>
                <a:gd name="connsiteY0" fmla="*/ 24266 h 1067519"/>
                <a:gd name="connsiteX1" fmla="*/ 2525020 w 2783149"/>
                <a:gd name="connsiteY1" fmla="*/ 29029 h 1067519"/>
                <a:gd name="connsiteX2" fmla="*/ 2160690 w 2783149"/>
                <a:gd name="connsiteY2" fmla="*/ 26648 h 1067519"/>
                <a:gd name="connsiteX3" fmla="*/ 1710633 w 2783149"/>
                <a:gd name="connsiteY3" fmla="*/ 9979 h 1067519"/>
                <a:gd name="connsiteX4" fmla="*/ 1305821 w 2783149"/>
                <a:gd name="connsiteY4" fmla="*/ 454 h 1067519"/>
                <a:gd name="connsiteX5" fmla="*/ 820045 w 2783149"/>
                <a:gd name="connsiteY5" fmla="*/ 24266 h 1067519"/>
                <a:gd name="connsiteX6" fmla="*/ 505721 w 2783149"/>
                <a:gd name="connsiteY6" fmla="*/ 83799 h 1067519"/>
                <a:gd name="connsiteX7" fmla="*/ 224732 w 2783149"/>
                <a:gd name="connsiteY7" fmla="*/ 236197 h 1067519"/>
                <a:gd name="connsiteX8" fmla="*/ 74714 w 2783149"/>
                <a:gd name="connsiteY8" fmla="*/ 410029 h 1067519"/>
                <a:gd name="connsiteX9" fmla="*/ 8039 w 2783149"/>
                <a:gd name="connsiteY9" fmla="*/ 600529 h 1067519"/>
                <a:gd name="connsiteX10" fmla="*/ 8039 w 2783149"/>
                <a:gd name="connsiteY10" fmla="*/ 781504 h 1067519"/>
                <a:gd name="connsiteX11" fmla="*/ 69953 w 2783149"/>
                <a:gd name="connsiteY11" fmla="*/ 900567 h 1067519"/>
                <a:gd name="connsiteX12" fmla="*/ 160440 w 2783149"/>
                <a:gd name="connsiteY12" fmla="*/ 983909 h 1067519"/>
                <a:gd name="connsiteX13" fmla="*/ 297758 w 2783149"/>
                <a:gd name="connsiteY13" fmla="*/ 1044235 h 1067519"/>
                <a:gd name="connsiteX14" fmla="*/ 458095 w 2783149"/>
                <a:gd name="connsiteY14" fmla="*/ 1067254 h 1067519"/>
                <a:gd name="connsiteX15" fmla="*/ 731940 w 2783149"/>
                <a:gd name="connsiteY15" fmla="*/ 1050584 h 1067519"/>
                <a:gd name="connsiteX16" fmla="*/ 1034359 w 2783149"/>
                <a:gd name="connsiteY16" fmla="*/ 969623 h 1067519"/>
                <a:gd name="connsiteX17" fmla="*/ 1398688 w 2783149"/>
                <a:gd name="connsiteY17" fmla="*/ 807698 h 1067519"/>
                <a:gd name="connsiteX18" fmla="*/ 1958283 w 2783149"/>
                <a:gd name="connsiteY18" fmla="*/ 471941 h 1067519"/>
                <a:gd name="connsiteX19" fmla="*/ 2391670 w 2783149"/>
                <a:gd name="connsiteY19" fmla="*/ 252866 h 1067519"/>
                <a:gd name="connsiteX20" fmla="*/ 2783149 w 2783149"/>
                <a:gd name="connsiteY20" fmla="*/ 118087 h 1067519"/>
                <a:gd name="connsiteX0" fmla="*/ 2770289 w 2783149"/>
                <a:gd name="connsiteY0" fmla="*/ 24266 h 1064631"/>
                <a:gd name="connsiteX1" fmla="*/ 2525020 w 2783149"/>
                <a:gd name="connsiteY1" fmla="*/ 29029 h 1064631"/>
                <a:gd name="connsiteX2" fmla="*/ 2160690 w 2783149"/>
                <a:gd name="connsiteY2" fmla="*/ 26648 h 1064631"/>
                <a:gd name="connsiteX3" fmla="*/ 1710633 w 2783149"/>
                <a:gd name="connsiteY3" fmla="*/ 9979 h 1064631"/>
                <a:gd name="connsiteX4" fmla="*/ 1305821 w 2783149"/>
                <a:gd name="connsiteY4" fmla="*/ 454 h 1064631"/>
                <a:gd name="connsiteX5" fmla="*/ 820045 w 2783149"/>
                <a:gd name="connsiteY5" fmla="*/ 24266 h 1064631"/>
                <a:gd name="connsiteX6" fmla="*/ 505721 w 2783149"/>
                <a:gd name="connsiteY6" fmla="*/ 83799 h 1064631"/>
                <a:gd name="connsiteX7" fmla="*/ 224732 w 2783149"/>
                <a:gd name="connsiteY7" fmla="*/ 236197 h 1064631"/>
                <a:gd name="connsiteX8" fmla="*/ 74714 w 2783149"/>
                <a:gd name="connsiteY8" fmla="*/ 410029 h 1064631"/>
                <a:gd name="connsiteX9" fmla="*/ 8039 w 2783149"/>
                <a:gd name="connsiteY9" fmla="*/ 600529 h 1064631"/>
                <a:gd name="connsiteX10" fmla="*/ 8039 w 2783149"/>
                <a:gd name="connsiteY10" fmla="*/ 781504 h 1064631"/>
                <a:gd name="connsiteX11" fmla="*/ 69953 w 2783149"/>
                <a:gd name="connsiteY11" fmla="*/ 900567 h 1064631"/>
                <a:gd name="connsiteX12" fmla="*/ 160440 w 2783149"/>
                <a:gd name="connsiteY12" fmla="*/ 983909 h 1064631"/>
                <a:gd name="connsiteX13" fmla="*/ 297758 w 2783149"/>
                <a:gd name="connsiteY13" fmla="*/ 1044235 h 1064631"/>
                <a:gd name="connsiteX14" fmla="*/ 493020 w 2783149"/>
                <a:gd name="connsiteY14" fmla="*/ 1064079 h 1064631"/>
                <a:gd name="connsiteX15" fmla="*/ 731940 w 2783149"/>
                <a:gd name="connsiteY15" fmla="*/ 1050584 h 1064631"/>
                <a:gd name="connsiteX16" fmla="*/ 1034359 w 2783149"/>
                <a:gd name="connsiteY16" fmla="*/ 969623 h 1064631"/>
                <a:gd name="connsiteX17" fmla="*/ 1398688 w 2783149"/>
                <a:gd name="connsiteY17" fmla="*/ 807698 h 1064631"/>
                <a:gd name="connsiteX18" fmla="*/ 1958283 w 2783149"/>
                <a:gd name="connsiteY18" fmla="*/ 471941 h 1064631"/>
                <a:gd name="connsiteX19" fmla="*/ 2391670 w 2783149"/>
                <a:gd name="connsiteY19" fmla="*/ 252866 h 1064631"/>
                <a:gd name="connsiteX20" fmla="*/ 2783149 w 2783149"/>
                <a:gd name="connsiteY20" fmla="*/ 118087 h 1064631"/>
                <a:gd name="connsiteX0" fmla="*/ 2770289 w 2783149"/>
                <a:gd name="connsiteY0" fmla="*/ 24266 h 1064079"/>
                <a:gd name="connsiteX1" fmla="*/ 2525020 w 2783149"/>
                <a:gd name="connsiteY1" fmla="*/ 29029 h 1064079"/>
                <a:gd name="connsiteX2" fmla="*/ 2160690 w 2783149"/>
                <a:gd name="connsiteY2" fmla="*/ 26648 h 1064079"/>
                <a:gd name="connsiteX3" fmla="*/ 1710633 w 2783149"/>
                <a:gd name="connsiteY3" fmla="*/ 9979 h 1064079"/>
                <a:gd name="connsiteX4" fmla="*/ 1305821 w 2783149"/>
                <a:gd name="connsiteY4" fmla="*/ 454 h 1064079"/>
                <a:gd name="connsiteX5" fmla="*/ 820045 w 2783149"/>
                <a:gd name="connsiteY5" fmla="*/ 24266 h 1064079"/>
                <a:gd name="connsiteX6" fmla="*/ 505721 w 2783149"/>
                <a:gd name="connsiteY6" fmla="*/ 83799 h 1064079"/>
                <a:gd name="connsiteX7" fmla="*/ 224732 w 2783149"/>
                <a:gd name="connsiteY7" fmla="*/ 236197 h 1064079"/>
                <a:gd name="connsiteX8" fmla="*/ 74714 w 2783149"/>
                <a:gd name="connsiteY8" fmla="*/ 410029 h 1064079"/>
                <a:gd name="connsiteX9" fmla="*/ 8039 w 2783149"/>
                <a:gd name="connsiteY9" fmla="*/ 600529 h 1064079"/>
                <a:gd name="connsiteX10" fmla="*/ 8039 w 2783149"/>
                <a:gd name="connsiteY10" fmla="*/ 781504 h 1064079"/>
                <a:gd name="connsiteX11" fmla="*/ 69953 w 2783149"/>
                <a:gd name="connsiteY11" fmla="*/ 900567 h 1064079"/>
                <a:gd name="connsiteX12" fmla="*/ 160440 w 2783149"/>
                <a:gd name="connsiteY12" fmla="*/ 983909 h 1064079"/>
                <a:gd name="connsiteX13" fmla="*/ 297758 w 2783149"/>
                <a:gd name="connsiteY13" fmla="*/ 1044235 h 1064079"/>
                <a:gd name="connsiteX14" fmla="*/ 493020 w 2783149"/>
                <a:gd name="connsiteY14" fmla="*/ 1064079 h 1064079"/>
                <a:gd name="connsiteX15" fmla="*/ 754165 w 2783149"/>
                <a:gd name="connsiteY15" fmla="*/ 1044234 h 1064079"/>
                <a:gd name="connsiteX16" fmla="*/ 1034359 w 2783149"/>
                <a:gd name="connsiteY16" fmla="*/ 969623 h 1064079"/>
                <a:gd name="connsiteX17" fmla="*/ 1398688 w 2783149"/>
                <a:gd name="connsiteY17" fmla="*/ 807698 h 1064079"/>
                <a:gd name="connsiteX18" fmla="*/ 1958283 w 2783149"/>
                <a:gd name="connsiteY18" fmla="*/ 471941 h 1064079"/>
                <a:gd name="connsiteX19" fmla="*/ 2391670 w 2783149"/>
                <a:gd name="connsiteY19" fmla="*/ 252866 h 1064079"/>
                <a:gd name="connsiteX20" fmla="*/ 2783149 w 2783149"/>
                <a:gd name="connsiteY20" fmla="*/ 118087 h 1064079"/>
                <a:gd name="connsiteX0" fmla="*/ 2770289 w 2783149"/>
                <a:gd name="connsiteY0" fmla="*/ 24266 h 1067254"/>
                <a:gd name="connsiteX1" fmla="*/ 2525020 w 2783149"/>
                <a:gd name="connsiteY1" fmla="*/ 29029 h 1067254"/>
                <a:gd name="connsiteX2" fmla="*/ 2160690 w 2783149"/>
                <a:gd name="connsiteY2" fmla="*/ 26648 h 1067254"/>
                <a:gd name="connsiteX3" fmla="*/ 1710633 w 2783149"/>
                <a:gd name="connsiteY3" fmla="*/ 9979 h 1067254"/>
                <a:gd name="connsiteX4" fmla="*/ 1305821 w 2783149"/>
                <a:gd name="connsiteY4" fmla="*/ 454 h 1067254"/>
                <a:gd name="connsiteX5" fmla="*/ 820045 w 2783149"/>
                <a:gd name="connsiteY5" fmla="*/ 24266 h 1067254"/>
                <a:gd name="connsiteX6" fmla="*/ 505721 w 2783149"/>
                <a:gd name="connsiteY6" fmla="*/ 83799 h 1067254"/>
                <a:gd name="connsiteX7" fmla="*/ 224732 w 2783149"/>
                <a:gd name="connsiteY7" fmla="*/ 236197 h 1067254"/>
                <a:gd name="connsiteX8" fmla="*/ 74714 w 2783149"/>
                <a:gd name="connsiteY8" fmla="*/ 410029 h 1067254"/>
                <a:gd name="connsiteX9" fmla="*/ 8039 w 2783149"/>
                <a:gd name="connsiteY9" fmla="*/ 600529 h 1067254"/>
                <a:gd name="connsiteX10" fmla="*/ 8039 w 2783149"/>
                <a:gd name="connsiteY10" fmla="*/ 781504 h 1067254"/>
                <a:gd name="connsiteX11" fmla="*/ 69953 w 2783149"/>
                <a:gd name="connsiteY11" fmla="*/ 900567 h 1067254"/>
                <a:gd name="connsiteX12" fmla="*/ 160440 w 2783149"/>
                <a:gd name="connsiteY12" fmla="*/ 983909 h 1067254"/>
                <a:gd name="connsiteX13" fmla="*/ 297758 w 2783149"/>
                <a:gd name="connsiteY13" fmla="*/ 1044235 h 1067254"/>
                <a:gd name="connsiteX14" fmla="*/ 480320 w 2783149"/>
                <a:gd name="connsiteY14" fmla="*/ 1067254 h 1067254"/>
                <a:gd name="connsiteX15" fmla="*/ 754165 w 2783149"/>
                <a:gd name="connsiteY15" fmla="*/ 1044234 h 1067254"/>
                <a:gd name="connsiteX16" fmla="*/ 1034359 w 2783149"/>
                <a:gd name="connsiteY16" fmla="*/ 969623 h 1067254"/>
                <a:gd name="connsiteX17" fmla="*/ 1398688 w 2783149"/>
                <a:gd name="connsiteY17" fmla="*/ 807698 h 1067254"/>
                <a:gd name="connsiteX18" fmla="*/ 1958283 w 2783149"/>
                <a:gd name="connsiteY18" fmla="*/ 471941 h 1067254"/>
                <a:gd name="connsiteX19" fmla="*/ 2391670 w 2783149"/>
                <a:gd name="connsiteY19" fmla="*/ 252866 h 1067254"/>
                <a:gd name="connsiteX20" fmla="*/ 2783149 w 2783149"/>
                <a:gd name="connsiteY20" fmla="*/ 118087 h 1067254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24732 w 2783149"/>
                <a:gd name="connsiteY7" fmla="*/ 235855 h 1066912"/>
                <a:gd name="connsiteX8" fmla="*/ 74714 w 2783149"/>
                <a:gd name="connsiteY8" fmla="*/ 409687 h 1066912"/>
                <a:gd name="connsiteX9" fmla="*/ 8039 w 2783149"/>
                <a:gd name="connsiteY9" fmla="*/ 600187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40607 w 2783149"/>
                <a:gd name="connsiteY7" fmla="*/ 219980 h 1066912"/>
                <a:gd name="connsiteX8" fmla="*/ 74714 w 2783149"/>
                <a:gd name="connsiteY8" fmla="*/ 409687 h 1066912"/>
                <a:gd name="connsiteX9" fmla="*/ 8039 w 2783149"/>
                <a:gd name="connsiteY9" fmla="*/ 600187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40607 w 2783149"/>
                <a:gd name="connsiteY7" fmla="*/ 219980 h 1066912"/>
                <a:gd name="connsiteX8" fmla="*/ 74714 w 2783149"/>
                <a:gd name="connsiteY8" fmla="*/ 409687 h 1066912"/>
                <a:gd name="connsiteX9" fmla="*/ 8039 w 2783149"/>
                <a:gd name="connsiteY9" fmla="*/ 603362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2256 w 2785116"/>
                <a:gd name="connsiteY0" fmla="*/ 23924 h 1066912"/>
                <a:gd name="connsiteX1" fmla="*/ 2526987 w 2785116"/>
                <a:gd name="connsiteY1" fmla="*/ 28687 h 1066912"/>
                <a:gd name="connsiteX2" fmla="*/ 2162657 w 2785116"/>
                <a:gd name="connsiteY2" fmla="*/ 26306 h 1066912"/>
                <a:gd name="connsiteX3" fmla="*/ 1712600 w 2785116"/>
                <a:gd name="connsiteY3" fmla="*/ 9637 h 1066912"/>
                <a:gd name="connsiteX4" fmla="*/ 1307788 w 2785116"/>
                <a:gd name="connsiteY4" fmla="*/ 112 h 1066912"/>
                <a:gd name="connsiteX5" fmla="*/ 882337 w 2785116"/>
                <a:gd name="connsiteY5" fmla="*/ 11224 h 1066912"/>
                <a:gd name="connsiteX6" fmla="*/ 507688 w 2785116"/>
                <a:gd name="connsiteY6" fmla="*/ 83457 h 1066912"/>
                <a:gd name="connsiteX7" fmla="*/ 242574 w 2785116"/>
                <a:gd name="connsiteY7" fmla="*/ 219980 h 1066912"/>
                <a:gd name="connsiteX8" fmla="*/ 76681 w 2785116"/>
                <a:gd name="connsiteY8" fmla="*/ 409687 h 1066912"/>
                <a:gd name="connsiteX9" fmla="*/ 6831 w 2785116"/>
                <a:gd name="connsiteY9" fmla="*/ 593837 h 1066912"/>
                <a:gd name="connsiteX10" fmla="*/ 10006 w 2785116"/>
                <a:gd name="connsiteY10" fmla="*/ 781162 h 1066912"/>
                <a:gd name="connsiteX11" fmla="*/ 71920 w 2785116"/>
                <a:gd name="connsiteY11" fmla="*/ 900225 h 1066912"/>
                <a:gd name="connsiteX12" fmla="*/ 162407 w 2785116"/>
                <a:gd name="connsiteY12" fmla="*/ 983567 h 1066912"/>
                <a:gd name="connsiteX13" fmla="*/ 299725 w 2785116"/>
                <a:gd name="connsiteY13" fmla="*/ 1043893 h 1066912"/>
                <a:gd name="connsiteX14" fmla="*/ 482287 w 2785116"/>
                <a:gd name="connsiteY14" fmla="*/ 1066912 h 1066912"/>
                <a:gd name="connsiteX15" fmla="*/ 756132 w 2785116"/>
                <a:gd name="connsiteY15" fmla="*/ 1043892 h 1066912"/>
                <a:gd name="connsiteX16" fmla="*/ 1036326 w 2785116"/>
                <a:gd name="connsiteY16" fmla="*/ 969281 h 1066912"/>
                <a:gd name="connsiteX17" fmla="*/ 1400655 w 2785116"/>
                <a:gd name="connsiteY17" fmla="*/ 807356 h 1066912"/>
                <a:gd name="connsiteX18" fmla="*/ 1960250 w 2785116"/>
                <a:gd name="connsiteY18" fmla="*/ 471599 h 1066912"/>
                <a:gd name="connsiteX19" fmla="*/ 2393637 w 2785116"/>
                <a:gd name="connsiteY19" fmla="*/ 252524 h 1066912"/>
                <a:gd name="connsiteX20" fmla="*/ 2785116 w 2785116"/>
                <a:gd name="connsiteY20" fmla="*/ 117745 h 1066912"/>
                <a:gd name="connsiteX0" fmla="*/ 2771933 w 2784793"/>
                <a:gd name="connsiteY0" fmla="*/ 23924 h 1066912"/>
                <a:gd name="connsiteX1" fmla="*/ 2526664 w 2784793"/>
                <a:gd name="connsiteY1" fmla="*/ 28687 h 1066912"/>
                <a:gd name="connsiteX2" fmla="*/ 2162334 w 2784793"/>
                <a:gd name="connsiteY2" fmla="*/ 26306 h 1066912"/>
                <a:gd name="connsiteX3" fmla="*/ 1712277 w 2784793"/>
                <a:gd name="connsiteY3" fmla="*/ 9637 h 1066912"/>
                <a:gd name="connsiteX4" fmla="*/ 1307465 w 2784793"/>
                <a:gd name="connsiteY4" fmla="*/ 112 h 1066912"/>
                <a:gd name="connsiteX5" fmla="*/ 882014 w 2784793"/>
                <a:gd name="connsiteY5" fmla="*/ 11224 h 1066912"/>
                <a:gd name="connsiteX6" fmla="*/ 507365 w 2784793"/>
                <a:gd name="connsiteY6" fmla="*/ 83457 h 1066912"/>
                <a:gd name="connsiteX7" fmla="*/ 242251 w 2784793"/>
                <a:gd name="connsiteY7" fmla="*/ 219980 h 1066912"/>
                <a:gd name="connsiteX8" fmla="*/ 76358 w 2784793"/>
                <a:gd name="connsiteY8" fmla="*/ 409687 h 1066912"/>
                <a:gd name="connsiteX9" fmla="*/ 6508 w 2784793"/>
                <a:gd name="connsiteY9" fmla="*/ 593837 h 1066912"/>
                <a:gd name="connsiteX10" fmla="*/ 9683 w 2784793"/>
                <a:gd name="connsiteY10" fmla="*/ 781162 h 1066912"/>
                <a:gd name="connsiteX11" fmla="*/ 65247 w 2784793"/>
                <a:gd name="connsiteY11" fmla="*/ 897050 h 1066912"/>
                <a:gd name="connsiteX12" fmla="*/ 162084 w 2784793"/>
                <a:gd name="connsiteY12" fmla="*/ 983567 h 1066912"/>
                <a:gd name="connsiteX13" fmla="*/ 299402 w 2784793"/>
                <a:gd name="connsiteY13" fmla="*/ 1043893 h 1066912"/>
                <a:gd name="connsiteX14" fmla="*/ 481964 w 2784793"/>
                <a:gd name="connsiteY14" fmla="*/ 1066912 h 1066912"/>
                <a:gd name="connsiteX15" fmla="*/ 755809 w 2784793"/>
                <a:gd name="connsiteY15" fmla="*/ 1043892 h 1066912"/>
                <a:gd name="connsiteX16" fmla="*/ 1036003 w 2784793"/>
                <a:gd name="connsiteY16" fmla="*/ 969281 h 1066912"/>
                <a:gd name="connsiteX17" fmla="*/ 1400332 w 2784793"/>
                <a:gd name="connsiteY17" fmla="*/ 807356 h 1066912"/>
                <a:gd name="connsiteX18" fmla="*/ 1959927 w 2784793"/>
                <a:gd name="connsiteY18" fmla="*/ 471599 h 1066912"/>
                <a:gd name="connsiteX19" fmla="*/ 2393314 w 2784793"/>
                <a:gd name="connsiteY19" fmla="*/ 252524 h 1066912"/>
                <a:gd name="connsiteX20" fmla="*/ 2784793 w 2784793"/>
                <a:gd name="connsiteY20" fmla="*/ 117745 h 106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84793" h="1066912">
                  <a:moveTo>
                    <a:pt x="2771933" y="23924"/>
                  </a:moveTo>
                  <a:cubicBezTo>
                    <a:pt x="2714386" y="28289"/>
                    <a:pt x="2628264" y="28290"/>
                    <a:pt x="2526664" y="28687"/>
                  </a:cubicBezTo>
                  <a:lnTo>
                    <a:pt x="2162334" y="26306"/>
                  </a:lnTo>
                  <a:cubicBezTo>
                    <a:pt x="2026603" y="23131"/>
                    <a:pt x="1854755" y="14003"/>
                    <a:pt x="1712277" y="9637"/>
                  </a:cubicBezTo>
                  <a:cubicBezTo>
                    <a:pt x="1569799" y="5271"/>
                    <a:pt x="1445842" y="-152"/>
                    <a:pt x="1307465" y="112"/>
                  </a:cubicBezTo>
                  <a:cubicBezTo>
                    <a:pt x="1169088" y="376"/>
                    <a:pt x="1015364" y="-2667"/>
                    <a:pt x="882014" y="11224"/>
                  </a:cubicBezTo>
                  <a:cubicBezTo>
                    <a:pt x="748664" y="25115"/>
                    <a:pt x="613992" y="48664"/>
                    <a:pt x="507365" y="83457"/>
                  </a:cubicBezTo>
                  <a:cubicBezTo>
                    <a:pt x="400738" y="118250"/>
                    <a:pt x="314085" y="165608"/>
                    <a:pt x="242251" y="219980"/>
                  </a:cubicBezTo>
                  <a:cubicBezTo>
                    <a:pt x="170417" y="274352"/>
                    <a:pt x="115649" y="347378"/>
                    <a:pt x="76358" y="409687"/>
                  </a:cubicBezTo>
                  <a:cubicBezTo>
                    <a:pt x="37068" y="471997"/>
                    <a:pt x="17621" y="531924"/>
                    <a:pt x="6508" y="593837"/>
                  </a:cubicBezTo>
                  <a:cubicBezTo>
                    <a:pt x="-4605" y="655750"/>
                    <a:pt x="-107" y="730626"/>
                    <a:pt x="9683" y="781162"/>
                  </a:cubicBezTo>
                  <a:cubicBezTo>
                    <a:pt x="19473" y="831698"/>
                    <a:pt x="39847" y="863316"/>
                    <a:pt x="65247" y="897050"/>
                  </a:cubicBezTo>
                  <a:cubicBezTo>
                    <a:pt x="90647" y="930784"/>
                    <a:pt x="123058" y="959093"/>
                    <a:pt x="162084" y="983567"/>
                  </a:cubicBezTo>
                  <a:cubicBezTo>
                    <a:pt x="201110" y="1008041"/>
                    <a:pt x="246089" y="1030002"/>
                    <a:pt x="299402" y="1043893"/>
                  </a:cubicBezTo>
                  <a:cubicBezTo>
                    <a:pt x="352715" y="1057784"/>
                    <a:pt x="405896" y="1066912"/>
                    <a:pt x="481964" y="1066912"/>
                  </a:cubicBezTo>
                  <a:cubicBezTo>
                    <a:pt x="558032" y="1066912"/>
                    <a:pt x="663469" y="1060164"/>
                    <a:pt x="755809" y="1043892"/>
                  </a:cubicBezTo>
                  <a:cubicBezTo>
                    <a:pt x="848149" y="1027620"/>
                    <a:pt x="928583" y="1008704"/>
                    <a:pt x="1036003" y="969281"/>
                  </a:cubicBezTo>
                  <a:cubicBezTo>
                    <a:pt x="1143423" y="929858"/>
                    <a:pt x="1246345" y="890303"/>
                    <a:pt x="1400332" y="807356"/>
                  </a:cubicBezTo>
                  <a:cubicBezTo>
                    <a:pt x="1554319" y="724409"/>
                    <a:pt x="1789271" y="579946"/>
                    <a:pt x="1959927" y="471599"/>
                  </a:cubicBezTo>
                  <a:cubicBezTo>
                    <a:pt x="2130583" y="363252"/>
                    <a:pt x="2255836" y="311500"/>
                    <a:pt x="2393314" y="252524"/>
                  </a:cubicBezTo>
                  <a:cubicBezTo>
                    <a:pt x="2530792" y="193548"/>
                    <a:pt x="2643942" y="156083"/>
                    <a:pt x="2784793" y="117745"/>
                  </a:cubicBezTo>
                </a:path>
              </a:pathLst>
            </a:cu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7955637" y="4149080"/>
            <a:ext cx="4009121" cy="2557636"/>
            <a:chOff x="5281081" y="4523000"/>
            <a:chExt cx="4039548" cy="2577047"/>
          </a:xfrm>
        </p:grpSpPr>
        <p:pic>
          <p:nvPicPr>
            <p:cNvPr id="44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926129">
              <a:off x="5281081" y="4523000"/>
              <a:ext cx="4039548" cy="2577047"/>
            </a:xfrm>
            <a:prstGeom prst="rect">
              <a:avLst/>
            </a:prstGeom>
          </p:spPr>
        </p:pic>
        <p:sp>
          <p:nvSpPr>
            <p:cNvPr id="45" name="Forme libre 44"/>
            <p:cNvSpPr/>
            <p:nvPr/>
          </p:nvSpPr>
          <p:spPr>
            <a:xfrm>
              <a:off x="5710604" y="4781578"/>
              <a:ext cx="3598333" cy="309692"/>
            </a:xfrm>
            <a:custGeom>
              <a:avLst/>
              <a:gdLst>
                <a:gd name="connsiteX0" fmla="*/ 0 w 3937000"/>
                <a:gd name="connsiteY0" fmla="*/ 0 h 411292"/>
                <a:gd name="connsiteX1" fmla="*/ 338667 w 3937000"/>
                <a:gd name="connsiteY1" fmla="*/ 101600 h 411292"/>
                <a:gd name="connsiteX2" fmla="*/ 939800 w 3937000"/>
                <a:gd name="connsiteY2" fmla="*/ 270933 h 411292"/>
                <a:gd name="connsiteX3" fmla="*/ 1947334 w 3937000"/>
                <a:gd name="connsiteY3" fmla="*/ 397933 h 411292"/>
                <a:gd name="connsiteX4" fmla="*/ 3132667 w 3937000"/>
                <a:gd name="connsiteY4" fmla="*/ 397933 h 411292"/>
                <a:gd name="connsiteX5" fmla="*/ 3937000 w 3937000"/>
                <a:gd name="connsiteY5" fmla="*/ 313266 h 411292"/>
                <a:gd name="connsiteX0" fmla="*/ 0 w 3598333"/>
                <a:gd name="connsiteY0" fmla="*/ 0 h 309692"/>
                <a:gd name="connsiteX1" fmla="*/ 601133 w 3598333"/>
                <a:gd name="connsiteY1" fmla="*/ 169333 h 309692"/>
                <a:gd name="connsiteX2" fmla="*/ 1608667 w 3598333"/>
                <a:gd name="connsiteY2" fmla="*/ 296333 h 309692"/>
                <a:gd name="connsiteX3" fmla="*/ 2794000 w 3598333"/>
                <a:gd name="connsiteY3" fmla="*/ 296333 h 309692"/>
                <a:gd name="connsiteX4" fmla="*/ 3598333 w 3598333"/>
                <a:gd name="connsiteY4" fmla="*/ 211666 h 30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8333" h="309692">
                  <a:moveTo>
                    <a:pt x="0" y="0"/>
                  </a:moveTo>
                  <a:cubicBezTo>
                    <a:pt x="156633" y="45155"/>
                    <a:pt x="333022" y="119944"/>
                    <a:pt x="601133" y="169333"/>
                  </a:cubicBezTo>
                  <a:cubicBezTo>
                    <a:pt x="869244" y="218722"/>
                    <a:pt x="1243189" y="275166"/>
                    <a:pt x="1608667" y="296333"/>
                  </a:cubicBezTo>
                  <a:cubicBezTo>
                    <a:pt x="1974145" y="317500"/>
                    <a:pt x="2462389" y="310444"/>
                    <a:pt x="2794000" y="296333"/>
                  </a:cubicBezTo>
                  <a:cubicBezTo>
                    <a:pt x="3125611" y="282222"/>
                    <a:pt x="3361972" y="246944"/>
                    <a:pt x="3598333" y="211666"/>
                  </a:cubicBezTo>
                </a:path>
              </a:pathLst>
            </a:custGeom>
            <a:noFill/>
            <a:ln w="38100">
              <a:solidFill>
                <a:srgbClr val="CB2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avec flèche 45"/>
            <p:cNvCxnSpPr/>
            <p:nvPr/>
          </p:nvCxnSpPr>
          <p:spPr>
            <a:xfrm flipV="1">
              <a:off x="5731068" y="4815897"/>
              <a:ext cx="0" cy="1232233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/>
            <p:nvPr/>
          </p:nvCxnSpPr>
          <p:spPr>
            <a:xfrm flipV="1">
              <a:off x="5947092" y="4885624"/>
              <a:ext cx="0" cy="1102237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 flipV="1">
              <a:off x="6196735" y="4948216"/>
              <a:ext cx="0" cy="981382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/>
            <p:cNvCxnSpPr/>
            <p:nvPr/>
          </p:nvCxnSpPr>
          <p:spPr>
            <a:xfrm flipV="1">
              <a:off x="6412759" y="4999016"/>
              <a:ext cx="0" cy="870313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 flipV="1">
              <a:off x="6637001" y="5037116"/>
              <a:ext cx="0" cy="790882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/>
            <p:cNvCxnSpPr/>
            <p:nvPr/>
          </p:nvCxnSpPr>
          <p:spPr>
            <a:xfrm flipV="1">
              <a:off x="6853025" y="5062516"/>
              <a:ext cx="0" cy="705213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 flipV="1">
              <a:off x="7102668" y="5094266"/>
              <a:ext cx="0" cy="615199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 flipV="1">
              <a:off x="7318692" y="5087916"/>
              <a:ext cx="0" cy="561280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V="1">
              <a:off x="7576801" y="5113316"/>
              <a:ext cx="0" cy="477616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 flipV="1">
              <a:off x="7792825" y="5113316"/>
              <a:ext cx="0" cy="417346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/>
            <p:cNvCxnSpPr/>
            <p:nvPr/>
          </p:nvCxnSpPr>
          <p:spPr>
            <a:xfrm flipV="1">
              <a:off x="8042468" y="5126016"/>
              <a:ext cx="0" cy="346382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V="1">
              <a:off x="8258492" y="5119666"/>
              <a:ext cx="0" cy="292463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 flipV="1">
              <a:off x="8499668" y="5087916"/>
              <a:ext cx="0" cy="265948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 flipV="1">
              <a:off x="8715692" y="5062516"/>
              <a:ext cx="0" cy="231079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 flipV="1">
              <a:off x="8965335" y="5043466"/>
              <a:ext cx="0" cy="191865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/>
            <p:cNvCxnSpPr/>
            <p:nvPr/>
          </p:nvCxnSpPr>
          <p:spPr>
            <a:xfrm flipV="1">
              <a:off x="9181359" y="5024416"/>
              <a:ext cx="0" cy="150646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e 86"/>
          <p:cNvGrpSpPr/>
          <p:nvPr/>
        </p:nvGrpSpPr>
        <p:grpSpPr>
          <a:xfrm>
            <a:off x="3431704" y="5805264"/>
            <a:ext cx="2439307" cy="829091"/>
            <a:chOff x="4655840" y="2617538"/>
            <a:chExt cx="2439307" cy="829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ZoneTexte 87"/>
                <p:cNvSpPr txBox="1"/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𝐶𝑂𝐸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𝐼𝐶𝐶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𝑏𝑙𝑎𝑑𝑒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𝐴𝐸𝑃</m:t>
                            </m:r>
                          </m:den>
                        </m:f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88" name="ZoneTexte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ectangle à coins arrondis 88"/>
            <p:cNvSpPr/>
            <p:nvPr/>
          </p:nvSpPr>
          <p:spPr>
            <a:xfrm>
              <a:off x="4655840" y="2617538"/>
              <a:ext cx="2439307" cy="829091"/>
            </a:xfrm>
            <a:prstGeom prst="roundRect">
              <a:avLst/>
            </a:prstGeom>
            <a:noFill/>
            <a:ln w="28575">
              <a:solidFill>
                <a:srgbClr val="01D1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0" name="Connecteur en angle 89"/>
          <p:cNvCxnSpPr>
            <a:endCxn id="91" idx="0"/>
          </p:cNvCxnSpPr>
          <p:nvPr/>
        </p:nvCxnSpPr>
        <p:spPr>
          <a:xfrm rot="5400000">
            <a:off x="4983693" y="5183044"/>
            <a:ext cx="954405" cy="529799"/>
          </a:xfrm>
          <a:prstGeom prst="bentConnector3">
            <a:avLst>
              <a:gd name="adj1" fmla="val 50000"/>
            </a:avLst>
          </a:prstGeom>
          <a:ln w="12700">
            <a:solidFill>
              <a:srgbClr val="01D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à coins arrondis 90"/>
          <p:cNvSpPr/>
          <p:nvPr/>
        </p:nvSpPr>
        <p:spPr>
          <a:xfrm>
            <a:off x="4800046" y="5925146"/>
            <a:ext cx="791897" cy="280921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5151414" y="4718646"/>
            <a:ext cx="1304626" cy="252095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297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389512"/>
          </a:xfrm>
        </p:spPr>
        <p:txBody>
          <a:bodyPr/>
          <a:lstStyle/>
          <a:p>
            <a:r>
              <a:rPr lang="it-IT" b="1" dirty="0" smtClean="0"/>
              <a:t>Discipline 3: </a:t>
            </a:r>
            <a:r>
              <a:rPr lang="it-IT" dirty="0" smtClean="0"/>
              <a:t>Wind turbine cost model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Example: simplified wind turbine aero-structural MDO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4428"/>
              </p:ext>
            </p:extLst>
          </p:nvPr>
        </p:nvGraphicFramePr>
        <p:xfrm>
          <a:off x="695401" y="2420888"/>
          <a:ext cx="6552726" cy="1529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908">
                  <a:extLst>
                    <a:ext uri="{9D8B030D-6E8A-4147-A177-3AD203B41FA5}">
                      <a16:colId xmlns:a16="http://schemas.microsoft.com/office/drawing/2014/main" val="3237386939"/>
                    </a:ext>
                  </a:extLst>
                </a:gridCol>
                <a:gridCol w="2138352">
                  <a:extLst>
                    <a:ext uri="{9D8B030D-6E8A-4147-A177-3AD203B41FA5}">
                      <a16:colId xmlns:a16="http://schemas.microsoft.com/office/drawing/2014/main" val="2528279378"/>
                    </a:ext>
                  </a:extLst>
                </a:gridCol>
                <a:gridCol w="2133466">
                  <a:extLst>
                    <a:ext uri="{9D8B030D-6E8A-4147-A177-3AD203B41FA5}">
                      <a16:colId xmlns:a16="http://schemas.microsoft.com/office/drawing/2014/main" val="2734226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Inputs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Models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 smtClean="0"/>
                        <a:t>Outputs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8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AEP</a:t>
                      </a:r>
                      <a:endParaRPr lang="fr-F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sz="1400" b="1" dirty="0" smtClean="0"/>
                        <a:t>Low-Fi:</a:t>
                      </a:r>
                      <a:r>
                        <a:rPr lang="it-IT" sz="1400" b="1" baseline="0" dirty="0" smtClean="0"/>
                        <a:t> </a:t>
                      </a:r>
                    </a:p>
                    <a:p>
                      <a:r>
                        <a:rPr lang="it-IT" sz="1400" baseline="0" dirty="0" smtClean="0"/>
                        <a:t>Analytical cost model</a:t>
                      </a:r>
                    </a:p>
                    <a:p>
                      <a:endParaRPr lang="it-IT" sz="1400" baseline="0" dirty="0" smtClean="0"/>
                    </a:p>
                    <a:p>
                      <a:r>
                        <a:rPr lang="it-IT" sz="1400" b="1" baseline="0" dirty="0" smtClean="0"/>
                        <a:t>Mid-Fi:</a:t>
                      </a:r>
                    </a:p>
                    <a:p>
                      <a:r>
                        <a:rPr lang="it-IT" sz="1400" baseline="0" dirty="0" smtClean="0"/>
                        <a:t>Semi-empirical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Cost breakdown</a:t>
                      </a:r>
                      <a:endParaRPr lang="fr-F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34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Blade mass</a:t>
                      </a:r>
                      <a:endParaRPr lang="fr-F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 smtClean="0"/>
                        <a:t>COE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423734"/>
                  </a:ext>
                </a:extLst>
              </a:tr>
            </a:tbl>
          </a:graphicData>
        </a:graphic>
      </p:graphicFrame>
      <p:grpSp>
        <p:nvGrpSpPr>
          <p:cNvPr id="87" name="Groupe 86"/>
          <p:cNvGrpSpPr/>
          <p:nvPr/>
        </p:nvGrpSpPr>
        <p:grpSpPr>
          <a:xfrm>
            <a:off x="3882568" y="4821970"/>
            <a:ext cx="2439307" cy="829091"/>
            <a:chOff x="4655840" y="2617538"/>
            <a:chExt cx="2439307" cy="829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ZoneTexte 87"/>
                <p:cNvSpPr txBox="1"/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𝐶𝑂𝐸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𝐼𝐶𝐶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𝑏𝑙𝑎𝑑𝑒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𝐴𝐸𝑃</m:t>
                            </m:r>
                          </m:den>
                        </m:f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88" name="ZoneTexte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ectangle à coins arrondis 88"/>
            <p:cNvSpPr/>
            <p:nvPr/>
          </p:nvSpPr>
          <p:spPr>
            <a:xfrm>
              <a:off x="4655840" y="2617538"/>
              <a:ext cx="2439307" cy="829091"/>
            </a:xfrm>
            <a:prstGeom prst="roundRect">
              <a:avLst/>
            </a:prstGeom>
            <a:noFill/>
            <a:ln w="28575">
              <a:solidFill>
                <a:srgbClr val="01D1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0" name="Connecteur en angle 89"/>
          <p:cNvCxnSpPr>
            <a:stCxn id="92" idx="2"/>
            <a:endCxn id="91" idx="0"/>
          </p:cNvCxnSpPr>
          <p:nvPr/>
        </p:nvCxnSpPr>
        <p:spPr>
          <a:xfrm rot="5400000">
            <a:off x="3990986" y="3659379"/>
            <a:ext cx="1660257" cy="1234980"/>
          </a:xfrm>
          <a:prstGeom prst="bentConnector3">
            <a:avLst>
              <a:gd name="adj1" fmla="val 50000"/>
            </a:avLst>
          </a:prstGeom>
          <a:ln w="12700">
            <a:solidFill>
              <a:srgbClr val="01D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à coins arrondis 90"/>
          <p:cNvSpPr/>
          <p:nvPr/>
        </p:nvSpPr>
        <p:spPr>
          <a:xfrm>
            <a:off x="3924147" y="5106998"/>
            <a:ext cx="558953" cy="280921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5151414" y="3194646"/>
            <a:ext cx="574380" cy="252095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Picture 49">
            <a:extLst>
              <a:ext uri="{FF2B5EF4-FFF2-40B4-BE49-F238E27FC236}">
                <a16:creationId xmlns:a16="http://schemas.microsoft.com/office/drawing/2014/main" id="{AD8A4F26-9295-4E18-90BA-284BB8C04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30" y="2589451"/>
            <a:ext cx="4357070" cy="32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7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Example: simplified wind turbine aero-structural MDO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72816"/>
            <a:ext cx="3140571" cy="471085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1742232"/>
            <a:ext cx="3173306" cy="47466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4" y="1742232"/>
            <a:ext cx="3802475" cy="4741441"/>
          </a:xfrm>
          <a:prstGeom prst="rect">
            <a:avLst/>
          </a:prstGeom>
        </p:spPr>
      </p:pic>
      <p:sp>
        <p:nvSpPr>
          <p:cNvPr id="17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389856" y="1383304"/>
            <a:ext cx="11700000" cy="389512"/>
          </a:xfrm>
        </p:spPr>
        <p:txBody>
          <a:bodyPr/>
          <a:lstStyle/>
          <a:p>
            <a:r>
              <a:rPr lang="it-IT" b="1" dirty="0" smtClean="0"/>
              <a:t>Define disciplines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8055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Example: simplified wind turbine aero-structural MDO</a:t>
            </a:r>
            <a:endParaRPr lang="fr-FR" dirty="0"/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389856" y="1383304"/>
            <a:ext cx="11700000" cy="389512"/>
          </a:xfrm>
        </p:spPr>
        <p:txBody>
          <a:bodyPr/>
          <a:lstStyle/>
          <a:p>
            <a:r>
              <a:rPr lang="it-IT" b="1" dirty="0" smtClean="0"/>
              <a:t>Define scenario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72816"/>
            <a:ext cx="9511630" cy="46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6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Example: simplified wind turbine aero-structural MDO</a:t>
            </a:r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27348" y="1104900"/>
            <a:ext cx="11700000" cy="5176653"/>
          </a:xfrm>
        </p:spPr>
        <p:txBody>
          <a:bodyPr/>
          <a:lstStyle/>
          <a:p>
            <a:r>
              <a:rPr lang="it-IT" dirty="0" smtClean="0"/>
              <a:t>Run the prototyping:</a:t>
            </a:r>
          </a:p>
          <a:p>
            <a:r>
              <a:rPr lang="it-IT" dirty="0"/>
              <a:t>	</a:t>
            </a:r>
            <a:r>
              <a:rPr lang="it-IT" dirty="0" smtClean="0"/>
              <a:t>&gt;&gt; conda activate gemseo</a:t>
            </a:r>
          </a:p>
          <a:p>
            <a:r>
              <a:rPr lang="it-IT" dirty="0"/>
              <a:t>	</a:t>
            </a:r>
            <a:r>
              <a:rPr lang="it-IT" dirty="0" smtClean="0"/>
              <a:t>&gt;&gt; gemseo-study –x WT_simplified_MOD.xlsx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74" y="2595768"/>
            <a:ext cx="11249148" cy="36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04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02. Use cases: </a:t>
            </a:r>
            <a:r>
              <a:rPr lang="en-US" dirty="0" smtClean="0"/>
              <a:t>The </a:t>
            </a:r>
            <a:r>
              <a:rPr lang="en-US" dirty="0" err="1" smtClean="0"/>
              <a:t>Sellar</a:t>
            </a:r>
            <a:r>
              <a:rPr lang="en-US" dirty="0" smtClean="0"/>
              <a:t>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51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/>
        </p:nvSpPr>
        <p:spPr>
          <a:xfrm>
            <a:off x="5575239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/>
        </p:nvSpPr>
        <p:spPr>
          <a:xfrm>
            <a:off x="5516145" y="266877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0" name="Object 19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9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/>
        </p:nvSpPr>
        <p:spPr>
          <a:xfrm>
            <a:off x="5516146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 smtClean="0"/>
              <a:t>GEMSEO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179388" lvl="1"/>
            <a:r>
              <a:rPr lang="en-US" dirty="0" smtClean="0"/>
              <a:t>Definition</a:t>
            </a:r>
            <a:endParaRPr lang="en-US" dirty="0"/>
          </a:p>
          <a:p>
            <a:pPr marL="179388" lvl="1"/>
            <a:r>
              <a:rPr lang="en-US" dirty="0" smtClean="0"/>
              <a:t>Key Concepts &amp; Features</a:t>
            </a:r>
            <a:endParaRPr lang="en-US" dirty="0"/>
          </a:p>
          <a:p>
            <a:pPr marL="179388" lvl="1"/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6981371" y="4888845"/>
            <a:ext cx="4020458" cy="412363"/>
          </a:xfrm>
        </p:spPr>
        <p:txBody>
          <a:bodyPr/>
          <a:lstStyle/>
          <a:p>
            <a:pPr lvl="0"/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lvl="0"/>
            <a:r>
              <a:rPr lang="en-US" dirty="0" smtClean="0"/>
              <a:t>Use </a:t>
            </a:r>
            <a:r>
              <a:rPr lang="en-US" dirty="0" smtClean="0"/>
              <a:t>Cases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179388" lvl="1"/>
            <a:r>
              <a:rPr lang="en-US" dirty="0" smtClean="0"/>
              <a:t>MDO prototyping (GEMSEO 3)</a:t>
            </a:r>
            <a:endParaRPr lang="en-US" dirty="0" smtClean="0"/>
          </a:p>
          <a:p>
            <a:pPr marL="179388" lvl="1"/>
            <a:r>
              <a:rPr lang="en-US" dirty="0" smtClean="0"/>
              <a:t>The </a:t>
            </a:r>
            <a:r>
              <a:rPr lang="en-US" dirty="0" err="1" smtClean="0"/>
              <a:t>sellar</a:t>
            </a:r>
            <a:r>
              <a:rPr lang="en-US" dirty="0" smtClean="0"/>
              <a:t> problem (GEMSEO 3)</a:t>
            </a:r>
            <a:endParaRPr lang="en-US" dirty="0"/>
          </a:p>
          <a:p>
            <a:pPr marL="179388" lvl="1"/>
            <a:r>
              <a:rPr lang="en-US" dirty="0" smtClean="0"/>
              <a:t>Fuselage optimization (GEMSEO 3)</a:t>
            </a:r>
            <a:endParaRPr lang="en-US" dirty="0" smtClean="0"/>
          </a:p>
          <a:p>
            <a:pPr marL="179388" lvl="1"/>
            <a:r>
              <a:rPr lang="en-US" dirty="0" smtClean="0"/>
              <a:t>Aero-acoustic drone optimization (GEMS 1)</a:t>
            </a:r>
            <a:endParaRPr lang="en-US" dirty="0"/>
          </a:p>
          <a:p>
            <a:pPr marL="179388" lvl="1"/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/>
              <a:t>02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GB"/>
              <a:t>03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9588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dirty="0" smtClean="0"/>
                  <a:t>Formulation of the sellar problem:</a:t>
                </a:r>
              </a:p>
              <a:p>
                <a:r>
                  <a:rPr lang="it-IT" dirty="0"/>
                  <a:t>	</a:t>
                </a:r>
                <a:endParaRPr lang="it-IT" dirty="0" smtClean="0"/>
              </a:p>
              <a:p>
                <a:pPr marL="1077913" lvl="1" indent="-989013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𝑜𝑏𝑗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fr-FR" sz="2000" dirty="0" smtClean="0"/>
              </a:p>
              <a:p>
                <a:pPr marL="1077913" lvl="1" indent="-989013">
                  <a:buNone/>
                </a:pPr>
                <a:endParaRPr lang="fr-FR" sz="2000" dirty="0" smtClean="0"/>
              </a:p>
              <a:p>
                <a:pPr marL="1077913" lvl="1" indent="-989013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</m:oMath>
                  </m:oMathPara>
                </a14:m>
                <a:endParaRPr lang="it-IT" sz="2000" dirty="0" smtClean="0"/>
              </a:p>
              <a:p>
                <a:pPr marL="1077913" lvl="1" indent="-989013">
                  <a:buNone/>
                </a:pPr>
                <a:endParaRPr lang="it-IT" sz="2000" dirty="0" smtClean="0"/>
              </a:p>
              <a:p>
                <a:pPr marL="1077913" lvl="1" indent="-989013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000" dirty="0" smtClean="0"/>
              </a:p>
              <a:p>
                <a:pPr marL="1077913" lvl="1" indent="-989013">
                  <a:buNone/>
                </a:pPr>
                <a:endParaRPr lang="it-IT" sz="2000" dirty="0"/>
              </a:p>
              <a:p>
                <a:pPr marL="1077913" lvl="1" indent="-989013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𝑏𝑜𝑢𝑛𝑑𝑎𝑟𝑖𝑒𝑠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−10 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𝑠h𝑎𝑟𝑒𝑑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𝑠h𝑎𝑟𝑒𝑑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≤10</m:t>
                              </m:r>
                            </m:e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𝑙𝑜𝑐𝑎𝑙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" name="Espace réservé du text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02" t="-2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simple analytical MDO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2305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dirty="0" smtClean="0"/>
                  <a:t>The </a:t>
                </a:r>
                <a:r>
                  <a:rPr lang="it-IT" i="1" dirty="0" smtClean="0"/>
                  <a:t>coupling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 smtClean="0"/>
                  <a:t> are computed by two </a:t>
                </a:r>
                <a:r>
                  <a:rPr lang="it-IT" i="1" dirty="0" smtClean="0"/>
                  <a:t>disciplines</a:t>
                </a:r>
                <a:r>
                  <a:rPr lang="it-IT" dirty="0" smtClean="0"/>
                  <a:t> :</a:t>
                </a:r>
              </a:p>
              <a:p>
                <a:endParaRPr lang="it-IT" dirty="0"/>
              </a:p>
              <a:p>
                <a:pPr marL="625475"/>
                <a:r>
                  <a:rPr lang="it-IT" sz="1800" dirty="0" smtClean="0"/>
                  <a:t>Discipline 1:</a:t>
                </a:r>
                <a:r>
                  <a:rPr lang="it-IT" dirty="0" smtClean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𝑠h𝑎𝑟𝑒𝑑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𝑠h𝑎𝑟𝑒𝑑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𝑙𝑜𝑐𝑎𝑙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−0.2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fr-FR" sz="2000" dirty="0" smtClean="0"/>
              </a:p>
              <a:p>
                <a:pPr marL="625475"/>
                <a:endParaRPr lang="it-IT" dirty="0"/>
              </a:p>
              <a:p>
                <a:pPr marL="625475"/>
                <a:r>
                  <a:rPr lang="it-IT" sz="1800" dirty="0" smtClean="0"/>
                  <a:t>Discipline 2:</a:t>
                </a:r>
                <a:r>
                  <a:rPr lang="it-IT" sz="2000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𝑠h𝑎𝑟𝑒𝑑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𝑠h𝑎𝑟𝑒𝑑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fr-FR" sz="2000" dirty="0" smtClean="0"/>
              </a:p>
              <a:p>
                <a:pPr marL="625475"/>
                <a:endParaRPr lang="it-IT" dirty="0" smtClean="0"/>
              </a:p>
              <a:p>
                <a:r>
                  <a:rPr lang="it-IT" dirty="0" smtClean="0"/>
                  <a:t>While the </a:t>
                </a:r>
                <a:r>
                  <a:rPr lang="it-IT" i="1" dirty="0" smtClean="0"/>
                  <a:t>global constraints </a:t>
                </a:r>
                <a:r>
                  <a:rPr lang="it-IT" dirty="0" smtClean="0"/>
                  <a:t>are: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=3.16−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b="0" dirty="0" smtClean="0"/>
              </a:p>
              <a:p>
                <a:endParaRPr lang="it-IT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−24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Espace réservé du text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02" t="-2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simple analytical MDO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4293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 simple analytical MDO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84785"/>
            <a:ext cx="11089232" cy="37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Declare header and packages, initialize the logger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7" y="2420888"/>
            <a:ext cx="736407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70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Define Discipline 1 (Sellar1)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2236877"/>
            <a:ext cx="7524836" cy="424365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688108" y="2305050"/>
            <a:ext cx="1340842" cy="222250"/>
          </a:xfrm>
          <a:prstGeom prst="roundRect">
            <a:avLst/>
          </a:prstGeom>
          <a:noFill/>
          <a:ln w="1905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6816080" y="748704"/>
            <a:ext cx="4104456" cy="733720"/>
          </a:xfrm>
          <a:prstGeom prst="roundRect">
            <a:avLst/>
          </a:prstGeom>
          <a:noFill/>
          <a:ln w="1905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dirty="0" smtClean="0">
                <a:solidFill>
                  <a:schemeClr val="tx1"/>
                </a:solidFill>
              </a:rPr>
              <a:t>A discipline must be a subclass of the &lt;MDODiscipline&gt; class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6" name="Connecteur en angle 5"/>
          <p:cNvCxnSpPr>
            <a:stCxn id="3" idx="3"/>
            <a:endCxn id="7" idx="1"/>
          </p:cNvCxnSpPr>
          <p:nvPr/>
        </p:nvCxnSpPr>
        <p:spPr>
          <a:xfrm flipV="1">
            <a:off x="3028950" y="1115564"/>
            <a:ext cx="3787130" cy="1300611"/>
          </a:xfrm>
          <a:prstGeom prst="bentConnector3">
            <a:avLst/>
          </a:prstGeom>
          <a:ln w="19050">
            <a:solidFill>
              <a:srgbClr val="CB2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1017686" y="3028734"/>
            <a:ext cx="6662489" cy="2056449"/>
          </a:xfrm>
          <a:prstGeom prst="roundRect">
            <a:avLst>
              <a:gd name="adj" fmla="val 10206"/>
            </a:avLst>
          </a:prstGeom>
          <a:noFill/>
          <a:ln w="19050">
            <a:solidFill>
              <a:srgbClr val="00C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8245092" y="1728127"/>
            <a:ext cx="3672408" cy="2276078"/>
          </a:xfrm>
          <a:prstGeom prst="roundRect">
            <a:avLst>
              <a:gd name="adj" fmla="val 9535"/>
            </a:avLst>
          </a:prstGeom>
          <a:noFill/>
          <a:ln w="19050">
            <a:solidFill>
              <a:srgbClr val="00C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solidFill>
                  <a:schemeClr val="tx1"/>
                </a:solidFill>
              </a:rPr>
              <a:t>Input and output grammars defines the disciplinary inputs and outputs</a:t>
            </a:r>
          </a:p>
          <a:p>
            <a:endParaRPr lang="it-IT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solidFill>
                  <a:schemeClr val="tx1"/>
                </a:solidFill>
              </a:rPr>
              <a:t>Several ways to pass informations (direct naming, external data, dataframes, JSON...)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14" name="Connecteur en angle 13"/>
          <p:cNvCxnSpPr>
            <a:stCxn id="12" idx="3"/>
            <a:endCxn id="13" idx="1"/>
          </p:cNvCxnSpPr>
          <p:nvPr/>
        </p:nvCxnSpPr>
        <p:spPr>
          <a:xfrm flipV="1">
            <a:off x="7680175" y="2866166"/>
            <a:ext cx="564917" cy="1190793"/>
          </a:xfrm>
          <a:prstGeom prst="bentConnector3">
            <a:avLst>
              <a:gd name="adj1" fmla="val 50000"/>
            </a:avLst>
          </a:prstGeom>
          <a:ln w="19050">
            <a:solidFill>
              <a:srgbClr val="00C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578694" y="5249177"/>
            <a:ext cx="6597426" cy="1223425"/>
          </a:xfrm>
          <a:prstGeom prst="roundRect">
            <a:avLst>
              <a:gd name="adj" fmla="val 10330"/>
            </a:avLst>
          </a:prstGeom>
          <a:noFill/>
          <a:ln w="19050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>
          <a:xfrm>
            <a:off x="7966458" y="4174252"/>
            <a:ext cx="4104456" cy="2337280"/>
          </a:xfrm>
          <a:prstGeom prst="roundRect">
            <a:avLst>
              <a:gd name="adj" fmla="val 12137"/>
            </a:avLst>
          </a:prstGeom>
          <a:noFill/>
          <a:ln w="19050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solidFill>
                  <a:schemeClr val="tx1"/>
                </a:solidFill>
              </a:rPr>
              <a:t>A discipline must have a _run method (that overrides the default one in &lt;MDODiscipline&gt;)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solidFill>
                  <a:schemeClr val="tx1"/>
                </a:solidFill>
              </a:rPr>
              <a:t>The execution of the discipline must be defined here</a:t>
            </a: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solidFill>
                  <a:schemeClr val="tx1"/>
                </a:solidFill>
              </a:rPr>
              <a:t>Often we use a "double" wrapper’</a:t>
            </a:r>
          </a:p>
        </p:txBody>
      </p:sp>
      <p:cxnSp>
        <p:nvCxnSpPr>
          <p:cNvPr id="32" name="Connecteur en angle 31"/>
          <p:cNvCxnSpPr>
            <a:stCxn id="30" idx="3"/>
            <a:endCxn id="31" idx="1"/>
          </p:cNvCxnSpPr>
          <p:nvPr/>
        </p:nvCxnSpPr>
        <p:spPr>
          <a:xfrm flipV="1">
            <a:off x="7176120" y="5342892"/>
            <a:ext cx="790338" cy="517998"/>
          </a:xfrm>
          <a:prstGeom prst="bentConnector3">
            <a:avLst/>
          </a:prstGeom>
          <a:ln w="19050">
            <a:solidFill>
              <a:srgbClr val="80B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053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0"/>
          <p:cNvSpPr/>
          <p:nvPr/>
        </p:nvSpPr>
        <p:spPr>
          <a:xfrm>
            <a:off x="2647950" y="2852936"/>
            <a:ext cx="7768530" cy="3024337"/>
          </a:xfrm>
          <a:prstGeom prst="roundRect">
            <a:avLst>
              <a:gd name="adj" fmla="val 10809"/>
            </a:avLst>
          </a:prstGeom>
          <a:solidFill>
            <a:srgbClr val="2B0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sz="1400" dirty="0" smtClean="0"/>
              <a:t>Discipline wrapper</a:t>
            </a:r>
            <a:endParaRPr lang="fr-FR" sz="1400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3431704" y="3284984"/>
            <a:ext cx="6883337" cy="2448272"/>
          </a:xfrm>
          <a:prstGeom prst="roundRect">
            <a:avLst>
              <a:gd name="adj" fmla="val 7081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sz="1400" dirty="0" smtClean="0"/>
              <a:t>Discipline </a:t>
            </a:r>
            <a:r>
              <a:rPr lang="it-IT" sz="1400" dirty="0" smtClean="0"/>
              <a:t>manager</a:t>
            </a:r>
            <a:endParaRPr lang="fr-FR" sz="140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8603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Separate GEMSEO interface (mainly IO management) and discipline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Useful when many IO have to be managed</a:t>
            </a:r>
            <a:endParaRPr lang="it-IT" dirty="0" smtClean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«double» wrapper</a:t>
            </a:r>
            <a:endParaRPr lang="fr-FR" dirty="0"/>
          </a:p>
        </p:txBody>
      </p:sp>
      <p:sp>
        <p:nvSpPr>
          <p:cNvPr id="27" name="Forme libre 26"/>
          <p:cNvSpPr/>
          <p:nvPr/>
        </p:nvSpPr>
        <p:spPr>
          <a:xfrm rot="10800000">
            <a:off x="911423" y="2819003"/>
            <a:ext cx="1117889" cy="3593670"/>
          </a:xfrm>
          <a:custGeom>
            <a:avLst/>
            <a:gdLst>
              <a:gd name="connsiteX0" fmla="*/ 1224136 w 1224136"/>
              <a:gd name="connsiteY0" fmla="*/ 4148233 h 4148233"/>
              <a:gd name="connsiteX1" fmla="*/ 0 w 1224136"/>
              <a:gd name="connsiteY1" fmla="*/ 4148233 h 4148233"/>
              <a:gd name="connsiteX2" fmla="*/ 0 w 1224136"/>
              <a:gd name="connsiteY2" fmla="*/ 1051889 h 4148233"/>
              <a:gd name="connsiteX3" fmla="*/ 610096 w 1224136"/>
              <a:gd name="connsiteY3" fmla="*/ 0 h 4148233"/>
              <a:gd name="connsiteX4" fmla="*/ 1220192 w 1224136"/>
              <a:gd name="connsiteY4" fmla="*/ 1051889 h 4148233"/>
              <a:gd name="connsiteX5" fmla="*/ 1224136 w 1224136"/>
              <a:gd name="connsiteY5" fmla="*/ 1051889 h 4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136" h="4148233">
                <a:moveTo>
                  <a:pt x="1224136" y="4148233"/>
                </a:moveTo>
                <a:lnTo>
                  <a:pt x="0" y="4148233"/>
                </a:lnTo>
                <a:lnTo>
                  <a:pt x="0" y="1051889"/>
                </a:lnTo>
                <a:lnTo>
                  <a:pt x="610096" y="0"/>
                </a:lnTo>
                <a:lnTo>
                  <a:pt x="1220192" y="1051889"/>
                </a:lnTo>
                <a:lnTo>
                  <a:pt x="1224136" y="1051889"/>
                </a:lnTo>
                <a:close/>
              </a:path>
            </a:pathLst>
          </a:custGeom>
          <a:solidFill>
            <a:srgbClr val="CB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27"/>
          <p:cNvGrpSpPr/>
          <p:nvPr/>
        </p:nvGrpSpPr>
        <p:grpSpPr>
          <a:xfrm>
            <a:off x="3071664" y="3645024"/>
            <a:ext cx="6624737" cy="1325076"/>
            <a:chOff x="1795327" y="1980265"/>
            <a:chExt cx="6624737" cy="1325076"/>
          </a:xfrm>
        </p:grpSpPr>
        <p:grpSp>
          <p:nvGrpSpPr>
            <p:cNvPr id="29" name="Groupe 28"/>
            <p:cNvGrpSpPr/>
            <p:nvPr/>
          </p:nvGrpSpPr>
          <p:grpSpPr>
            <a:xfrm>
              <a:off x="4308284" y="1980265"/>
              <a:ext cx="3962909" cy="1325076"/>
              <a:chOff x="1768284" y="799165"/>
              <a:chExt cx="3962909" cy="1325076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1768284" y="799165"/>
                <a:ext cx="2512194" cy="818147"/>
              </a:xfrm>
              <a:prstGeom prst="roundRect">
                <a:avLst/>
              </a:prstGeom>
              <a:solidFill>
                <a:srgbClr val="464B69"/>
              </a:solidFill>
              <a:ln w="25400" cap="flat" cmpd="sng" algn="ctr">
                <a:solidFill>
                  <a:srgbClr val="464B6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Discipline</a:t>
                </a: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298701" y="1864360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400" kern="0" dirty="0" smtClean="0">
                    <a:solidFill>
                      <a:srgbClr val="FFFFFF"/>
                    </a:solidFill>
                    <a:latin typeface="Arial"/>
                  </a:rPr>
                  <a:t>Model</a:t>
                </a:r>
                <a:endPara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1" name="Connecteur en angle 50"/>
              <p:cNvCxnSpPr>
                <a:stCxn id="49" idx="2"/>
                <a:endCxn id="50" idx="1"/>
              </p:cNvCxnSpPr>
              <p:nvPr/>
            </p:nvCxnSpPr>
            <p:spPr>
              <a:xfrm rot="16200000" flipH="1">
                <a:off x="2973047" y="1668646"/>
                <a:ext cx="376989" cy="274320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</p:grpSp>
        <p:grpSp>
          <p:nvGrpSpPr>
            <p:cNvPr id="30" name="Groupe 29"/>
            <p:cNvGrpSpPr/>
            <p:nvPr/>
          </p:nvGrpSpPr>
          <p:grpSpPr>
            <a:xfrm>
              <a:off x="1795327" y="2003717"/>
              <a:ext cx="2512957" cy="215444"/>
              <a:chOff x="1795327" y="2272578"/>
              <a:chExt cx="2512957" cy="215444"/>
            </a:xfrm>
          </p:grpSpPr>
          <p:cxnSp>
            <p:nvCxnSpPr>
              <p:cNvPr id="46" name="Connecteur droit avec flèche 45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8" name="ZoneTexte 47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1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1795327" y="2268206"/>
              <a:ext cx="2512957" cy="215444"/>
              <a:chOff x="1795327" y="2272578"/>
              <a:chExt cx="2512957" cy="215444"/>
            </a:xfrm>
          </p:grpSpPr>
          <p:cxnSp>
            <p:nvCxnSpPr>
              <p:cNvPr id="43" name="Connecteur droit avec flèche 42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4" name="ZoneTexte 43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2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2" name="Groupe 31"/>
            <p:cNvGrpSpPr/>
            <p:nvPr/>
          </p:nvGrpSpPr>
          <p:grpSpPr>
            <a:xfrm>
              <a:off x="1795327" y="2541717"/>
              <a:ext cx="2512957" cy="215444"/>
              <a:chOff x="1795327" y="2272578"/>
              <a:chExt cx="2512957" cy="215444"/>
            </a:xfrm>
          </p:grpSpPr>
          <p:cxnSp>
            <p:nvCxnSpPr>
              <p:cNvPr id="40" name="Connecteur droit avec flèche 39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2" name="ZoneTexte 41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3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6828945" y="2126828"/>
              <a:ext cx="1519111" cy="215444"/>
              <a:chOff x="8220738" y="2154912"/>
              <a:chExt cx="1519111" cy="215444"/>
            </a:xfrm>
          </p:grpSpPr>
          <p:cxnSp>
            <p:nvCxnSpPr>
              <p:cNvPr id="38" name="Connecteur droit avec flèche 37"/>
              <p:cNvCxnSpPr/>
              <p:nvPr/>
            </p:nvCxnSpPr>
            <p:spPr>
              <a:xfrm>
                <a:off x="8220738" y="2278023"/>
                <a:ext cx="666185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39" name="ZoneTexte 38"/>
              <p:cNvSpPr txBox="1"/>
              <p:nvPr/>
            </p:nvSpPr>
            <p:spPr>
              <a:xfrm>
                <a:off x="8947761" y="2154912"/>
                <a:ext cx="79208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1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6828945" y="2433995"/>
              <a:ext cx="1591119" cy="215444"/>
              <a:chOff x="8220738" y="2163511"/>
              <a:chExt cx="1591119" cy="215444"/>
            </a:xfrm>
          </p:grpSpPr>
          <p:cxnSp>
            <p:nvCxnSpPr>
              <p:cNvPr id="36" name="Connecteur droit avec flèche 35"/>
              <p:cNvCxnSpPr/>
              <p:nvPr/>
            </p:nvCxnSpPr>
            <p:spPr>
              <a:xfrm>
                <a:off x="8220738" y="2278023"/>
                <a:ext cx="67041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37" name="ZoneTexte 36"/>
              <p:cNvSpPr txBox="1"/>
              <p:nvPr/>
            </p:nvSpPr>
            <p:spPr>
              <a:xfrm>
                <a:off x="8947761" y="2163511"/>
                <a:ext cx="8640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2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cxnSp>
        <p:nvCxnSpPr>
          <p:cNvPr id="8" name="Connecteur droit avec flèche 7"/>
          <p:cNvCxnSpPr/>
          <p:nvPr/>
        </p:nvCxnSpPr>
        <p:spPr>
          <a:xfrm>
            <a:off x="1470368" y="2560273"/>
            <a:ext cx="0" cy="4104456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sp>
        <p:nvSpPr>
          <p:cNvPr id="9" name="ZoneTexte 8"/>
          <p:cNvSpPr txBox="1"/>
          <p:nvPr/>
        </p:nvSpPr>
        <p:spPr>
          <a:xfrm rot="16200000">
            <a:off x="488785" y="4039522"/>
            <a:ext cx="14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GEMSEO</a:t>
            </a:r>
            <a:endParaRPr lang="fr-FR" dirty="0"/>
          </a:p>
        </p:txBody>
      </p:sp>
      <p:sp>
        <p:nvSpPr>
          <p:cNvPr id="16" name="Ellipse 15"/>
          <p:cNvSpPr/>
          <p:nvPr/>
        </p:nvSpPr>
        <p:spPr>
          <a:xfrm>
            <a:off x="2539020" y="3658874"/>
            <a:ext cx="217859" cy="21602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endCxn id="16" idx="2"/>
          </p:cNvCxnSpPr>
          <p:nvPr/>
        </p:nvCxnSpPr>
        <p:spPr>
          <a:xfrm>
            <a:off x="1463040" y="3766886"/>
            <a:ext cx="1075980" cy="0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cxnSp>
        <p:nvCxnSpPr>
          <p:cNvPr id="61" name="Connecteur en angle 60"/>
          <p:cNvCxnSpPr>
            <a:stCxn id="16" idx="6"/>
          </p:cNvCxnSpPr>
          <p:nvPr/>
        </p:nvCxnSpPr>
        <p:spPr>
          <a:xfrm>
            <a:off x="2756879" y="3766886"/>
            <a:ext cx="1006554" cy="275616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grpSp>
        <p:nvGrpSpPr>
          <p:cNvPr id="76" name="Groupe 75"/>
          <p:cNvGrpSpPr/>
          <p:nvPr/>
        </p:nvGrpSpPr>
        <p:grpSpPr>
          <a:xfrm>
            <a:off x="1473824" y="4221088"/>
            <a:ext cx="2317920" cy="216024"/>
            <a:chOff x="1473824" y="3827046"/>
            <a:chExt cx="2317920" cy="216024"/>
          </a:xfrm>
        </p:grpSpPr>
        <p:sp>
          <p:nvSpPr>
            <p:cNvPr id="81" name="Ellipse 80"/>
            <p:cNvSpPr/>
            <p:nvPr/>
          </p:nvSpPr>
          <p:spPr>
            <a:xfrm>
              <a:off x="2549804" y="3827046"/>
              <a:ext cx="217859" cy="2160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B2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3" name="Connecteur droit avec flèche 82"/>
            <p:cNvCxnSpPr>
              <a:endCxn id="81" idx="2"/>
            </p:cNvCxnSpPr>
            <p:nvPr/>
          </p:nvCxnSpPr>
          <p:spPr>
            <a:xfrm>
              <a:off x="1473824" y="3935058"/>
              <a:ext cx="107598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  <p:cxnSp>
          <p:nvCxnSpPr>
            <p:cNvPr id="85" name="Connecteur droit avec flèche 84"/>
            <p:cNvCxnSpPr>
              <a:stCxn id="81" idx="6"/>
            </p:cNvCxnSpPr>
            <p:nvPr/>
          </p:nvCxnSpPr>
          <p:spPr>
            <a:xfrm>
              <a:off x="2767663" y="3935058"/>
              <a:ext cx="1024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</p:grpSp>
      <p:sp>
        <p:nvSpPr>
          <p:cNvPr id="89" name="Ellipse 88"/>
          <p:cNvSpPr/>
          <p:nvPr/>
        </p:nvSpPr>
        <p:spPr>
          <a:xfrm>
            <a:off x="2539019" y="5311369"/>
            <a:ext cx="217859" cy="21602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3" name="Connecteur en angle 92"/>
          <p:cNvCxnSpPr>
            <a:endCxn id="89" idx="6"/>
          </p:cNvCxnSpPr>
          <p:nvPr/>
        </p:nvCxnSpPr>
        <p:spPr>
          <a:xfrm rot="10800000" flipV="1">
            <a:off x="2756879" y="4206475"/>
            <a:ext cx="6939523" cy="1212905"/>
          </a:xfrm>
          <a:prstGeom prst="bentConnector3">
            <a:avLst>
              <a:gd name="adj1" fmla="val -6313"/>
            </a:avLst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cxnSp>
        <p:nvCxnSpPr>
          <p:cNvPr id="96" name="Connecteur droit avec flèche 95"/>
          <p:cNvCxnSpPr>
            <a:stCxn id="89" idx="2"/>
          </p:cNvCxnSpPr>
          <p:nvPr/>
        </p:nvCxnSpPr>
        <p:spPr>
          <a:xfrm flipH="1">
            <a:off x="1470368" y="5419381"/>
            <a:ext cx="1068651" cy="0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sp>
        <p:nvSpPr>
          <p:cNvPr id="97" name="ZoneTexte 96"/>
          <p:cNvSpPr txBox="1"/>
          <p:nvPr/>
        </p:nvSpPr>
        <p:spPr>
          <a:xfrm>
            <a:off x="1543186" y="3515839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 smtClean="0">
                <a:solidFill>
                  <a:srgbClr val="CB2980"/>
                </a:solidFill>
              </a:rPr>
              <a:t>Var 141</a:t>
            </a:r>
            <a:endParaRPr lang="fr-FR" sz="1400" dirty="0">
              <a:solidFill>
                <a:srgbClr val="CB2980"/>
              </a:solidFill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1546272" y="4078052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 smtClean="0">
                <a:solidFill>
                  <a:srgbClr val="CB2980"/>
                </a:solidFill>
              </a:rPr>
              <a:t>Var 217</a:t>
            </a:r>
            <a:endParaRPr lang="fr-FR" sz="1400" dirty="0">
              <a:solidFill>
                <a:srgbClr val="CB298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1653870" y="5168332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 smtClean="0">
                <a:solidFill>
                  <a:srgbClr val="CB2980"/>
                </a:solidFill>
              </a:rPr>
              <a:t>Var 38</a:t>
            </a:r>
            <a:endParaRPr lang="fr-FR" sz="1400" dirty="0">
              <a:solidFill>
                <a:srgbClr val="CB29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4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 smtClean="0"/>
              <a:t>Define Discipline 2 (Sellar2)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5" y="2242953"/>
            <a:ext cx="7658100" cy="4038600"/>
          </a:xfrm>
          <a:prstGeom prst="rect">
            <a:avLst/>
          </a:prstGeom>
        </p:spPr>
      </p:pic>
      <p:sp>
        <p:nvSpPr>
          <p:cNvPr id="15" name="Rectangle à coins arrondis 14"/>
          <p:cNvSpPr/>
          <p:nvPr/>
        </p:nvSpPr>
        <p:spPr>
          <a:xfrm>
            <a:off x="2692110" y="5721350"/>
            <a:ext cx="2057689" cy="245487"/>
          </a:xfrm>
          <a:prstGeom prst="roundRect">
            <a:avLst/>
          </a:prstGeom>
          <a:noFill/>
          <a:ln w="1905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8040216" y="1165640"/>
            <a:ext cx="4104456" cy="1687295"/>
          </a:xfrm>
          <a:prstGeom prst="roundRect">
            <a:avLst/>
          </a:prstGeom>
          <a:noFill/>
          <a:ln w="1905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solidFill>
                  <a:schemeClr val="tx1"/>
                </a:solidFill>
              </a:rPr>
              <a:t>This method allows to retrieve the disciplinary inputs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solidFill>
                  <a:schemeClr val="tx1"/>
                </a:solidFill>
              </a:rPr>
              <a:t>These can be default values or supplied by GEMSEO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/>
          <p:cNvCxnSpPr>
            <a:stCxn id="15" idx="3"/>
            <a:endCxn id="16" idx="1"/>
          </p:cNvCxnSpPr>
          <p:nvPr/>
        </p:nvCxnSpPr>
        <p:spPr>
          <a:xfrm flipV="1">
            <a:off x="4749799" y="2009288"/>
            <a:ext cx="3290417" cy="3834806"/>
          </a:xfrm>
          <a:prstGeom prst="bentConnector3">
            <a:avLst/>
          </a:prstGeom>
          <a:ln w="19050">
            <a:solidFill>
              <a:srgbClr val="CB2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à coins arrondis 21"/>
          <p:cNvSpPr/>
          <p:nvPr/>
        </p:nvSpPr>
        <p:spPr>
          <a:xfrm>
            <a:off x="1122321" y="5995162"/>
            <a:ext cx="1760579" cy="245487"/>
          </a:xfrm>
          <a:prstGeom prst="roundRect">
            <a:avLst/>
          </a:prstGeom>
          <a:noFill/>
          <a:ln w="19050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à coins arrondis 22"/>
          <p:cNvSpPr/>
          <p:nvPr/>
        </p:nvSpPr>
        <p:spPr>
          <a:xfrm>
            <a:off x="8039345" y="3046871"/>
            <a:ext cx="4104456" cy="1318233"/>
          </a:xfrm>
          <a:prstGeom prst="roundRect">
            <a:avLst/>
          </a:prstGeom>
          <a:noFill/>
          <a:ln w="19050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 smtClean="0">
                <a:solidFill>
                  <a:schemeClr val="tx1"/>
                </a:solidFill>
              </a:rPr>
              <a:t>To make output available to GEMSEO, they must be stored in </a:t>
            </a:r>
            <a:r>
              <a:rPr lang="it-IT" sz="1600" dirty="0" smtClean="0">
                <a:solidFill>
                  <a:srgbClr val="00C37B"/>
                </a:solidFill>
              </a:rPr>
              <a:t>self</a:t>
            </a:r>
            <a:r>
              <a:rPr lang="it-IT" sz="1600" dirty="0" smtClean="0">
                <a:solidFill>
                  <a:schemeClr val="tx1"/>
                </a:solidFill>
              </a:rPr>
              <a:t>.local_data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24" name="Connecteur en angle 23"/>
          <p:cNvCxnSpPr>
            <a:stCxn id="22" idx="3"/>
            <a:endCxn id="23" idx="1"/>
          </p:cNvCxnSpPr>
          <p:nvPr/>
        </p:nvCxnSpPr>
        <p:spPr>
          <a:xfrm flipV="1">
            <a:off x="2882900" y="3705988"/>
            <a:ext cx="5156445" cy="2411918"/>
          </a:xfrm>
          <a:prstGeom prst="bentConnector3">
            <a:avLst>
              <a:gd name="adj1" fmla="val 83660"/>
            </a:avLst>
          </a:prstGeom>
          <a:ln w="19050">
            <a:solidFill>
              <a:srgbClr val="80B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à coins arrondis 32"/>
          <p:cNvSpPr/>
          <p:nvPr/>
        </p:nvSpPr>
        <p:spPr>
          <a:xfrm>
            <a:off x="8004097" y="4881496"/>
            <a:ext cx="4104456" cy="1318233"/>
          </a:xfrm>
          <a:prstGeom prst="roundRect">
            <a:avLst/>
          </a:prstGeom>
          <a:solidFill>
            <a:srgbClr val="0020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 smtClean="0">
                <a:solidFill>
                  <a:schemeClr val="bg1"/>
                </a:solidFill>
              </a:rPr>
              <a:t>WARNING:</a:t>
            </a:r>
          </a:p>
          <a:p>
            <a:pPr algn="ctr"/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dirty="0" smtClean="0">
                <a:solidFill>
                  <a:schemeClr val="bg1"/>
                </a:solidFill>
              </a:rPr>
              <a:t>GEMSEO requires inputs and outputs to be defined as arrays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2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4140460" cy="4466201"/>
          </a:xfrm>
        </p:spPr>
        <p:txBody>
          <a:bodyPr/>
          <a:lstStyle/>
          <a:p>
            <a:r>
              <a:rPr lang="it-IT" dirty="0" smtClean="0"/>
              <a:t>Define Discipline </a:t>
            </a:r>
            <a:r>
              <a:rPr lang="it-IT" i="1" dirty="0" smtClean="0"/>
              <a:t>obj </a:t>
            </a:r>
            <a:r>
              <a:rPr lang="it-IT" dirty="0" smtClean="0"/>
              <a:t>(SellarSystem)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340768"/>
            <a:ext cx="7596419" cy="48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15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1300" cy="4466201"/>
          </a:xfrm>
        </p:spPr>
        <p:txBody>
          <a:bodyPr/>
          <a:lstStyle/>
          <a:p>
            <a:r>
              <a:rPr lang="it-IT" dirty="0" smtClean="0"/>
              <a:t>Create the scenario and optimization settings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3" y="2348880"/>
            <a:ext cx="5838825" cy="3048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996952"/>
            <a:ext cx="8210550" cy="19145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73" y="5445224"/>
            <a:ext cx="43529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32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1300" cy="4466201"/>
          </a:xfrm>
        </p:spPr>
        <p:txBody>
          <a:bodyPr/>
          <a:lstStyle/>
          <a:p>
            <a:r>
              <a:rPr lang="it-IT" dirty="0" smtClean="0"/>
              <a:t>Create the scenario and optimization settings 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2348880"/>
            <a:ext cx="7038975" cy="3238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3025283"/>
            <a:ext cx="6905625" cy="3619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48" y="3767464"/>
            <a:ext cx="69627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8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01. </a:t>
            </a:r>
            <a:r>
              <a:rPr lang="en-US" dirty="0" smtClean="0"/>
              <a:t>GEMSEO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7270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sellar problem in GEMSEO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484784"/>
            <a:ext cx="5618013" cy="49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4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sellar problem in GEMSEO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268760"/>
            <a:ext cx="8188994" cy="50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4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02</a:t>
            </a:r>
            <a:r>
              <a:rPr lang="en-US" b="1" dirty="0" smtClean="0"/>
              <a:t>. Use cases: </a:t>
            </a:r>
            <a:r>
              <a:rPr lang="en-US" dirty="0" smtClean="0"/>
              <a:t>Fuselage optimization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35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b="1" dirty="0" smtClean="0"/>
              <a:t>02. </a:t>
            </a:r>
            <a:r>
              <a:rPr lang="en-US" sz="2700" dirty="0" smtClean="0"/>
              <a:t>Use Case: </a:t>
            </a:r>
            <a:r>
              <a:rPr lang="en-US" sz="2700" dirty="0"/>
              <a:t>Problem </a:t>
            </a:r>
            <a:r>
              <a:rPr lang="en-US" sz="2700" dirty="0" smtClean="0"/>
              <a:t>Definition </a:t>
            </a:r>
            <a:r>
              <a:rPr lang="en-US" sz="1800" dirty="0" smtClean="0"/>
              <a:t>(1/3)</a:t>
            </a:r>
            <a:endParaRPr lang="en-GB" sz="27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40039" y="2706517"/>
            <a:ext cx="5000606" cy="850958"/>
            <a:chOff x="1040039" y="2706517"/>
            <a:chExt cx="5000606" cy="8509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62483" y="2724533"/>
              <a:ext cx="541927" cy="832942"/>
            </a:xfrm>
            <a:prstGeom prst="rect">
              <a:avLst/>
            </a:prstGeom>
            <a:noFill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62723" y="2706517"/>
              <a:ext cx="541927" cy="83294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8885" y="2724533"/>
              <a:ext cx="541927" cy="832942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040039" y="3551040"/>
              <a:ext cx="5000606" cy="0"/>
            </a:xfrm>
            <a:prstGeom prst="line">
              <a:avLst/>
            </a:prstGeom>
            <a:noFill/>
            <a:ln w="762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9117" y="2706517"/>
              <a:ext cx="541927" cy="832942"/>
            </a:xfrm>
            <a:prstGeom prst="rect">
              <a:avLst/>
            </a:prstGeom>
            <a:noFill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7803" y="2716707"/>
              <a:ext cx="541927" cy="832942"/>
            </a:xfrm>
            <a:prstGeom prst="rect">
              <a:avLst/>
            </a:prstGeom>
            <a:noFill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9280" y="2724533"/>
              <a:ext cx="541927" cy="832942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39591" y="2715718"/>
              <a:ext cx="541927" cy="832942"/>
            </a:xfrm>
            <a:prstGeom prst="rect">
              <a:avLst/>
            </a:prstGeom>
            <a:noFill/>
          </p:spPr>
        </p:pic>
      </p:grpSp>
      <p:cxnSp>
        <p:nvCxnSpPr>
          <p:cNvPr id="14" name="Straight Connector 13"/>
          <p:cNvCxnSpPr/>
          <p:nvPr/>
        </p:nvCxnSpPr>
        <p:spPr>
          <a:xfrm flipV="1">
            <a:off x="2089524" y="4516288"/>
            <a:ext cx="0" cy="127811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5" name="Straight Connector 14"/>
          <p:cNvCxnSpPr/>
          <p:nvPr/>
        </p:nvCxnSpPr>
        <p:spPr>
          <a:xfrm flipV="1">
            <a:off x="5016079" y="4516287"/>
            <a:ext cx="0" cy="127811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1002278" y="1702657"/>
            <a:ext cx="5098982" cy="4499402"/>
            <a:chOff x="621922" y="1132120"/>
            <a:chExt cx="3875571" cy="3419850"/>
          </a:xfrm>
        </p:grpSpPr>
        <p:sp>
          <p:nvSpPr>
            <p:cNvPr id="19" name="Freeform 18"/>
            <p:cNvSpPr/>
            <p:nvPr/>
          </p:nvSpPr>
          <p:spPr>
            <a:xfrm>
              <a:off x="1448302" y="1132120"/>
              <a:ext cx="2222809" cy="3419850"/>
            </a:xfrm>
            <a:custGeom>
              <a:avLst/>
              <a:gdLst>
                <a:gd name="connsiteX0" fmla="*/ 1106 w 2222809"/>
                <a:gd name="connsiteY0" fmla="*/ 3110096 h 3419850"/>
                <a:gd name="connsiteX1" fmla="*/ 2221702 w 2222809"/>
                <a:gd name="connsiteY1" fmla="*/ 3110096 h 3419850"/>
                <a:gd name="connsiteX2" fmla="*/ 2194839 w 2222809"/>
                <a:gd name="connsiteY2" fmla="*/ 3127822 h 3419850"/>
                <a:gd name="connsiteX3" fmla="*/ 1111404 w 2222809"/>
                <a:gd name="connsiteY3" fmla="*/ 3419850 h 3419850"/>
                <a:gd name="connsiteX4" fmla="*/ 27970 w 2222809"/>
                <a:gd name="connsiteY4" fmla="*/ 3127822 h 3419850"/>
                <a:gd name="connsiteX5" fmla="*/ 1111404 w 2222809"/>
                <a:gd name="connsiteY5" fmla="*/ 0 h 3419850"/>
                <a:gd name="connsiteX6" fmla="*/ 2194839 w 2222809"/>
                <a:gd name="connsiteY6" fmla="*/ 292028 h 3419850"/>
                <a:gd name="connsiteX7" fmla="*/ 2222809 w 2222809"/>
                <a:gd name="connsiteY7" fmla="*/ 310484 h 3419850"/>
                <a:gd name="connsiteX8" fmla="*/ 0 w 2222809"/>
                <a:gd name="connsiteY8" fmla="*/ 310484 h 3419850"/>
                <a:gd name="connsiteX9" fmla="*/ 27970 w 2222809"/>
                <a:gd name="connsiteY9" fmla="*/ 292028 h 3419850"/>
                <a:gd name="connsiteX10" fmla="*/ 1111404 w 2222809"/>
                <a:gd name="connsiteY10" fmla="*/ 0 h 3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2809" h="3419850">
                  <a:moveTo>
                    <a:pt x="1106" y="3110096"/>
                  </a:moveTo>
                  <a:lnTo>
                    <a:pt x="2221702" y="3110096"/>
                  </a:lnTo>
                  <a:lnTo>
                    <a:pt x="2194839" y="3127822"/>
                  </a:lnTo>
                  <a:cubicBezTo>
                    <a:pt x="1885566" y="3312194"/>
                    <a:pt x="1512733" y="3419850"/>
                    <a:pt x="1111404" y="3419850"/>
                  </a:cubicBezTo>
                  <a:cubicBezTo>
                    <a:pt x="710076" y="3419850"/>
                    <a:pt x="337242" y="3312194"/>
                    <a:pt x="27970" y="3127822"/>
                  </a:cubicBezTo>
                  <a:close/>
                  <a:moveTo>
                    <a:pt x="1111404" y="0"/>
                  </a:moveTo>
                  <a:cubicBezTo>
                    <a:pt x="1512733" y="0"/>
                    <a:pt x="1885566" y="107657"/>
                    <a:pt x="2194839" y="292028"/>
                  </a:cubicBezTo>
                  <a:lnTo>
                    <a:pt x="2222809" y="310484"/>
                  </a:lnTo>
                  <a:lnTo>
                    <a:pt x="0" y="310484"/>
                  </a:lnTo>
                  <a:lnTo>
                    <a:pt x="27970" y="292028"/>
                  </a:lnTo>
                  <a:cubicBezTo>
                    <a:pt x="337242" y="107657"/>
                    <a:pt x="710076" y="0"/>
                    <a:pt x="1111404" y="0"/>
                  </a:cubicBezTo>
                  <a:close/>
                </a:path>
              </a:pathLst>
            </a:custGeom>
            <a:solidFill>
              <a:srgbClr val="448FAD"/>
            </a:solidFill>
            <a:ln w="254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21922" y="1132121"/>
              <a:ext cx="3875571" cy="3419849"/>
            </a:xfrm>
            <a:prstGeom prst="ellipse">
              <a:avLst/>
            </a:prstGeom>
            <a:noFill/>
            <a:ln w="254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7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35" y="5223215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48" y="5216770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50" y="5216770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44" y="5219102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803562" y="1484784"/>
            <a:ext cx="5253563" cy="44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GB" sz="1600" b="1" dirty="0" smtClean="0">
                <a:solidFill>
                  <a:srgbClr val="464B69"/>
                </a:solidFill>
                <a:latin typeface="Arial"/>
              </a:rPr>
              <a:t>Airplane fuselage section arrangement</a:t>
            </a:r>
            <a:endParaRPr lang="en-GB" sz="1600" b="1" dirty="0">
              <a:solidFill>
                <a:srgbClr val="464B69"/>
              </a:solidFill>
              <a:latin typeface="Arial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102087" y="2169776"/>
            <a:ext cx="287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GB" sz="2000" dirty="0" smtClean="0">
                <a:solidFill>
                  <a:srgbClr val="464B69"/>
                </a:solidFill>
                <a:latin typeface="Arial"/>
              </a:rPr>
              <a:t>Cabin</a:t>
            </a:r>
            <a:endParaRPr lang="en-GB" sz="2000" dirty="0">
              <a:solidFill>
                <a:srgbClr val="464B69"/>
              </a:solidFill>
              <a:latin typeface="Arial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040829" y="4652592"/>
            <a:ext cx="2948043" cy="526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GB" sz="2000" dirty="0" smtClean="0">
                <a:solidFill>
                  <a:srgbClr val="464B69"/>
                </a:solidFill>
                <a:latin typeface="Arial"/>
              </a:rPr>
              <a:t>Cargo</a:t>
            </a:r>
            <a:endParaRPr lang="en-GB" sz="2000" dirty="0">
              <a:solidFill>
                <a:srgbClr val="464B69"/>
              </a:solidFill>
              <a:latin typeface="Arial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61196" y="3234801"/>
            <a:ext cx="4744000" cy="404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buFont typeface="Wingdings" pitchFamily="2" charset="2"/>
              <a:buChar char="q"/>
            </a:pPr>
            <a:r>
              <a:rPr lang="en-GB" sz="1400" dirty="0" smtClean="0">
                <a:solidFill>
                  <a:srgbClr val="464B69"/>
                </a:solidFill>
                <a:latin typeface="Arial"/>
              </a:rPr>
              <a:t>How is </a:t>
            </a:r>
            <a:r>
              <a:rPr lang="en-GB" sz="1400" dirty="0" smtClean="0">
                <a:solidFill>
                  <a:srgbClr val="00B050"/>
                </a:solidFill>
                <a:latin typeface="Arial"/>
              </a:rPr>
              <a:t>revenue</a:t>
            </a:r>
            <a:r>
              <a:rPr lang="en-GB" sz="1400" dirty="0" smtClean="0">
                <a:solidFill>
                  <a:srgbClr val="464B69"/>
                </a:solidFill>
                <a:latin typeface="Arial"/>
              </a:rPr>
              <a:t> obtained?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542102" y="2101019"/>
            <a:ext cx="4744000" cy="971840"/>
            <a:chOff x="4944343" y="1260248"/>
            <a:chExt cx="3605761" cy="738664"/>
          </a:xfrm>
        </p:grpSpPr>
        <p:sp>
          <p:nvSpPr>
            <p:cNvPr id="46" name="TextBox 45"/>
            <p:cNvSpPr txBox="1"/>
            <p:nvPr/>
          </p:nvSpPr>
          <p:spPr>
            <a:xfrm>
              <a:off x="4944343" y="1260248"/>
              <a:ext cx="36057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 algn="just">
                <a:buFont typeface="Wingdings" pitchFamily="2" charset="2"/>
                <a:buChar char="q"/>
              </a:pPr>
              <a:r>
                <a:rPr lang="en-GB" sz="1400" dirty="0" smtClean="0">
                  <a:solidFill>
                    <a:srgbClr val="464B69"/>
                  </a:solidFill>
                  <a:latin typeface="Arial"/>
                </a:rPr>
                <a:t>Objective?</a:t>
              </a:r>
            </a:p>
            <a:p>
              <a:pPr marL="457200" lvl="2" algn="just"/>
              <a:endParaRPr lang="en-GB" sz="1400" dirty="0" smtClean="0">
                <a:solidFill>
                  <a:srgbClr val="464B69"/>
                </a:solidFill>
                <a:latin typeface="Arial"/>
              </a:endParaRPr>
            </a:p>
            <a:p>
              <a:pPr marL="457200" lvl="2" algn="just"/>
              <a:r>
                <a:rPr lang="en-GB" sz="1400" dirty="0" smtClean="0">
                  <a:solidFill>
                    <a:srgbClr val="464B69"/>
                  </a:solidFill>
                  <a:latin typeface="Arial"/>
                </a:rPr>
                <a:t>Maximise </a:t>
              </a:r>
              <a:r>
                <a:rPr lang="en-GB" sz="1400" dirty="0" smtClean="0">
                  <a:solidFill>
                    <a:srgbClr val="00B050"/>
                  </a:solidFill>
                  <a:latin typeface="Arial"/>
                </a:rPr>
                <a:t>revenue </a:t>
              </a:r>
              <a:endParaRPr lang="en-GB" sz="1400" dirty="0">
                <a:solidFill>
                  <a:srgbClr val="00B050"/>
                </a:solidFill>
                <a:latin typeface="Arial"/>
              </a:endParaRPr>
            </a:p>
          </p:txBody>
        </p:sp>
        <p:pic>
          <p:nvPicPr>
            <p:cNvPr id="47" name="Picture 12" descr="Resultat d'imatges per a &quot;dollar png&quot;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95915" y="1418888"/>
              <a:ext cx="574676" cy="48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2089524" y="3557475"/>
            <a:ext cx="0" cy="127811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3708" y="3666344"/>
            <a:ext cx="541927" cy="83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1907" y="3671929"/>
            <a:ext cx="541927" cy="83294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85567" y="4504994"/>
            <a:ext cx="4928052" cy="0"/>
          </a:xfrm>
          <a:prstGeom prst="line">
            <a:avLst/>
          </a:prstGeom>
          <a:noFill/>
          <a:ln w="762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753" y="3671929"/>
            <a:ext cx="541927" cy="8329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343" y="3671929"/>
            <a:ext cx="541927" cy="8329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5365" y="3671929"/>
            <a:ext cx="541927" cy="8329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925" y="3671929"/>
            <a:ext cx="541927" cy="8329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514" y="3671929"/>
            <a:ext cx="541927" cy="8329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4104" y="3671929"/>
            <a:ext cx="541927" cy="83294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5014012" y="3557477"/>
            <a:ext cx="0" cy="992314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0" y="5368940"/>
            <a:ext cx="1072295" cy="925593"/>
          </a:xfrm>
          <a:prstGeom prst="rect">
            <a:avLst/>
          </a:prstGeom>
        </p:spPr>
      </p:pic>
      <p:pic>
        <p:nvPicPr>
          <p:cNvPr id="51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87" y="4710342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100" y="4703898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802" y="4703898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96" y="4706229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35" y="4201582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48" y="4195138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50" y="4195138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44" y="4197469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/>
          <p:cNvSpPr/>
          <p:nvPr/>
        </p:nvSpPr>
        <p:spPr>
          <a:xfrm>
            <a:off x="7313794" y="5648202"/>
            <a:ext cx="2065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algn="just"/>
            <a:r>
              <a:rPr lang="en-GB" sz="2000" b="1" dirty="0" smtClean="0">
                <a:solidFill>
                  <a:srgbClr val="FF0000"/>
                </a:solidFill>
                <a:latin typeface="Arial"/>
              </a:rPr>
              <a:t>-</a:t>
            </a:r>
            <a:r>
              <a:rPr lang="en-GB" sz="1400" dirty="0" smtClean="0">
                <a:solidFill>
                  <a:srgbClr val="464B69"/>
                </a:solidFill>
                <a:latin typeface="Arial"/>
              </a:rPr>
              <a:t>   Seats</a:t>
            </a:r>
          </a:p>
          <a:p>
            <a:pPr marL="457200" lvl="2" algn="just"/>
            <a:r>
              <a:rPr lang="en-GB" sz="1600" b="1" dirty="0" smtClean="0">
                <a:solidFill>
                  <a:schemeClr val="accent6">
                    <a:lumMod val="75000"/>
                  </a:schemeClr>
                </a:solidFill>
                <a:latin typeface="Arial"/>
              </a:rPr>
              <a:t>+</a:t>
            </a:r>
            <a:r>
              <a:rPr lang="en-GB" sz="1400" dirty="0" smtClean="0">
                <a:solidFill>
                  <a:srgbClr val="464B69"/>
                </a:solidFill>
                <a:latin typeface="Arial"/>
              </a:rPr>
              <a:t>  Cargo space</a:t>
            </a:r>
            <a:endParaRPr lang="en-GB" sz="1400" dirty="0">
              <a:solidFill>
                <a:srgbClr val="FAEB46">
                  <a:lumMod val="75000"/>
                </a:srgbClr>
              </a:solidFill>
              <a:latin typeface="Arial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542102" y="4952878"/>
            <a:ext cx="4744001" cy="688387"/>
            <a:chOff x="4944343" y="3427851"/>
            <a:chExt cx="3605761" cy="523220"/>
          </a:xfrm>
        </p:grpSpPr>
        <p:grpSp>
          <p:nvGrpSpPr>
            <p:cNvPr id="61" name="Group 60"/>
            <p:cNvGrpSpPr/>
            <p:nvPr/>
          </p:nvGrpSpPr>
          <p:grpSpPr>
            <a:xfrm>
              <a:off x="4944343" y="3427851"/>
              <a:ext cx="3605761" cy="523220"/>
              <a:chOff x="4944343" y="3427851"/>
              <a:chExt cx="3605761" cy="52322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4944343" y="3427851"/>
                <a:ext cx="36057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1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q"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64B69"/>
                    </a:solidFill>
                    <a:effectLst/>
                    <a:uLnTx/>
                    <a:uFillTx/>
                    <a:latin typeface="Arial"/>
                  </a:rPr>
                  <a:t>Possible modification?</a:t>
                </a:r>
              </a:p>
              <a:p>
                <a:pPr marL="285750" marR="0" lvl="1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q"/>
                  <a:tabLst/>
                  <a:defRPr/>
                </a:pPr>
                <a:endPara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64B69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162581" y="3433472"/>
                <a:ext cx="1313542" cy="23393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457200" marR="0" lvl="2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64B69"/>
                    </a:solidFill>
                    <a:effectLst/>
                    <a:uLnTx/>
                    <a:uFillTx/>
                    <a:latin typeface="Arial"/>
                  </a:rPr>
                  <a:t>Floor </a:t>
                </a:r>
                <a:r>
                  <a:rPr kumimoji="0" lang="en-GB" sz="1400" b="1" i="0" u="none" strike="noStrike" kern="0" cap="none" spc="0" normalizeH="0" baseline="0" noProof="0" dirty="0" smtClean="0">
                    <a:ln>
                      <a:noFill/>
                    </a:ln>
                    <a:effectLst/>
                    <a:uLnTx/>
                    <a:uFillTx/>
                    <a:latin typeface="Arial"/>
                  </a:rPr>
                  <a:t>height</a:t>
                </a:r>
              </a:p>
            </p:txBody>
          </p:sp>
        </p:grpSp>
        <p:sp>
          <p:nvSpPr>
            <p:cNvPr id="62" name="Right Arrow 61"/>
            <p:cNvSpPr/>
            <p:nvPr/>
          </p:nvSpPr>
          <p:spPr>
            <a:xfrm>
              <a:off x="6917923" y="3474222"/>
              <a:ext cx="388459" cy="140130"/>
            </a:xfrm>
            <a:prstGeom prst="rightArrow">
              <a:avLst/>
            </a:prstGeom>
            <a:gradFill rotWithShape="1">
              <a:gsLst>
                <a:gs pos="0">
                  <a:srgbClr val="EB5F1E">
                    <a:shade val="51000"/>
                    <a:satMod val="130000"/>
                  </a:srgbClr>
                </a:gs>
                <a:gs pos="80000">
                  <a:srgbClr val="EB5F1E">
                    <a:shade val="93000"/>
                    <a:satMod val="130000"/>
                  </a:srgbClr>
                </a:gs>
                <a:gs pos="100000">
                  <a:srgbClr val="EB5F1E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B5F1E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5" name="Up Arrow 64"/>
          <p:cNvSpPr/>
          <p:nvPr/>
        </p:nvSpPr>
        <p:spPr>
          <a:xfrm>
            <a:off x="479376" y="3559892"/>
            <a:ext cx="459226" cy="992317"/>
          </a:xfrm>
          <a:prstGeom prst="upArrow">
            <a:avLst/>
          </a:prstGeom>
          <a:solidFill>
            <a:srgbClr val="FAEB46"/>
          </a:solidFill>
          <a:ln w="25400" cap="flat" cmpd="sng" algn="ctr">
            <a:solidFill>
              <a:srgbClr val="FAEB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Right Brace 66"/>
          <p:cNvSpPr/>
          <p:nvPr/>
        </p:nvSpPr>
        <p:spPr>
          <a:xfrm>
            <a:off x="9368964" y="5636876"/>
            <a:ext cx="204300" cy="668981"/>
          </a:xfrm>
          <a:prstGeom prst="rightBrace">
            <a:avLst>
              <a:gd name="adj1" fmla="val 20268"/>
              <a:gd name="adj2" fmla="val 50000"/>
            </a:avLst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9614865" y="5612996"/>
            <a:ext cx="1825042" cy="752474"/>
            <a:chOff x="9614865" y="5612996"/>
            <a:chExt cx="1825042" cy="752474"/>
          </a:xfrm>
        </p:grpSpPr>
        <p:pic>
          <p:nvPicPr>
            <p:cNvPr id="66" name="Picture 20" descr="Resultat d'imatges per a &quot;money rise icon&quot;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8148">
                          <a14:foregroundMark x1="87037" y1="66942" x2="87037" y2="66942"/>
                          <a14:foregroundMark x1="48148" y1="90909" x2="48148" y2="90909"/>
                          <a14:foregroundMark x1="73148" y1="91736" x2="18519" y2="91736"/>
                          <a14:backgroundMark x1="21296" y1="97521" x2="72222" y2="97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260377" y="5679555"/>
              <a:ext cx="591480" cy="662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2" descr="Resultat d'imatges per a &quot;question mark icon&quot;"/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100" y="5612996"/>
              <a:ext cx="709807" cy="709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2" descr="Resultat d'imatges per a &quot;question mark icon&quot;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614865" y="5655663"/>
              <a:ext cx="709807" cy="709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/>
          <p:cNvGrpSpPr/>
          <p:nvPr/>
        </p:nvGrpSpPr>
        <p:grpSpPr>
          <a:xfrm>
            <a:off x="6742710" y="3978953"/>
            <a:ext cx="4434490" cy="762916"/>
            <a:chOff x="6742710" y="3978953"/>
            <a:chExt cx="4434490" cy="762916"/>
          </a:xfrm>
        </p:grpSpPr>
        <p:grpSp>
          <p:nvGrpSpPr>
            <p:cNvPr id="35" name="Group 34"/>
            <p:cNvGrpSpPr/>
            <p:nvPr/>
          </p:nvGrpSpPr>
          <p:grpSpPr>
            <a:xfrm>
              <a:off x="6742710" y="3978953"/>
              <a:ext cx="4434490" cy="690595"/>
              <a:chOff x="5187453" y="2300124"/>
              <a:chExt cx="3370512" cy="524899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29796" y="2308262"/>
                <a:ext cx="293444" cy="451022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6494854" y="2365447"/>
                <a:ext cx="290451" cy="280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 smtClean="0">
                    <a:solidFill>
                      <a:srgbClr val="464B69"/>
                    </a:solidFill>
                    <a:latin typeface="Arial"/>
                  </a:rPr>
                  <a:t>x</a:t>
                </a:r>
                <a:endParaRPr lang="en-GB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241682" y="2300124"/>
                <a:ext cx="381957" cy="444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200" dirty="0" smtClean="0">
                    <a:solidFill>
                      <a:srgbClr val="464B69"/>
                    </a:solidFill>
                    <a:latin typeface="Arial"/>
                  </a:rPr>
                  <a:t>+</a:t>
                </a:r>
                <a:endParaRPr lang="en-GB" sz="3200" dirty="0">
                  <a:solidFill>
                    <a:prstClr val="black"/>
                  </a:solidFill>
                  <a:latin typeface="Arial"/>
                </a:endParaRPr>
              </a:p>
            </p:txBody>
          </p:sp>
          <p:pic>
            <p:nvPicPr>
              <p:cNvPr id="39" name="Picture 2" descr="Resultat d'imatges per a &quot;suitcase icon&quot;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7514" y="2332590"/>
                <a:ext cx="379537" cy="379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8" descr="Resultat d'imatges per a &quot;plane ticket sticker&quot;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18272968">
                <a:off x="6660861" y="2431731"/>
                <a:ext cx="512636" cy="273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6" descr="Download-Gold-Dollar-PNG-File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1477" y="2323387"/>
                <a:ext cx="406488" cy="40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5786303" y="2357557"/>
                <a:ext cx="319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solidFill>
                      <a:srgbClr val="464B69"/>
                    </a:solidFill>
                    <a:latin typeface="Arial"/>
                  </a:rPr>
                  <a:t>=</a:t>
                </a:r>
                <a:endParaRPr lang="en-GB" dirty="0">
                  <a:solidFill>
                    <a:prstClr val="black"/>
                  </a:solidFill>
                  <a:latin typeface="Arial"/>
                </a:endParaRPr>
              </a:p>
            </p:txBody>
          </p:sp>
          <p:pic>
            <p:nvPicPr>
              <p:cNvPr id="43" name="Picture 12" descr="Resultat d'imatges per a &quot;dollar png&quot;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276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187453" y="2308262"/>
                <a:ext cx="574676" cy="482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8026649" y="2358725"/>
                <a:ext cx="225523" cy="280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 smtClean="0">
                    <a:solidFill>
                      <a:srgbClr val="464B69"/>
                    </a:solidFill>
                    <a:latin typeface="Arial"/>
                  </a:rPr>
                  <a:t>x</a:t>
                </a:r>
                <a:endParaRPr lang="en-GB" dirty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pic>
          <p:nvPicPr>
            <p:cNvPr id="75" name="Picture 6" descr="Download-Gold-Dollar-PNG-File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508" y="4386002"/>
              <a:ext cx="355867" cy="35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992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C 0.00651 -4.81481E-6 0.02148 0.02663 0.0276 0.04352 C 0.03594 0.06667 0.03932 0.06875 0.03932 0.125 L 0.03932 0.25 " pathEditMode="relative" rAng="0" ptsTypes="AAAA">
                                      <p:cBhvr>
                                        <p:cTn id="4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125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00091 -0.1356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59" grpId="0"/>
      <p:bldP spid="65" grpId="0" animBg="1"/>
      <p:bldP spid="6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b="1" dirty="0"/>
              <a:t>02. </a:t>
            </a:r>
            <a:r>
              <a:rPr lang="en-US" sz="2700" dirty="0"/>
              <a:t>Use Case: Problem </a:t>
            </a:r>
            <a:r>
              <a:rPr lang="en-US" sz="2700" dirty="0" smtClean="0"/>
              <a:t>Definition </a:t>
            </a:r>
            <a:r>
              <a:rPr lang="en-US" sz="1800" dirty="0" smtClean="0"/>
              <a:t>(2/3</a:t>
            </a:r>
            <a:r>
              <a:rPr lang="en-US" sz="1800" dirty="0"/>
              <a:t>)</a:t>
            </a:r>
            <a:endParaRPr lang="en-GB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358544" y="1688821"/>
            <a:ext cx="6208184" cy="4980539"/>
            <a:chOff x="214528" y="948787"/>
            <a:chExt cx="4774547" cy="38303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95763" y="2450001"/>
              <a:ext cx="411901" cy="6330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3110" y="948787"/>
              <a:ext cx="0" cy="327767"/>
            </a:xfrm>
            <a:prstGeom prst="straightConnector1">
              <a:avLst/>
            </a:prstGeom>
            <a:noFill/>
            <a:ln w="9525" cap="flat" cmpd="sng" algn="ctr">
              <a:solidFill>
                <a:srgbClr val="EB5F1E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 flipV="1">
              <a:off x="1560082" y="3096016"/>
              <a:ext cx="0" cy="97145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>
            <a:xfrm flipV="1">
              <a:off x="3784462" y="3096015"/>
              <a:ext cx="0" cy="97145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397335" y="948787"/>
              <a:ext cx="4591740" cy="3830399"/>
              <a:chOff x="397335" y="948787"/>
              <a:chExt cx="4591740" cy="383039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5552" y="2454246"/>
                <a:ext cx="411901" cy="633092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397335" y="948787"/>
                <a:ext cx="4591740" cy="3830399"/>
                <a:chOff x="397335" y="948787"/>
                <a:chExt cx="4591740" cy="3830399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944653" y="3209348"/>
                  <a:ext cx="46267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rPr>
                    <a:t>Hc</a:t>
                  </a:r>
                  <a:endParaRPr kumimoji="0" lang="en-GB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397335" y="948787"/>
                  <a:ext cx="4591740" cy="3830399"/>
                  <a:chOff x="397335" y="948787"/>
                  <a:chExt cx="4591740" cy="3830399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397335" y="957466"/>
                    <a:ext cx="4591740" cy="3419850"/>
                    <a:chOff x="285555" y="1132120"/>
                    <a:chExt cx="4591740" cy="3419850"/>
                  </a:xfrm>
                </p:grpSpPr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685227" y="3262086"/>
                      <a:ext cx="3745653" cy="0"/>
                    </a:xfrm>
                    <a:prstGeom prst="line">
                      <a:avLst/>
                    </a:prstGeom>
                    <a:noFill/>
                    <a:ln w="76200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</p:cxnSp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621922" y="1132120"/>
                      <a:ext cx="3875571" cy="3419850"/>
                      <a:chOff x="621922" y="1132120"/>
                      <a:chExt cx="3875571" cy="3419850"/>
                    </a:xfrm>
                  </p:grpSpPr>
                  <p:sp>
                    <p:nvSpPr>
                      <p:cNvPr id="53" name="Oval 52"/>
                      <p:cNvSpPr/>
                      <p:nvPr/>
                    </p:nvSpPr>
                    <p:spPr>
                      <a:xfrm>
                        <a:off x="621922" y="1132121"/>
                        <a:ext cx="3875571" cy="3419849"/>
                      </a:xfrm>
                      <a:prstGeom prst="ellipse">
                        <a:avLst/>
                      </a:prstGeom>
                      <a:noFill/>
                      <a:ln w="25400" cap="flat" cmpd="sng" algn="ctr">
                        <a:solidFill>
                          <a:srgbClr val="448FAD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4" name="Freeform 53"/>
                      <p:cNvSpPr/>
                      <p:nvPr/>
                    </p:nvSpPr>
                    <p:spPr>
                      <a:xfrm>
                        <a:off x="1448302" y="1132120"/>
                        <a:ext cx="2222809" cy="3419850"/>
                      </a:xfrm>
                      <a:custGeom>
                        <a:avLst/>
                        <a:gdLst>
                          <a:gd name="connsiteX0" fmla="*/ 1106 w 2222809"/>
                          <a:gd name="connsiteY0" fmla="*/ 3110096 h 3419850"/>
                          <a:gd name="connsiteX1" fmla="*/ 2221702 w 2222809"/>
                          <a:gd name="connsiteY1" fmla="*/ 3110096 h 3419850"/>
                          <a:gd name="connsiteX2" fmla="*/ 2194839 w 2222809"/>
                          <a:gd name="connsiteY2" fmla="*/ 3127822 h 3419850"/>
                          <a:gd name="connsiteX3" fmla="*/ 1111404 w 2222809"/>
                          <a:gd name="connsiteY3" fmla="*/ 3419850 h 3419850"/>
                          <a:gd name="connsiteX4" fmla="*/ 27970 w 2222809"/>
                          <a:gd name="connsiteY4" fmla="*/ 3127822 h 3419850"/>
                          <a:gd name="connsiteX5" fmla="*/ 1111404 w 2222809"/>
                          <a:gd name="connsiteY5" fmla="*/ 0 h 3419850"/>
                          <a:gd name="connsiteX6" fmla="*/ 2194839 w 2222809"/>
                          <a:gd name="connsiteY6" fmla="*/ 292028 h 3419850"/>
                          <a:gd name="connsiteX7" fmla="*/ 2222809 w 2222809"/>
                          <a:gd name="connsiteY7" fmla="*/ 310484 h 3419850"/>
                          <a:gd name="connsiteX8" fmla="*/ 0 w 2222809"/>
                          <a:gd name="connsiteY8" fmla="*/ 310484 h 3419850"/>
                          <a:gd name="connsiteX9" fmla="*/ 27970 w 2222809"/>
                          <a:gd name="connsiteY9" fmla="*/ 292028 h 3419850"/>
                          <a:gd name="connsiteX10" fmla="*/ 1111404 w 2222809"/>
                          <a:gd name="connsiteY10" fmla="*/ 0 h 3419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222809" h="3419850">
                            <a:moveTo>
                              <a:pt x="1106" y="3110096"/>
                            </a:moveTo>
                            <a:lnTo>
                              <a:pt x="2221702" y="3110096"/>
                            </a:lnTo>
                            <a:lnTo>
                              <a:pt x="2194839" y="3127822"/>
                            </a:lnTo>
                            <a:cubicBezTo>
                              <a:pt x="1885566" y="3312194"/>
                              <a:pt x="1512733" y="3419850"/>
                              <a:pt x="1111404" y="3419850"/>
                            </a:cubicBezTo>
                            <a:cubicBezTo>
                              <a:pt x="710076" y="3419850"/>
                              <a:pt x="337242" y="3312194"/>
                              <a:pt x="27970" y="3127822"/>
                            </a:cubicBezTo>
                            <a:close/>
                            <a:moveTo>
                              <a:pt x="1111404" y="0"/>
                            </a:moveTo>
                            <a:cubicBezTo>
                              <a:pt x="1512733" y="0"/>
                              <a:pt x="1885566" y="107657"/>
                              <a:pt x="2194839" y="292028"/>
                            </a:cubicBezTo>
                            <a:lnTo>
                              <a:pt x="2222809" y="310484"/>
                            </a:lnTo>
                            <a:lnTo>
                              <a:pt x="0" y="310484"/>
                            </a:lnTo>
                            <a:lnTo>
                              <a:pt x="27970" y="292028"/>
                            </a:lnTo>
                            <a:cubicBezTo>
                              <a:pt x="337242" y="107657"/>
                              <a:pt x="710076" y="0"/>
                              <a:pt x="111140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48FAD"/>
                      </a:solidFill>
                      <a:ln w="25400" cap="flat" cmpd="sng" algn="ctr">
                        <a:solidFill>
                          <a:srgbClr val="448FAD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cxnSp>
                  <p:nvCxnSpPr>
                    <p:cNvPr id="44" name="Straight Connector 43"/>
                    <p:cNvCxnSpPr>
                      <a:stCxn id="53" idx="2"/>
                      <a:endCxn id="53" idx="6"/>
                    </p:cNvCxnSpPr>
                    <p:nvPr/>
                  </p:nvCxnSpPr>
                  <p:spPr>
                    <a:xfrm>
                      <a:off x="621922" y="2842046"/>
                      <a:ext cx="3875571" cy="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dash"/>
                    </a:ln>
                    <a:effectLst/>
                  </p:spPr>
                </p:cxnSp>
                <p:pic>
                  <p:nvPicPr>
                    <p:cNvPr id="45" name="Picture 44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701330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Picture 45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16161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64275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47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069831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530120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99040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51" name="Straight Arrow Connector 50"/>
                    <p:cNvCxnSpPr/>
                    <p:nvPr/>
                  </p:nvCxnSpPr>
                  <p:spPr>
                    <a:xfrm>
                      <a:off x="285555" y="3270765"/>
                      <a:ext cx="399672" cy="0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52" name="Straight Arrow Connector 51"/>
                    <p:cNvCxnSpPr/>
                    <p:nvPr/>
                  </p:nvCxnSpPr>
                  <p:spPr>
                    <a:xfrm flipH="1">
                      <a:off x="4451423" y="3263230"/>
                      <a:ext cx="425872" cy="0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solid"/>
                      <a:tailEnd type="triangle"/>
                    </a:ln>
                    <a:effectLst/>
                  </p:spPr>
                </p:cxnSp>
              </p:grpSp>
              <p:cxnSp>
                <p:nvCxnSpPr>
                  <p:cNvPr id="17" name="Straight Connector 16"/>
                  <p:cNvCxnSpPr>
                    <a:stCxn id="54" idx="0"/>
                  </p:cNvCxnSpPr>
                  <p:nvPr/>
                </p:nvCxnSpPr>
                <p:spPr>
                  <a:xfrm flipH="1">
                    <a:off x="1560082" y="4067562"/>
                    <a:ext cx="1106" cy="54253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H="1">
                    <a:off x="3782891" y="4067562"/>
                    <a:ext cx="1106" cy="54253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" name="Straight Arrow Connector 18"/>
                  <p:cNvCxnSpPr/>
                  <p:nvPr/>
                </p:nvCxnSpPr>
                <p:spPr>
                  <a:xfrm>
                    <a:off x="1560082" y="4551970"/>
                    <a:ext cx="2222809" cy="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4624064" y="2841444"/>
                    <a:ext cx="343130" cy="2130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Lm</a:t>
                    </a: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462489" y="4502187"/>
                    <a:ext cx="38866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Lc</a:t>
                    </a:r>
                    <a:endParaRPr kumimoji="0" lang="en-GB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3960277" y="1112668"/>
                    <a:ext cx="4191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R</a:t>
                    </a:r>
                  </a:p>
                </p:txBody>
              </p:sp>
              <p:cxnSp>
                <p:nvCxnSpPr>
                  <p:cNvPr id="23" name="Straight Arrow Connector 22"/>
                  <p:cNvCxnSpPr/>
                  <p:nvPr/>
                </p:nvCxnSpPr>
                <p:spPr>
                  <a:xfrm>
                    <a:off x="4309300" y="3096016"/>
                    <a:ext cx="0" cy="97145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4265116" y="3463075"/>
                    <a:ext cx="353261" cy="2130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Hch</a:t>
                    </a:r>
                    <a:endParaRPr kumimoji="0" lang="en-GB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 flipH="1" flipV="1">
                    <a:off x="733702" y="948787"/>
                    <a:ext cx="1937786" cy="1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H="1">
                    <a:off x="733702" y="1276554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779771" y="974170"/>
                    <a:ext cx="6029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0.5 m</a:t>
                    </a:r>
                  </a:p>
                </p:txBody>
              </p:sp>
              <p:cxnSp>
                <p:nvCxnSpPr>
                  <p:cNvPr id="28" name="Straight Arrow Connector 27"/>
                  <p:cNvCxnSpPr>
                    <a:endCxn id="53" idx="7"/>
                  </p:cNvCxnSpPr>
                  <p:nvPr/>
                </p:nvCxnSpPr>
                <p:spPr>
                  <a:xfrm flipV="1">
                    <a:off x="2747072" y="1458292"/>
                    <a:ext cx="1294637" cy="1200422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tailEnd type="triangle"/>
                  </a:ln>
                  <a:effectLst/>
                </p:spPr>
              </p:cxnSp>
              <p:cxnSp>
                <p:nvCxnSpPr>
                  <p:cNvPr id="29" name="Straight Connector 28"/>
                  <p:cNvCxnSpPr>
                    <a:stCxn id="53" idx="7"/>
                  </p:cNvCxnSpPr>
                  <p:nvPr/>
                </p:nvCxnSpPr>
                <p:spPr>
                  <a:xfrm flipV="1">
                    <a:off x="4041709" y="1259846"/>
                    <a:ext cx="228089" cy="198446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Straight Arrow Connector 29"/>
                  <p:cNvCxnSpPr/>
                  <p:nvPr/>
                </p:nvCxnSpPr>
                <p:spPr>
                  <a:xfrm>
                    <a:off x="982065" y="2658619"/>
                    <a:ext cx="5923" cy="1408848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>
                  <a:xfrm flipH="1">
                    <a:off x="733702" y="4067562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 flipH="1">
                    <a:off x="3782893" y="4067467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pic>
                <p:nvPicPr>
                  <p:cNvPr id="33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59255" y="3517371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00205" y="351247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43427" y="351247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86795" y="3514245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49745" y="3118761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09954" y="311386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33917" y="311386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77285" y="3115635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1" name="Up-Down Arrow 40"/>
                  <p:cNvSpPr/>
                  <p:nvPr/>
                </p:nvSpPr>
                <p:spPr>
                  <a:xfrm>
                    <a:off x="541740" y="2677081"/>
                    <a:ext cx="144317" cy="391259"/>
                  </a:xfrm>
                  <a:prstGeom prst="upDownArrow">
                    <a:avLst/>
                  </a:prstGeom>
                  <a:solidFill>
                    <a:srgbClr val="FAEB46"/>
                  </a:solidFill>
                  <a:ln w="25400" cap="flat" cmpd="sng" algn="ctr">
                    <a:solidFill>
                      <a:srgbClr val="FAEB46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1" name="TextBox 10"/>
            <p:cNvSpPr txBox="1"/>
            <p:nvPr/>
          </p:nvSpPr>
          <p:spPr>
            <a:xfrm>
              <a:off x="214528" y="2688044"/>
              <a:ext cx="425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</a:rPr>
                <a:t>H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305602" y="1475356"/>
            <a:ext cx="4956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GB" sz="1600" b="1" dirty="0" smtClean="0">
                <a:solidFill>
                  <a:srgbClr val="464B69"/>
                </a:solidFill>
                <a:latin typeface="Arial"/>
              </a:rPr>
              <a:t>Problem Parametrisation</a:t>
            </a:r>
            <a:endParaRPr lang="en-GB" sz="1600" b="1" dirty="0">
              <a:solidFill>
                <a:srgbClr val="464B69"/>
              </a:solidFill>
              <a:latin typeface="Arial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6084721" y="5154125"/>
            <a:ext cx="3900206" cy="307777"/>
            <a:chOff x="5768742" y="5166548"/>
            <a:chExt cx="3900206" cy="307777"/>
          </a:xfrm>
        </p:grpSpPr>
        <p:sp>
          <p:nvSpPr>
            <p:cNvPr id="69" name="Rectangle 68"/>
            <p:cNvSpPr/>
            <p:nvPr/>
          </p:nvSpPr>
          <p:spPr>
            <a:xfrm>
              <a:off x="7154988" y="5166548"/>
              <a:ext cx="25139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just">
                <a:buFont typeface="Wingdings" panose="05000000000000000000" pitchFamily="2" charset="2"/>
                <a:buChar char="§"/>
              </a:pPr>
              <a:r>
                <a:rPr lang="en-GB" sz="1400" dirty="0" smtClean="0">
                  <a:solidFill>
                    <a:srgbClr val="464B69"/>
                  </a:solidFill>
                  <a:latin typeface="Arial"/>
                </a:rPr>
                <a:t>Cargo bay height</a:t>
              </a:r>
            </a:p>
          </p:txBody>
        </p:sp>
        <p:cxnSp>
          <p:nvCxnSpPr>
            <p:cNvPr id="70" name="Elbow Connector 69"/>
            <p:cNvCxnSpPr>
              <a:stCxn id="69" idx="1"/>
              <a:endCxn id="24" idx="3"/>
            </p:cNvCxnSpPr>
            <p:nvPr/>
          </p:nvCxnSpPr>
          <p:spPr>
            <a:xfrm rot="10800000">
              <a:off x="5768742" y="5180997"/>
              <a:ext cx="1386246" cy="139441"/>
            </a:xfrm>
            <a:prstGeom prst="bentConnector3">
              <a:avLst/>
            </a:prstGeom>
            <a:noFill/>
            <a:ln w="25400" cap="flat" cmpd="sng" algn="ctr">
              <a:solidFill>
                <a:srgbClr val="FAEB46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87" name="Group 86"/>
          <p:cNvGrpSpPr/>
          <p:nvPr/>
        </p:nvGrpSpPr>
        <p:grpSpPr>
          <a:xfrm>
            <a:off x="5172450" y="4116827"/>
            <a:ext cx="6384795" cy="2257091"/>
            <a:chOff x="4870383" y="4116827"/>
            <a:chExt cx="6384795" cy="2257091"/>
          </a:xfrm>
        </p:grpSpPr>
        <p:grpSp>
          <p:nvGrpSpPr>
            <p:cNvPr id="65" name="Group 64"/>
            <p:cNvGrpSpPr/>
            <p:nvPr/>
          </p:nvGrpSpPr>
          <p:grpSpPr>
            <a:xfrm>
              <a:off x="6566728" y="4116827"/>
              <a:ext cx="4688450" cy="694326"/>
              <a:chOff x="4944343" y="1388304"/>
              <a:chExt cx="3605761" cy="533987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944343" y="1388304"/>
                <a:ext cx="3605761" cy="402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 algn="just">
                  <a:buFont typeface="Wingdings" pitchFamily="2" charset="2"/>
                  <a:buChar char="q"/>
                </a:pPr>
                <a:r>
                  <a:rPr lang="en-GB" sz="1400" u="sng" dirty="0">
                    <a:solidFill>
                      <a:srgbClr val="464B69"/>
                    </a:solidFill>
                    <a:latin typeface="Arial"/>
                  </a:rPr>
                  <a:t>Suitcase number</a:t>
                </a:r>
                <a:r>
                  <a:rPr lang="en-GB" sz="1400" u="sng" dirty="0" smtClean="0">
                    <a:solidFill>
                      <a:srgbClr val="464B69"/>
                    </a:solidFill>
                    <a:latin typeface="Arial"/>
                  </a:rPr>
                  <a:t>:</a:t>
                </a:r>
              </a:p>
              <a:p>
                <a:pPr marL="285750" lvl="1" indent="-285750" algn="just">
                  <a:buFont typeface="Wingdings" pitchFamily="2" charset="2"/>
                  <a:buChar char="q"/>
                </a:pPr>
                <a:endParaRPr lang="en-GB" sz="1400" dirty="0">
                  <a:solidFill>
                    <a:srgbClr val="464B69"/>
                  </a:solidFill>
                  <a:latin typeface="Arial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989075" y="1614514"/>
                <a:ext cx="18598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2" algn="just"/>
                <a:r>
                  <a:rPr lang="en-GB" sz="1400" dirty="0">
                    <a:solidFill>
                      <a:srgbClr val="464B69"/>
                    </a:solidFill>
                    <a:latin typeface="Arial"/>
                  </a:rPr>
                  <a:t>Determined </a:t>
                </a:r>
                <a:r>
                  <a:rPr lang="en-GB" sz="1400" dirty="0" smtClean="0">
                    <a:solidFill>
                      <a:srgbClr val="464B69"/>
                    </a:solidFill>
                    <a:latin typeface="Arial"/>
                  </a:rPr>
                  <a:t>by:</a:t>
                </a:r>
                <a:endParaRPr lang="en-GB" sz="1400" dirty="0">
                  <a:solidFill>
                    <a:srgbClr val="464B69"/>
                  </a:solidFill>
                  <a:latin typeface="Arial"/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7157063" y="4736233"/>
              <a:ext cx="26539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just">
                <a:buFont typeface="Wingdings" panose="05000000000000000000" pitchFamily="2" charset="2"/>
                <a:buChar char="§"/>
              </a:pPr>
              <a:r>
                <a:rPr lang="en-GB" sz="1400" dirty="0" smtClean="0">
                  <a:solidFill>
                    <a:srgbClr val="464B69"/>
                  </a:solidFill>
                  <a:latin typeface="Arial"/>
                </a:rPr>
                <a:t>Cargo bay floor width</a:t>
              </a:r>
            </a:p>
          </p:txBody>
        </p:sp>
        <p:cxnSp>
          <p:nvCxnSpPr>
            <p:cNvPr id="71" name="Elbow Connector 70"/>
            <p:cNvCxnSpPr>
              <a:stCxn id="68" idx="1"/>
            </p:cNvCxnSpPr>
            <p:nvPr/>
          </p:nvCxnSpPr>
          <p:spPr>
            <a:xfrm rot="10800000" flipV="1">
              <a:off x="4870383" y="4890121"/>
              <a:ext cx="2286680" cy="1483797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00B4B9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86" name="Group 85"/>
          <p:cNvGrpSpPr/>
          <p:nvPr/>
        </p:nvGrpSpPr>
        <p:grpSpPr>
          <a:xfrm>
            <a:off x="7464152" y="2973710"/>
            <a:ext cx="2971434" cy="823188"/>
            <a:chOff x="7147398" y="2973710"/>
            <a:chExt cx="2971434" cy="823188"/>
          </a:xfrm>
        </p:grpSpPr>
        <p:grpSp>
          <p:nvGrpSpPr>
            <p:cNvPr id="60" name="Group 59"/>
            <p:cNvGrpSpPr/>
            <p:nvPr/>
          </p:nvGrpSpPr>
          <p:grpSpPr>
            <a:xfrm>
              <a:off x="8681931" y="2973710"/>
              <a:ext cx="1436901" cy="823188"/>
              <a:chOff x="6938736" y="1670164"/>
              <a:chExt cx="1105082" cy="633092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85327" y="1670164"/>
                <a:ext cx="411901" cy="633092"/>
              </a:xfrm>
              <a:prstGeom prst="rect">
                <a:avLst/>
              </a:prstGeom>
            </p:spPr>
          </p:pic>
          <p:cxnSp>
            <p:nvCxnSpPr>
              <p:cNvPr id="62" name="Straight Arrow Connector 61"/>
              <p:cNvCxnSpPr/>
              <p:nvPr/>
            </p:nvCxnSpPr>
            <p:spPr>
              <a:xfrm>
                <a:off x="6938736" y="2112203"/>
                <a:ext cx="346591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7697228" y="2107440"/>
                <a:ext cx="346590" cy="48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</p:grpSp>
        <p:sp>
          <p:nvSpPr>
            <p:cNvPr id="64" name="Rectangle 63"/>
            <p:cNvSpPr/>
            <p:nvPr/>
          </p:nvSpPr>
          <p:spPr>
            <a:xfrm>
              <a:off x="7147398" y="3367268"/>
              <a:ext cx="1574087" cy="400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lvl="1" indent="-285750">
                <a:buFont typeface="Wingdings" panose="05000000000000000000" pitchFamily="2" charset="2"/>
                <a:buChar char="§"/>
              </a:pPr>
              <a:r>
                <a:rPr lang="en-GB" sz="1400" dirty="0">
                  <a:solidFill>
                    <a:srgbClr val="464B69"/>
                  </a:solidFill>
                  <a:latin typeface="Arial"/>
                </a:rPr>
                <a:t>Seat </a:t>
              </a:r>
              <a:r>
                <a:rPr lang="en-GB" sz="1400" dirty="0" smtClean="0">
                  <a:solidFill>
                    <a:srgbClr val="464B69"/>
                  </a:solidFill>
                  <a:latin typeface="Arial"/>
                </a:rPr>
                <a:t>size</a:t>
              </a:r>
              <a:endParaRPr lang="en-GB" sz="1400" dirty="0">
                <a:solidFill>
                  <a:srgbClr val="464B69"/>
                </a:solidFill>
                <a:latin typeface="Arial"/>
              </a:endParaRP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315197" y="2244619"/>
            <a:ext cx="5189294" cy="1977168"/>
            <a:chOff x="6007720" y="2244619"/>
            <a:chExt cx="5189294" cy="1977168"/>
          </a:xfrm>
        </p:grpSpPr>
        <p:grpSp>
          <p:nvGrpSpPr>
            <p:cNvPr id="56" name="Group 55"/>
            <p:cNvGrpSpPr/>
            <p:nvPr/>
          </p:nvGrpSpPr>
          <p:grpSpPr>
            <a:xfrm>
              <a:off x="6508564" y="2244619"/>
              <a:ext cx="4688450" cy="710019"/>
              <a:chOff x="4944343" y="1376235"/>
              <a:chExt cx="3605761" cy="54605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4944343" y="1376235"/>
                <a:ext cx="36057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 algn="just">
                  <a:buFont typeface="Wingdings" pitchFamily="2" charset="2"/>
                  <a:buChar char="q"/>
                </a:pPr>
                <a:r>
                  <a:rPr lang="en-GB" sz="1400" u="sng" dirty="0" smtClean="0">
                    <a:solidFill>
                      <a:srgbClr val="464B69"/>
                    </a:solidFill>
                    <a:latin typeface="Arial"/>
                  </a:rPr>
                  <a:t>Passenger </a:t>
                </a:r>
                <a:r>
                  <a:rPr lang="en-GB" sz="1400" u="sng" dirty="0">
                    <a:solidFill>
                      <a:srgbClr val="464B69"/>
                    </a:solidFill>
                    <a:latin typeface="Arial"/>
                  </a:rPr>
                  <a:t>s</a:t>
                </a:r>
                <a:r>
                  <a:rPr lang="en-GB" sz="1400" u="sng" dirty="0" smtClean="0">
                    <a:solidFill>
                      <a:srgbClr val="464B69"/>
                    </a:solidFill>
                    <a:latin typeface="Arial"/>
                  </a:rPr>
                  <a:t>eats number:</a:t>
                </a:r>
              </a:p>
              <a:p>
                <a:pPr marL="285750" lvl="1" indent="-285750" algn="just">
                  <a:buFont typeface="Wingdings" pitchFamily="2" charset="2"/>
                  <a:buChar char="q"/>
                </a:pPr>
                <a:endParaRPr lang="en-GB" sz="1400" dirty="0">
                  <a:solidFill>
                    <a:srgbClr val="464B69"/>
                  </a:solidFill>
                  <a:latin typeface="Arial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989075" y="1614514"/>
                <a:ext cx="18598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2" algn="just"/>
                <a:r>
                  <a:rPr lang="en-GB" sz="1400" dirty="0">
                    <a:solidFill>
                      <a:srgbClr val="464B69"/>
                    </a:solidFill>
                    <a:latin typeface="Arial"/>
                  </a:rPr>
                  <a:t>Determined </a:t>
                </a:r>
                <a:r>
                  <a:rPr lang="en-GB" sz="1400" dirty="0" smtClean="0">
                    <a:solidFill>
                      <a:srgbClr val="464B69"/>
                    </a:solidFill>
                    <a:latin typeface="Arial"/>
                  </a:rPr>
                  <a:t>by:</a:t>
                </a:r>
                <a:endParaRPr lang="en-GB" sz="1400" dirty="0">
                  <a:solidFill>
                    <a:srgbClr val="464B69"/>
                  </a:solidFill>
                  <a:latin typeface="Arial"/>
                </a:endParaRP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7154988" y="2973710"/>
              <a:ext cx="24499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just">
                <a:buFont typeface="Wingdings" panose="05000000000000000000" pitchFamily="2" charset="2"/>
                <a:buChar char="§"/>
              </a:pPr>
              <a:r>
                <a:rPr lang="en-GB" sz="1400" dirty="0" smtClean="0">
                  <a:solidFill>
                    <a:srgbClr val="464B69"/>
                  </a:solidFill>
                  <a:latin typeface="Arial"/>
                </a:rPr>
                <a:t>Floor width</a:t>
              </a:r>
            </a:p>
          </p:txBody>
        </p:sp>
        <p:cxnSp>
          <p:nvCxnSpPr>
            <p:cNvPr id="72" name="Elbow Connector 71"/>
            <p:cNvCxnSpPr>
              <a:stCxn id="59" idx="1"/>
              <a:endCxn id="20" idx="0"/>
            </p:cNvCxnSpPr>
            <p:nvPr/>
          </p:nvCxnSpPr>
          <p:spPr>
            <a:xfrm rot="10800000" flipV="1">
              <a:off x="6007720" y="3127599"/>
              <a:ext cx="1147269" cy="1094188"/>
            </a:xfrm>
            <a:prstGeom prst="bentConnector2">
              <a:avLst/>
            </a:prstGeom>
            <a:noFill/>
            <a:ln w="25400" cap="flat" cmpd="sng" algn="ctr">
              <a:solidFill>
                <a:srgbClr val="EB5F1E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73" name="TextBox 72"/>
          <p:cNvSpPr txBox="1"/>
          <p:nvPr/>
        </p:nvSpPr>
        <p:spPr>
          <a:xfrm>
            <a:off x="6880158" y="5733256"/>
            <a:ext cx="468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buFont typeface="Wingdings" pitchFamily="2" charset="2"/>
              <a:buChar char="q"/>
            </a:pPr>
            <a:r>
              <a:rPr lang="en-GB" sz="1400" u="sng" dirty="0" smtClean="0">
                <a:solidFill>
                  <a:srgbClr val="464B69"/>
                </a:solidFill>
                <a:latin typeface="Arial"/>
              </a:rPr>
              <a:t>Objective:</a:t>
            </a:r>
          </a:p>
          <a:p>
            <a:pPr marL="285750" lvl="1" indent="-285750" algn="just">
              <a:buFont typeface="Wingdings" pitchFamily="2" charset="2"/>
              <a:buChar char="q"/>
            </a:pPr>
            <a:endParaRPr lang="en-GB" sz="1400" dirty="0">
              <a:solidFill>
                <a:srgbClr val="464B69"/>
              </a:solidFill>
              <a:latin typeface="Arial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7284290" y="6109742"/>
            <a:ext cx="3763858" cy="587268"/>
            <a:chOff x="5112612" y="2243941"/>
            <a:chExt cx="3467199" cy="81455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0960" y="2316676"/>
              <a:ext cx="293443" cy="595521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>
              <a:off x="6369195" y="2367242"/>
              <a:ext cx="300082" cy="512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 smtClean="0">
                  <a:solidFill>
                    <a:srgbClr val="464B69"/>
                  </a:solidFill>
                  <a:latin typeface="Arial"/>
                </a:rPr>
                <a:t>x</a:t>
              </a:r>
              <a:endParaRPr lang="en-GB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197489" y="2308263"/>
              <a:ext cx="365647" cy="640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 smtClean="0">
                  <a:solidFill>
                    <a:srgbClr val="464B69"/>
                  </a:solidFill>
                  <a:latin typeface="Arial"/>
                </a:rPr>
                <a:t>+</a:t>
              </a:r>
              <a:endParaRPr lang="en-GB" sz="2400" dirty="0">
                <a:solidFill>
                  <a:prstClr val="black"/>
                </a:solidFill>
                <a:latin typeface="Arial"/>
              </a:endParaRPr>
            </a:p>
          </p:txBody>
        </p:sp>
        <p:pic>
          <p:nvPicPr>
            <p:cNvPr id="78" name="Picture 2" descr="Resultat d'imatges per a &quot;suitcase icon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9492" y="2314225"/>
              <a:ext cx="379538" cy="590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Resultat d'imatges per a &quot;plane ticket sticker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8272968">
              <a:off x="6550216" y="2501245"/>
              <a:ext cx="614269" cy="328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Download-Gold-Dollar-PNG-Fil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2399" y="2357557"/>
              <a:ext cx="517412" cy="700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/>
            <p:cNvSpPr/>
            <p:nvPr/>
          </p:nvSpPr>
          <p:spPr>
            <a:xfrm>
              <a:off x="5687287" y="2357557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464B69"/>
                  </a:solidFill>
                  <a:latin typeface="Arial"/>
                </a:rPr>
                <a:t>=</a:t>
              </a:r>
              <a:endParaRPr lang="en-GB" dirty="0">
                <a:solidFill>
                  <a:prstClr val="black"/>
                </a:solidFill>
                <a:latin typeface="Arial"/>
              </a:endParaRPr>
            </a:p>
          </p:txBody>
        </p:sp>
        <p:pic>
          <p:nvPicPr>
            <p:cNvPr id="82" name="Picture 12" descr="Resultat d'imatges per a &quot;dollar png&quot;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870" r="965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12612" y="2243941"/>
              <a:ext cx="574676" cy="750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ctangle 82"/>
            <p:cNvSpPr/>
            <p:nvPr/>
          </p:nvSpPr>
          <p:spPr>
            <a:xfrm>
              <a:off x="7963951" y="2344621"/>
              <a:ext cx="312764" cy="512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 smtClean="0">
                  <a:solidFill>
                    <a:srgbClr val="464B69"/>
                  </a:solidFill>
                  <a:latin typeface="Arial"/>
                </a:rPr>
                <a:t>x</a:t>
              </a:r>
              <a:endParaRPr lang="en-GB" dirty="0">
                <a:solidFill>
                  <a:prstClr val="black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47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b="1" dirty="0"/>
              <a:t>02. </a:t>
            </a:r>
            <a:r>
              <a:rPr lang="en-US" sz="2700" dirty="0"/>
              <a:t>Use Case: Problem Definition </a:t>
            </a:r>
            <a:r>
              <a:rPr lang="en-US" sz="1800" dirty="0" smtClean="0"/>
              <a:t>(3/3</a:t>
            </a:r>
            <a:r>
              <a:rPr lang="en-US" sz="1800" dirty="0"/>
              <a:t>)</a:t>
            </a:r>
            <a:endParaRPr lang="en-GB" sz="2700" dirty="0"/>
          </a:p>
        </p:txBody>
      </p:sp>
      <p:grpSp>
        <p:nvGrpSpPr>
          <p:cNvPr id="5" name="Group 4"/>
          <p:cNvGrpSpPr/>
          <p:nvPr/>
        </p:nvGrpSpPr>
        <p:grpSpPr>
          <a:xfrm>
            <a:off x="375003" y="1688660"/>
            <a:ext cx="6273565" cy="4976614"/>
            <a:chOff x="214528" y="948787"/>
            <a:chExt cx="4828636" cy="38303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95763" y="2450001"/>
              <a:ext cx="411901" cy="6330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3110" y="948787"/>
              <a:ext cx="0" cy="327767"/>
            </a:xfrm>
            <a:prstGeom prst="straightConnector1">
              <a:avLst/>
            </a:prstGeom>
            <a:noFill/>
            <a:ln w="9525" cap="flat" cmpd="sng" algn="ctr">
              <a:solidFill>
                <a:srgbClr val="EB5F1E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 flipV="1">
              <a:off x="1560082" y="3096016"/>
              <a:ext cx="0" cy="97145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>
            <a:xfrm flipV="1">
              <a:off x="3784462" y="3096015"/>
              <a:ext cx="0" cy="97145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397335" y="948787"/>
              <a:ext cx="4645829" cy="3830399"/>
              <a:chOff x="397335" y="948787"/>
              <a:chExt cx="4645829" cy="383039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5552" y="2454246"/>
                <a:ext cx="411901" cy="633092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397335" y="948787"/>
                <a:ext cx="4645829" cy="3830399"/>
                <a:chOff x="397335" y="948787"/>
                <a:chExt cx="4645829" cy="3830399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944653" y="3209348"/>
                  <a:ext cx="46267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 err="1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rPr>
                    <a:t>Hc</a:t>
                  </a:r>
                  <a:endParaRPr kumimoji="0" lang="en-GB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397335" y="948787"/>
                  <a:ext cx="4645829" cy="3830399"/>
                  <a:chOff x="397335" y="948787"/>
                  <a:chExt cx="4645829" cy="3830399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397335" y="957466"/>
                    <a:ext cx="4591740" cy="3419850"/>
                    <a:chOff x="285555" y="1132120"/>
                    <a:chExt cx="4591740" cy="3419850"/>
                  </a:xfrm>
                </p:grpSpPr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685227" y="3262086"/>
                      <a:ext cx="3745653" cy="0"/>
                    </a:xfrm>
                    <a:prstGeom prst="line">
                      <a:avLst/>
                    </a:prstGeom>
                    <a:noFill/>
                    <a:ln w="76200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</p:cxnSp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621922" y="1132120"/>
                      <a:ext cx="3875571" cy="3419850"/>
                      <a:chOff x="621922" y="1132120"/>
                      <a:chExt cx="3875571" cy="3419850"/>
                    </a:xfrm>
                  </p:grpSpPr>
                  <p:sp>
                    <p:nvSpPr>
                      <p:cNvPr id="53" name="Oval 52"/>
                      <p:cNvSpPr/>
                      <p:nvPr/>
                    </p:nvSpPr>
                    <p:spPr>
                      <a:xfrm>
                        <a:off x="621922" y="1132121"/>
                        <a:ext cx="3875571" cy="3419849"/>
                      </a:xfrm>
                      <a:prstGeom prst="ellipse">
                        <a:avLst/>
                      </a:prstGeom>
                      <a:noFill/>
                      <a:ln w="25400" cap="flat" cmpd="sng" algn="ctr">
                        <a:solidFill>
                          <a:srgbClr val="448FAD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4" name="Freeform 53"/>
                      <p:cNvSpPr/>
                      <p:nvPr/>
                    </p:nvSpPr>
                    <p:spPr>
                      <a:xfrm>
                        <a:off x="1448302" y="1132120"/>
                        <a:ext cx="2222809" cy="3419850"/>
                      </a:xfrm>
                      <a:custGeom>
                        <a:avLst/>
                        <a:gdLst>
                          <a:gd name="connsiteX0" fmla="*/ 1106 w 2222809"/>
                          <a:gd name="connsiteY0" fmla="*/ 3110096 h 3419850"/>
                          <a:gd name="connsiteX1" fmla="*/ 2221702 w 2222809"/>
                          <a:gd name="connsiteY1" fmla="*/ 3110096 h 3419850"/>
                          <a:gd name="connsiteX2" fmla="*/ 2194839 w 2222809"/>
                          <a:gd name="connsiteY2" fmla="*/ 3127822 h 3419850"/>
                          <a:gd name="connsiteX3" fmla="*/ 1111404 w 2222809"/>
                          <a:gd name="connsiteY3" fmla="*/ 3419850 h 3419850"/>
                          <a:gd name="connsiteX4" fmla="*/ 27970 w 2222809"/>
                          <a:gd name="connsiteY4" fmla="*/ 3127822 h 3419850"/>
                          <a:gd name="connsiteX5" fmla="*/ 1111404 w 2222809"/>
                          <a:gd name="connsiteY5" fmla="*/ 0 h 3419850"/>
                          <a:gd name="connsiteX6" fmla="*/ 2194839 w 2222809"/>
                          <a:gd name="connsiteY6" fmla="*/ 292028 h 3419850"/>
                          <a:gd name="connsiteX7" fmla="*/ 2222809 w 2222809"/>
                          <a:gd name="connsiteY7" fmla="*/ 310484 h 3419850"/>
                          <a:gd name="connsiteX8" fmla="*/ 0 w 2222809"/>
                          <a:gd name="connsiteY8" fmla="*/ 310484 h 3419850"/>
                          <a:gd name="connsiteX9" fmla="*/ 27970 w 2222809"/>
                          <a:gd name="connsiteY9" fmla="*/ 292028 h 3419850"/>
                          <a:gd name="connsiteX10" fmla="*/ 1111404 w 2222809"/>
                          <a:gd name="connsiteY10" fmla="*/ 0 h 3419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222809" h="3419850">
                            <a:moveTo>
                              <a:pt x="1106" y="3110096"/>
                            </a:moveTo>
                            <a:lnTo>
                              <a:pt x="2221702" y="3110096"/>
                            </a:lnTo>
                            <a:lnTo>
                              <a:pt x="2194839" y="3127822"/>
                            </a:lnTo>
                            <a:cubicBezTo>
                              <a:pt x="1885566" y="3312194"/>
                              <a:pt x="1512733" y="3419850"/>
                              <a:pt x="1111404" y="3419850"/>
                            </a:cubicBezTo>
                            <a:cubicBezTo>
                              <a:pt x="710076" y="3419850"/>
                              <a:pt x="337242" y="3312194"/>
                              <a:pt x="27970" y="3127822"/>
                            </a:cubicBezTo>
                            <a:close/>
                            <a:moveTo>
                              <a:pt x="1111404" y="0"/>
                            </a:moveTo>
                            <a:cubicBezTo>
                              <a:pt x="1512733" y="0"/>
                              <a:pt x="1885566" y="107657"/>
                              <a:pt x="2194839" y="292028"/>
                            </a:cubicBezTo>
                            <a:lnTo>
                              <a:pt x="2222809" y="310484"/>
                            </a:lnTo>
                            <a:lnTo>
                              <a:pt x="0" y="310484"/>
                            </a:lnTo>
                            <a:lnTo>
                              <a:pt x="27970" y="292028"/>
                            </a:lnTo>
                            <a:cubicBezTo>
                              <a:pt x="337242" y="107657"/>
                              <a:pt x="710076" y="0"/>
                              <a:pt x="111140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48FAD"/>
                      </a:solidFill>
                      <a:ln w="25400" cap="flat" cmpd="sng" algn="ctr">
                        <a:solidFill>
                          <a:srgbClr val="448FAD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1800" b="0" i="0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cxnSp>
                  <p:nvCxnSpPr>
                    <p:cNvPr id="44" name="Straight Connector 43"/>
                    <p:cNvCxnSpPr>
                      <a:stCxn id="53" idx="2"/>
                      <a:endCxn id="53" idx="6"/>
                    </p:cNvCxnSpPr>
                    <p:nvPr/>
                  </p:nvCxnSpPr>
                  <p:spPr>
                    <a:xfrm>
                      <a:off x="621922" y="2842046"/>
                      <a:ext cx="3875571" cy="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dash"/>
                    </a:ln>
                    <a:effectLst/>
                  </p:spPr>
                </p:cxnSp>
                <p:pic>
                  <p:nvPicPr>
                    <p:cNvPr id="45" name="Picture 44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701330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Picture 45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16161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64275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47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069831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530120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99040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51" name="Straight Arrow Connector 50"/>
                    <p:cNvCxnSpPr/>
                    <p:nvPr/>
                  </p:nvCxnSpPr>
                  <p:spPr>
                    <a:xfrm>
                      <a:off x="285555" y="3270765"/>
                      <a:ext cx="399672" cy="0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52" name="Straight Arrow Connector 51"/>
                    <p:cNvCxnSpPr/>
                    <p:nvPr/>
                  </p:nvCxnSpPr>
                  <p:spPr>
                    <a:xfrm flipH="1">
                      <a:off x="4451423" y="3263230"/>
                      <a:ext cx="425872" cy="0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solid"/>
                      <a:tailEnd type="triangle"/>
                    </a:ln>
                    <a:effectLst/>
                  </p:spPr>
                </p:cxnSp>
              </p:grpSp>
              <p:cxnSp>
                <p:nvCxnSpPr>
                  <p:cNvPr id="17" name="Straight Connector 16"/>
                  <p:cNvCxnSpPr>
                    <a:stCxn id="54" idx="0"/>
                  </p:cNvCxnSpPr>
                  <p:nvPr/>
                </p:nvCxnSpPr>
                <p:spPr>
                  <a:xfrm flipH="1">
                    <a:off x="1560082" y="4067562"/>
                    <a:ext cx="1106" cy="54253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H="1">
                    <a:off x="3782891" y="4067562"/>
                    <a:ext cx="1106" cy="54253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" name="Straight Arrow Connector 18"/>
                  <p:cNvCxnSpPr/>
                  <p:nvPr/>
                </p:nvCxnSpPr>
                <p:spPr>
                  <a:xfrm>
                    <a:off x="1560082" y="4551970"/>
                    <a:ext cx="2222809" cy="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4624064" y="2841444"/>
                    <a:ext cx="4191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Lm</a:t>
                    </a: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462489" y="4502187"/>
                    <a:ext cx="38866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Lc</a:t>
                    </a:r>
                    <a:endParaRPr kumimoji="0" lang="en-GB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3960277" y="1112668"/>
                    <a:ext cx="4191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R</a:t>
                    </a:r>
                  </a:p>
                </p:txBody>
              </p:sp>
              <p:cxnSp>
                <p:nvCxnSpPr>
                  <p:cNvPr id="23" name="Straight Arrow Connector 22"/>
                  <p:cNvCxnSpPr/>
                  <p:nvPr/>
                </p:nvCxnSpPr>
                <p:spPr>
                  <a:xfrm>
                    <a:off x="4309300" y="3096016"/>
                    <a:ext cx="0" cy="97145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4265115" y="3463075"/>
                    <a:ext cx="46267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err="1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Hch</a:t>
                    </a:r>
                    <a:endParaRPr kumimoji="0" lang="en-GB" sz="12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 flipH="1" flipV="1">
                    <a:off x="733702" y="948787"/>
                    <a:ext cx="1937786" cy="1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H="1">
                    <a:off x="733702" y="1276554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779771" y="974170"/>
                    <a:ext cx="6029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0.5 m</a:t>
                    </a:r>
                  </a:p>
                </p:txBody>
              </p:sp>
              <p:cxnSp>
                <p:nvCxnSpPr>
                  <p:cNvPr id="28" name="Straight Arrow Connector 27"/>
                  <p:cNvCxnSpPr>
                    <a:endCxn id="53" idx="7"/>
                  </p:cNvCxnSpPr>
                  <p:nvPr/>
                </p:nvCxnSpPr>
                <p:spPr>
                  <a:xfrm flipV="1">
                    <a:off x="2747072" y="1458292"/>
                    <a:ext cx="1294637" cy="1200422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tailEnd type="triangle"/>
                  </a:ln>
                  <a:effectLst/>
                </p:spPr>
              </p:cxnSp>
              <p:cxnSp>
                <p:nvCxnSpPr>
                  <p:cNvPr id="29" name="Straight Connector 28"/>
                  <p:cNvCxnSpPr>
                    <a:stCxn id="53" idx="7"/>
                  </p:cNvCxnSpPr>
                  <p:nvPr/>
                </p:nvCxnSpPr>
                <p:spPr>
                  <a:xfrm flipV="1">
                    <a:off x="4041709" y="1259846"/>
                    <a:ext cx="228089" cy="198446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Straight Arrow Connector 29"/>
                  <p:cNvCxnSpPr/>
                  <p:nvPr/>
                </p:nvCxnSpPr>
                <p:spPr>
                  <a:xfrm>
                    <a:off x="982065" y="2658619"/>
                    <a:ext cx="5923" cy="1408848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>
                  <a:xfrm flipH="1">
                    <a:off x="733702" y="4067562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 flipH="1">
                    <a:off x="3782893" y="4067467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pic>
                <p:nvPicPr>
                  <p:cNvPr id="33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59255" y="3517371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00205" y="351247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43427" y="351247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86795" y="3514245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49745" y="3118761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09954" y="311386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33917" y="311386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77285" y="3115635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1" name="Up-Down Arrow 40"/>
                  <p:cNvSpPr/>
                  <p:nvPr/>
                </p:nvSpPr>
                <p:spPr>
                  <a:xfrm>
                    <a:off x="541740" y="2677081"/>
                    <a:ext cx="144317" cy="391259"/>
                  </a:xfrm>
                  <a:prstGeom prst="upDownArrow">
                    <a:avLst/>
                  </a:prstGeom>
                  <a:solidFill>
                    <a:srgbClr val="FAEB46"/>
                  </a:solidFill>
                  <a:ln w="25400" cap="flat" cmpd="sng" algn="ctr">
                    <a:solidFill>
                      <a:srgbClr val="FAEB46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1" name="TextBox 10"/>
            <p:cNvSpPr txBox="1"/>
            <p:nvPr/>
          </p:nvSpPr>
          <p:spPr>
            <a:xfrm>
              <a:off x="214528" y="2688044"/>
              <a:ext cx="425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</a:rPr>
                <a:t>H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90858" y="1484784"/>
            <a:ext cx="5187954" cy="43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GB" sz="1600" b="1" dirty="0" smtClean="0">
                <a:solidFill>
                  <a:srgbClr val="464B69"/>
                </a:solidFill>
                <a:latin typeface="Arial"/>
              </a:rPr>
              <a:t>Problem Constraints</a:t>
            </a:r>
            <a:endParaRPr lang="en-GB" sz="1600" b="1" dirty="0">
              <a:solidFill>
                <a:srgbClr val="464B69"/>
              </a:solidFill>
              <a:latin typeface="Arial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520176" y="2093323"/>
            <a:ext cx="4684755" cy="679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buFont typeface="Wingdings" pitchFamily="2" charset="2"/>
              <a:buChar char="q"/>
            </a:pPr>
            <a:r>
              <a:rPr lang="en-GB" sz="1400" u="sng" dirty="0" smtClean="0">
                <a:solidFill>
                  <a:srgbClr val="464B69"/>
                </a:solidFill>
                <a:latin typeface="Arial"/>
              </a:rPr>
              <a:t>Assumptions:</a:t>
            </a:r>
          </a:p>
          <a:p>
            <a:pPr marL="285750" lvl="1" indent="-285750" algn="just">
              <a:buFont typeface="Wingdings" pitchFamily="2" charset="2"/>
              <a:buChar char="q"/>
            </a:pPr>
            <a:endParaRPr lang="en-GB" sz="1400" dirty="0">
              <a:solidFill>
                <a:srgbClr val="464B69"/>
              </a:solidFill>
              <a:latin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58505" y="2544951"/>
            <a:ext cx="46981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>
              <a:buFont typeface="Wingdings" panose="05000000000000000000" pitchFamily="2" charset="2"/>
              <a:buChar char="§"/>
            </a:pPr>
            <a:r>
              <a:rPr lang="en-GB" sz="1400" dirty="0" smtClean="0">
                <a:solidFill>
                  <a:srgbClr val="464B69"/>
                </a:solidFill>
                <a:latin typeface="Arial"/>
              </a:rPr>
              <a:t>Each passenger can carry up to 5 suitcases</a:t>
            </a:r>
          </a:p>
          <a:p>
            <a:pPr marL="285750" lvl="1" indent="-285750" algn="just"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464B69"/>
              </a:solidFill>
              <a:latin typeface="Arial"/>
            </a:endParaRPr>
          </a:p>
          <a:p>
            <a:pPr marL="285750" lvl="1" indent="-285750" algn="just">
              <a:buFont typeface="Wingdings" panose="05000000000000000000" pitchFamily="2" charset="2"/>
              <a:buChar char="§"/>
            </a:pPr>
            <a:r>
              <a:rPr lang="en-GB" sz="1400" dirty="0" smtClean="0">
                <a:solidFill>
                  <a:srgbClr val="464B69"/>
                </a:solidFill>
                <a:latin typeface="Arial"/>
              </a:rPr>
              <a:t>No extra suitcase is allowed</a:t>
            </a:r>
          </a:p>
        </p:txBody>
      </p:sp>
      <p:sp>
        <p:nvSpPr>
          <p:cNvPr id="58" name="Down Arrow 57"/>
          <p:cNvSpPr/>
          <p:nvPr/>
        </p:nvSpPr>
        <p:spPr>
          <a:xfrm>
            <a:off x="8607300" y="3639100"/>
            <a:ext cx="503723" cy="984972"/>
          </a:xfrm>
          <a:prstGeom prst="downArrow">
            <a:avLst/>
          </a:prstGeom>
          <a:gradFill rotWithShape="1">
            <a:gsLst>
              <a:gs pos="0">
                <a:srgbClr val="EB5F1E">
                  <a:shade val="51000"/>
                  <a:satMod val="130000"/>
                </a:srgbClr>
              </a:gs>
              <a:gs pos="80000">
                <a:srgbClr val="EB5F1E">
                  <a:shade val="93000"/>
                  <a:satMod val="130000"/>
                </a:srgbClr>
              </a:gs>
              <a:gs pos="100000">
                <a:srgbClr val="EB5F1E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B5F1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63833" y="4886353"/>
            <a:ext cx="3190656" cy="307777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marL="0" lvl="1" algn="just"/>
            <a:r>
              <a:rPr lang="en-GB" sz="1400" b="1" dirty="0" smtClean="0">
                <a:solidFill>
                  <a:srgbClr val="464B69"/>
                </a:solidFill>
                <a:latin typeface="Arial"/>
              </a:rPr>
              <a:t>Suitcase number   ≤  5*Passengers </a:t>
            </a:r>
          </a:p>
        </p:txBody>
      </p:sp>
    </p:spTree>
    <p:extLst>
      <p:ext uri="{BB962C8B-B14F-4D97-AF65-F5344CB8AC3E}">
        <p14:creationId xmlns:p14="http://schemas.microsoft.com/office/powerpoint/2010/main" val="14086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b="1" dirty="0" smtClean="0"/>
              <a:t>02. </a:t>
            </a:r>
            <a:r>
              <a:rPr lang="en-US" sz="2700" dirty="0" smtClean="0"/>
              <a:t>Use Case: Problem Structure </a:t>
            </a:r>
            <a:endParaRPr lang="en-GB" sz="2700" dirty="0"/>
          </a:p>
        </p:txBody>
      </p:sp>
      <p:grpSp>
        <p:nvGrpSpPr>
          <p:cNvPr id="2" name="Group 1"/>
          <p:cNvGrpSpPr/>
          <p:nvPr/>
        </p:nvGrpSpPr>
        <p:grpSpPr>
          <a:xfrm>
            <a:off x="479376" y="1671155"/>
            <a:ext cx="10945216" cy="4514322"/>
            <a:chOff x="479376" y="2906264"/>
            <a:chExt cx="7388352" cy="3047304"/>
          </a:xfrm>
        </p:grpSpPr>
        <p:grpSp>
          <p:nvGrpSpPr>
            <p:cNvPr id="5" name="Group 4"/>
            <p:cNvGrpSpPr/>
            <p:nvPr/>
          </p:nvGrpSpPr>
          <p:grpSpPr>
            <a:xfrm>
              <a:off x="479376" y="2906264"/>
              <a:ext cx="7388352" cy="3047304"/>
              <a:chOff x="710432" y="1235166"/>
              <a:chExt cx="6674475" cy="298298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879333" y="1852213"/>
                <a:ext cx="1256159" cy="488096"/>
              </a:xfrm>
              <a:prstGeom prst="rect">
                <a:avLst/>
              </a:prstGeom>
              <a:gradFill rotWithShape="1">
                <a:gsLst>
                  <a:gs pos="0">
                    <a:srgbClr val="EB5F1E">
                      <a:shade val="51000"/>
                      <a:satMod val="130000"/>
                    </a:srgbClr>
                  </a:gs>
                  <a:gs pos="80000">
                    <a:srgbClr val="EB5F1E">
                      <a:shade val="93000"/>
                      <a:satMod val="130000"/>
                    </a:srgbClr>
                  </a:gs>
                  <a:gs pos="100000">
                    <a:srgbClr val="EB5F1E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D1:</a:t>
                </a:r>
                <a:r>
                  <a:rPr kumimoji="0" lang="en-GB" sz="1400" b="0" i="0" u="none" strike="noStrike" kern="0" cap="none" spc="0" normalizeH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en-GB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Passenger Number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57381" y="2738360"/>
                <a:ext cx="1186283" cy="488096"/>
              </a:xfrm>
              <a:prstGeom prst="rect">
                <a:avLst/>
              </a:prstGeom>
              <a:gradFill rotWithShape="1">
                <a:gsLst>
                  <a:gs pos="0">
                    <a:srgbClr val="EB5F1E">
                      <a:shade val="51000"/>
                      <a:satMod val="130000"/>
                    </a:srgbClr>
                  </a:gs>
                  <a:gs pos="80000">
                    <a:srgbClr val="EB5F1E">
                      <a:shade val="93000"/>
                      <a:satMod val="130000"/>
                    </a:srgbClr>
                  </a:gs>
                  <a:gs pos="100000">
                    <a:srgbClr val="EB5F1E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lvl="0" algn="ctr"/>
                <a:r>
                  <a:rPr lang="en-GB" sz="1400" kern="0" dirty="0" smtClean="0">
                    <a:solidFill>
                      <a:srgbClr val="FFFFFF"/>
                    </a:solidFill>
                    <a:latin typeface="Arial"/>
                  </a:rPr>
                  <a:t>D2: Suitcase </a:t>
                </a:r>
                <a:r>
                  <a:rPr lang="en-GB" sz="1400" kern="0" dirty="0">
                    <a:solidFill>
                      <a:srgbClr val="FFFFFF"/>
                    </a:solidFill>
                    <a:latin typeface="Arial"/>
                  </a:rPr>
                  <a:t>Number</a:t>
                </a:r>
                <a:endPara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257146" y="3730055"/>
                <a:ext cx="1127761" cy="488096"/>
              </a:xfrm>
              <a:prstGeom prst="rect">
                <a:avLst/>
              </a:prstGeom>
              <a:gradFill rotWithShape="1">
                <a:gsLst>
                  <a:gs pos="0">
                    <a:srgbClr val="EB5F1E">
                      <a:shade val="51000"/>
                      <a:satMod val="130000"/>
                    </a:srgbClr>
                  </a:gs>
                  <a:gs pos="80000">
                    <a:srgbClr val="EB5F1E">
                      <a:shade val="93000"/>
                      <a:satMod val="130000"/>
                    </a:srgbClr>
                  </a:gs>
                  <a:gs pos="100000">
                    <a:srgbClr val="EB5F1E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System: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Objective &amp;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Constraints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25096" y="1235166"/>
                <a:ext cx="960268" cy="203374"/>
              </a:xfrm>
              <a:prstGeom prst="rect">
                <a:avLst/>
              </a:prstGeom>
              <a:gradFill rotWithShape="1">
                <a:gsLst>
                  <a:gs pos="0">
                    <a:srgbClr val="5FC3EB">
                      <a:shade val="51000"/>
                      <a:satMod val="130000"/>
                    </a:srgbClr>
                  </a:gs>
                  <a:gs pos="80000">
                    <a:srgbClr val="5FC3EB">
                      <a:shade val="93000"/>
                      <a:satMod val="130000"/>
                    </a:srgbClr>
                  </a:gs>
                  <a:gs pos="100000">
                    <a:srgbClr val="5FC3EB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5FC3E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Optimiser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10432" y="1245335"/>
                <a:ext cx="277120" cy="183036"/>
              </a:xfrm>
              <a:prstGeom prst="rect">
                <a:avLst/>
              </a:prstGeom>
              <a:gradFill rotWithShape="1">
                <a:gsLst>
                  <a:gs pos="0">
                    <a:srgbClr val="00B4B9">
                      <a:tint val="50000"/>
                      <a:satMod val="300000"/>
                    </a:srgbClr>
                  </a:gs>
                  <a:gs pos="35000">
                    <a:srgbClr val="00B4B9">
                      <a:tint val="37000"/>
                      <a:satMod val="300000"/>
                    </a:srgbClr>
                  </a:gs>
                  <a:gs pos="100000">
                    <a:srgbClr val="00B4B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B4B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68853" y="1245333"/>
                <a:ext cx="277120" cy="183036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011963" y="1245333"/>
                <a:ext cx="277120" cy="183036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fr-FR"/>
                </a:defPPr>
                <a:lvl1pPr algn="ctr">
                  <a:defRPr sz="1200"/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626779" y="1998862"/>
                <a:ext cx="388497" cy="183036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fr-FR"/>
                </a:defPPr>
                <a:lvl1pPr algn="ctr">
                  <a:defRPr sz="1200"/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Pn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626779" y="2890890"/>
                <a:ext cx="388497" cy="183036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fr-FR"/>
                </a:defPPr>
                <a:lvl1pPr algn="ctr">
                  <a:defRPr sz="1200"/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kern="0" dirty="0" err="1">
                    <a:solidFill>
                      <a:prstClr val="black"/>
                    </a:solidFill>
                    <a:latin typeface="Arial"/>
                  </a:rPr>
                  <a:t>S</a:t>
                </a:r>
                <a:r>
                  <a:rPr kumimoji="0" lang="en-GB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62435" y="3894346"/>
                <a:ext cx="685589" cy="183036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fr-FR"/>
                </a:defPPr>
                <a:lvl1pPr algn="ctr">
                  <a:defRPr sz="1200"/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Obj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 c1</a:t>
                </a:r>
              </a:p>
            </p:txBody>
          </p:sp>
          <p:cxnSp>
            <p:nvCxnSpPr>
              <p:cNvPr id="16" name="Straight Connector 15"/>
              <p:cNvCxnSpPr>
                <a:stCxn id="9" idx="3"/>
                <a:endCxn id="11" idx="1"/>
              </p:cNvCxnSpPr>
              <p:nvPr/>
            </p:nvCxnSpPr>
            <p:spPr>
              <a:xfrm flipV="1">
                <a:off x="2585364" y="1336851"/>
                <a:ext cx="783489" cy="2"/>
              </a:xfrm>
              <a:prstGeom prst="line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" name="Straight Connector 16"/>
              <p:cNvCxnSpPr>
                <a:stCxn id="11" idx="3"/>
                <a:endCxn id="12" idx="1"/>
              </p:cNvCxnSpPr>
              <p:nvPr/>
            </p:nvCxnSpPr>
            <p:spPr>
              <a:xfrm>
                <a:off x="3645973" y="1336851"/>
                <a:ext cx="136599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>
                <a:stCxn id="13" idx="2"/>
                <a:endCxn id="14" idx="0"/>
              </p:cNvCxnSpPr>
              <p:nvPr/>
            </p:nvCxnSpPr>
            <p:spPr>
              <a:xfrm>
                <a:off x="6821028" y="2181898"/>
                <a:ext cx="0" cy="708992"/>
              </a:xfrm>
              <a:prstGeom prst="line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" name="Straight Arrow Connector 18"/>
              <p:cNvCxnSpPr>
                <a:stCxn id="9" idx="1"/>
                <a:endCxn id="10" idx="3"/>
              </p:cNvCxnSpPr>
              <p:nvPr/>
            </p:nvCxnSpPr>
            <p:spPr>
              <a:xfrm flipH="1">
                <a:off x="987552" y="1336853"/>
                <a:ext cx="63754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0" name="Straight Arrow Connector 19"/>
              <p:cNvCxnSpPr>
                <a:stCxn id="14" idx="2"/>
                <a:endCxn id="8" idx="0"/>
              </p:cNvCxnSpPr>
              <p:nvPr/>
            </p:nvCxnSpPr>
            <p:spPr>
              <a:xfrm flipH="1">
                <a:off x="6821027" y="3073926"/>
                <a:ext cx="1" cy="656129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1" name="Straight Arrow Connector 20"/>
              <p:cNvCxnSpPr>
                <a:stCxn id="7" idx="3"/>
                <a:endCxn id="14" idx="1"/>
              </p:cNvCxnSpPr>
              <p:nvPr/>
            </p:nvCxnSpPr>
            <p:spPr>
              <a:xfrm>
                <a:off x="5743664" y="2982408"/>
                <a:ext cx="883115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2" name="Straight Arrow Connector 21"/>
              <p:cNvCxnSpPr>
                <a:stCxn id="12" idx="2"/>
                <a:endCxn id="7" idx="0"/>
              </p:cNvCxnSpPr>
              <p:nvPr/>
            </p:nvCxnSpPr>
            <p:spPr>
              <a:xfrm flipH="1">
                <a:off x="5150522" y="1428369"/>
                <a:ext cx="1" cy="130999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>
                <a:stCxn id="6" idx="3"/>
                <a:endCxn id="13" idx="1"/>
              </p:cNvCxnSpPr>
              <p:nvPr/>
            </p:nvCxnSpPr>
            <p:spPr>
              <a:xfrm flipV="1">
                <a:off x="4135492" y="2090381"/>
                <a:ext cx="2491287" cy="588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4" name="Straight Arrow Connector 23"/>
              <p:cNvCxnSpPr>
                <a:stCxn id="11" idx="2"/>
                <a:endCxn id="6" idx="0"/>
              </p:cNvCxnSpPr>
              <p:nvPr/>
            </p:nvCxnSpPr>
            <p:spPr>
              <a:xfrm>
                <a:off x="3507413" y="1428369"/>
                <a:ext cx="0" cy="42384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>
                <a:stCxn id="15" idx="0"/>
                <a:endCxn id="9" idx="2"/>
              </p:cNvCxnSpPr>
              <p:nvPr/>
            </p:nvCxnSpPr>
            <p:spPr>
              <a:xfrm flipV="1">
                <a:off x="2105229" y="1438540"/>
                <a:ext cx="1" cy="245580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6" name="Straight Connector 25"/>
              <p:cNvCxnSpPr>
                <a:stCxn id="8" idx="1"/>
                <a:endCxn id="15" idx="3"/>
              </p:cNvCxnSpPr>
              <p:nvPr/>
            </p:nvCxnSpPr>
            <p:spPr>
              <a:xfrm flipH="1">
                <a:off x="2448024" y="3974104"/>
                <a:ext cx="3809122" cy="11761"/>
              </a:xfrm>
              <a:prstGeom prst="line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27" name="TextBox 26"/>
            <p:cNvSpPr txBox="1"/>
            <p:nvPr/>
          </p:nvSpPr>
          <p:spPr>
            <a:xfrm>
              <a:off x="2346223" y="4368401"/>
              <a:ext cx="1952400" cy="10699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lvl="1" algn="just"/>
              <a:r>
                <a:rPr lang="en-GB" sz="1400" b="1" u="sng" dirty="0" smtClean="0">
                  <a:solidFill>
                    <a:srgbClr val="464B69"/>
                  </a:solidFill>
                  <a:latin typeface="Arial"/>
                </a:rPr>
                <a:t>Legend:</a:t>
              </a:r>
            </a:p>
            <a:p>
              <a:pPr marL="0" lvl="1" algn="just"/>
              <a:endParaRPr lang="en-GB" sz="1400" b="1" u="sng" dirty="0">
                <a:solidFill>
                  <a:srgbClr val="464B69"/>
                </a:solidFill>
                <a:latin typeface="Arial"/>
              </a:endParaRPr>
            </a:p>
            <a:p>
              <a:pPr marL="171450" lvl="1" indent="-171450" algn="just">
                <a:buFont typeface="Arial" panose="020B0604020202020204" pitchFamily="34" charset="0"/>
                <a:buChar char="•"/>
              </a:pPr>
              <a:r>
                <a:rPr lang="en-GB" sz="1100" b="1" dirty="0" smtClean="0">
                  <a:solidFill>
                    <a:srgbClr val="464B69"/>
                  </a:solidFill>
                  <a:latin typeface="Arial"/>
                </a:rPr>
                <a:t>H = Height</a:t>
              </a:r>
            </a:p>
            <a:p>
              <a:pPr marL="171450" lvl="1" indent="-171450" algn="just">
                <a:buFont typeface="Arial" panose="020B0604020202020204" pitchFamily="34" charset="0"/>
                <a:buChar char="•"/>
              </a:pPr>
              <a:r>
                <a:rPr lang="en-GB" sz="1100" b="1" dirty="0" err="1" smtClean="0">
                  <a:solidFill>
                    <a:srgbClr val="464B69"/>
                  </a:solidFill>
                  <a:latin typeface="Arial"/>
                </a:rPr>
                <a:t>Pn</a:t>
              </a:r>
              <a:r>
                <a:rPr lang="en-GB" sz="1100" b="1" dirty="0" smtClean="0">
                  <a:solidFill>
                    <a:srgbClr val="464B69"/>
                  </a:solidFill>
                  <a:latin typeface="Arial"/>
                </a:rPr>
                <a:t> = Number of Passengers</a:t>
              </a:r>
            </a:p>
            <a:p>
              <a:pPr marL="171450" lvl="1" indent="-171450" algn="just"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rgbClr val="464B69"/>
                  </a:solidFill>
                  <a:latin typeface="Arial"/>
                </a:rPr>
                <a:t>S</a:t>
              </a:r>
              <a:r>
                <a:rPr lang="en-GB" sz="1100" b="1" dirty="0" smtClean="0">
                  <a:solidFill>
                    <a:srgbClr val="464B69"/>
                  </a:solidFill>
                  <a:latin typeface="Arial"/>
                </a:rPr>
                <a:t>n = </a:t>
              </a:r>
              <a:r>
                <a:rPr lang="en-GB" sz="1100" b="1" dirty="0">
                  <a:solidFill>
                    <a:srgbClr val="464B69"/>
                  </a:solidFill>
                  <a:latin typeface="Arial"/>
                </a:rPr>
                <a:t>Number of </a:t>
              </a:r>
              <a:r>
                <a:rPr lang="en-GB" sz="1100" b="1" dirty="0" smtClean="0">
                  <a:solidFill>
                    <a:srgbClr val="464B69"/>
                  </a:solidFill>
                  <a:latin typeface="Arial"/>
                </a:rPr>
                <a:t>Suitcases</a:t>
              </a:r>
            </a:p>
            <a:p>
              <a:pPr marL="171450" lvl="1" indent="-171450" algn="just">
                <a:buFont typeface="Arial" panose="020B0604020202020204" pitchFamily="34" charset="0"/>
                <a:buChar char="•"/>
              </a:pPr>
              <a:r>
                <a:rPr lang="en-GB" sz="1100" b="1" dirty="0" err="1" smtClean="0">
                  <a:solidFill>
                    <a:srgbClr val="464B69"/>
                  </a:solidFill>
                  <a:latin typeface="Arial"/>
                </a:rPr>
                <a:t>Obj</a:t>
              </a:r>
              <a:r>
                <a:rPr lang="en-GB" sz="1100" b="1" dirty="0" smtClean="0">
                  <a:solidFill>
                    <a:srgbClr val="464B69"/>
                  </a:solidFill>
                  <a:latin typeface="Arial"/>
                </a:rPr>
                <a:t> = objective (maximum revenue)</a:t>
              </a:r>
            </a:p>
            <a:p>
              <a:pPr marL="171450" lvl="1" indent="-171450" algn="just">
                <a:buFont typeface="Arial" panose="020B0604020202020204" pitchFamily="34" charset="0"/>
                <a:buChar char="•"/>
              </a:pPr>
              <a:r>
                <a:rPr lang="en-GB" sz="1100" b="1" dirty="0" smtClean="0">
                  <a:solidFill>
                    <a:srgbClr val="464B69"/>
                  </a:solidFill>
                  <a:latin typeface="Arial"/>
                </a:rPr>
                <a:t>C1 = Constraint (</a:t>
              </a:r>
              <a:r>
                <a:rPr lang="en-GB" sz="1100" b="1" dirty="0">
                  <a:solidFill>
                    <a:srgbClr val="464B69"/>
                  </a:solidFill>
                  <a:latin typeface="Arial"/>
                </a:rPr>
                <a:t>S</a:t>
              </a:r>
              <a:r>
                <a:rPr lang="en-GB" sz="1100" b="1" dirty="0" smtClean="0">
                  <a:solidFill>
                    <a:srgbClr val="464B69"/>
                  </a:solidFill>
                  <a:latin typeface="Arial"/>
                </a:rPr>
                <a:t>n </a:t>
              </a:r>
              <a:r>
                <a:rPr lang="en-GB" sz="1100" b="1" dirty="0">
                  <a:solidFill>
                    <a:srgbClr val="464B69"/>
                  </a:solidFill>
                  <a:latin typeface="Arial"/>
                </a:rPr>
                <a:t>≤ 5</a:t>
              </a:r>
              <a:r>
                <a:rPr lang="en-GB" sz="1100" b="1" dirty="0" smtClean="0">
                  <a:solidFill>
                    <a:srgbClr val="464B69"/>
                  </a:solidFill>
                  <a:latin typeface="Arial"/>
                </a:rPr>
                <a:t>*</a:t>
              </a:r>
              <a:r>
                <a:rPr lang="en-GB" sz="1100" b="1" dirty="0" err="1" smtClean="0">
                  <a:solidFill>
                    <a:srgbClr val="464B69"/>
                  </a:solidFill>
                  <a:latin typeface="Arial"/>
                </a:rPr>
                <a:t>Pn</a:t>
              </a:r>
              <a:r>
                <a:rPr lang="en-GB" sz="1100" b="1" dirty="0" smtClean="0">
                  <a:solidFill>
                    <a:srgbClr val="464B69"/>
                  </a:solidFill>
                  <a:latin typeface="Arial"/>
                </a:rPr>
                <a:t>)</a:t>
              </a:r>
              <a:endParaRPr lang="en-GB" sz="1050" b="1" dirty="0" smtClean="0">
                <a:solidFill>
                  <a:srgbClr val="464B69"/>
                </a:solidFill>
                <a:latin typeface="Arial"/>
              </a:endParaRPr>
            </a:p>
            <a:p>
              <a:pPr marL="285750" lvl="1" indent="-285750" algn="just">
                <a:buFont typeface="Wingdings" pitchFamily="2" charset="2"/>
                <a:buChar char="q"/>
              </a:pPr>
              <a:endParaRPr lang="en-GB" sz="1400" b="1" dirty="0">
                <a:solidFill>
                  <a:srgbClr val="464B69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0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b="1" dirty="0" smtClean="0"/>
              <a:t>02. </a:t>
            </a:r>
            <a:r>
              <a:rPr lang="en-US" sz="2700" dirty="0" smtClean="0"/>
              <a:t>Use Case: Implementation in GEMSEO </a:t>
            </a:r>
            <a:r>
              <a:rPr lang="en-US" sz="1800" dirty="0" smtClean="0"/>
              <a:t>(1/3)  </a:t>
            </a:r>
            <a:endParaRPr lang="en-GB" sz="2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67" y="1402428"/>
            <a:ext cx="4040675" cy="512756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35" name="Group 34"/>
          <p:cNvGrpSpPr/>
          <p:nvPr/>
        </p:nvGrpSpPr>
        <p:grpSpPr>
          <a:xfrm>
            <a:off x="4964381" y="3212976"/>
            <a:ext cx="1270244" cy="1484492"/>
            <a:chOff x="4964381" y="3212976"/>
            <a:chExt cx="1270244" cy="1484492"/>
          </a:xfrm>
        </p:grpSpPr>
        <p:sp>
          <p:nvSpPr>
            <p:cNvPr id="14" name="Right Brace 13"/>
            <p:cNvSpPr/>
            <p:nvPr/>
          </p:nvSpPr>
          <p:spPr>
            <a:xfrm>
              <a:off x="4964381" y="3212976"/>
              <a:ext cx="135493" cy="725201"/>
            </a:xfrm>
            <a:prstGeom prst="rightBrace">
              <a:avLst/>
            </a:prstGeom>
            <a:noFill/>
            <a:ln w="127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4964381" y="4031916"/>
              <a:ext cx="135490" cy="665552"/>
            </a:xfrm>
            <a:prstGeom prst="rightBrace">
              <a:avLst/>
            </a:prstGeom>
            <a:noFill/>
            <a:ln w="127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99873" y="3442180"/>
              <a:ext cx="9866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 smtClean="0">
                  <a:solidFill>
                    <a:srgbClr val="FF0000"/>
                  </a:solidFill>
                  <a:latin typeface="Arial"/>
                </a:rPr>
                <a:t>Variables wrapper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99874" y="4242834"/>
              <a:ext cx="113475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 smtClean="0">
                  <a:solidFill>
                    <a:srgbClr val="FF0000"/>
                  </a:solidFill>
                  <a:latin typeface="Arial"/>
                </a:rPr>
                <a:t>Evaluation equations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964378" y="4908336"/>
            <a:ext cx="1205714" cy="1608315"/>
            <a:chOff x="4964378" y="4908336"/>
            <a:chExt cx="1205714" cy="1608315"/>
          </a:xfrm>
        </p:grpSpPr>
        <p:sp>
          <p:nvSpPr>
            <p:cNvPr id="21" name="Right Brace 20"/>
            <p:cNvSpPr/>
            <p:nvPr/>
          </p:nvSpPr>
          <p:spPr>
            <a:xfrm>
              <a:off x="4964378" y="4908336"/>
              <a:ext cx="135493" cy="789376"/>
            </a:xfrm>
            <a:prstGeom prst="rightBrace">
              <a:avLst/>
            </a:prstGeom>
            <a:noFill/>
            <a:ln w="127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4964378" y="5727275"/>
              <a:ext cx="135493" cy="789376"/>
            </a:xfrm>
            <a:prstGeom prst="rightBrace">
              <a:avLst/>
            </a:prstGeom>
            <a:noFill/>
            <a:ln w="127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99870" y="5137540"/>
              <a:ext cx="98668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 smtClean="0">
                  <a:solidFill>
                    <a:srgbClr val="FF0000"/>
                  </a:solidFill>
                  <a:latin typeface="Arial"/>
                </a:rPr>
                <a:t>Variables wrapper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99871" y="5938194"/>
              <a:ext cx="107022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 smtClean="0">
                  <a:solidFill>
                    <a:srgbClr val="FF0000"/>
                  </a:solidFill>
                  <a:latin typeface="Arial"/>
                </a:rPr>
                <a:t>Evaluation equations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6340008" y="2033248"/>
            <a:ext cx="3939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Objective function &amp; constraints definition</a:t>
            </a:r>
          </a:p>
        </p:txBody>
      </p:sp>
      <p:sp>
        <p:nvSpPr>
          <p:cNvPr id="7" name="Right Brace 6"/>
          <p:cNvSpPr/>
          <p:nvPr/>
        </p:nvSpPr>
        <p:spPr>
          <a:xfrm>
            <a:off x="6059996" y="1377025"/>
            <a:ext cx="169366" cy="1640786"/>
          </a:xfrm>
          <a:prstGeom prst="rightBrace">
            <a:avLst/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3033" y="3771251"/>
            <a:ext cx="40114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b="1" dirty="0" smtClean="0">
                <a:solidFill>
                  <a:srgbClr val="464B69"/>
                </a:solidFill>
                <a:latin typeface="Arial"/>
              </a:rPr>
              <a:t>D1</a:t>
            </a:r>
            <a:r>
              <a:rPr lang="en-GB" sz="1400" dirty="0" smtClean="0">
                <a:solidFill>
                  <a:srgbClr val="464B69"/>
                </a:solidFill>
                <a:latin typeface="Arial"/>
              </a:rPr>
              <a:t> </a:t>
            </a:r>
            <a:r>
              <a:rPr lang="en-GB" sz="1400" dirty="0" smtClean="0">
                <a:solidFill>
                  <a:srgbClr val="464B69"/>
                </a:solidFill>
                <a:latin typeface="Arial"/>
                <a:sym typeface="Wingdings" panose="05000000000000000000" pitchFamily="2" charset="2"/>
              </a:rPr>
              <a:t> </a:t>
            </a:r>
            <a:r>
              <a:rPr lang="en-GB" sz="1400" dirty="0" smtClean="0">
                <a:solidFill>
                  <a:srgbClr val="464B69"/>
                </a:solidFill>
                <a:latin typeface="Arial"/>
              </a:rPr>
              <a:t>Evaluation 1: Passenger number</a:t>
            </a:r>
          </a:p>
        </p:txBody>
      </p:sp>
      <p:sp>
        <p:nvSpPr>
          <p:cNvPr id="9" name="Right Brace 8"/>
          <p:cNvSpPr/>
          <p:nvPr/>
        </p:nvSpPr>
        <p:spPr>
          <a:xfrm>
            <a:off x="6059996" y="3134943"/>
            <a:ext cx="169366" cy="1557898"/>
          </a:xfrm>
          <a:prstGeom prst="rightBrace">
            <a:avLst/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40008" y="5514278"/>
            <a:ext cx="40114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b="1" dirty="0" smtClean="0">
                <a:solidFill>
                  <a:srgbClr val="464B69"/>
                </a:solidFill>
                <a:latin typeface="Arial"/>
              </a:rPr>
              <a:t>D2</a:t>
            </a:r>
            <a:r>
              <a:rPr lang="en-GB" sz="1400" dirty="0" smtClean="0">
                <a:solidFill>
                  <a:srgbClr val="464B69"/>
                </a:solidFill>
                <a:latin typeface="Arial"/>
              </a:rPr>
              <a:t> </a:t>
            </a:r>
            <a:r>
              <a:rPr lang="en-GB" sz="1400" dirty="0">
                <a:solidFill>
                  <a:srgbClr val="464B69"/>
                </a:solidFill>
                <a:latin typeface="Arial"/>
                <a:sym typeface="Wingdings" panose="05000000000000000000" pitchFamily="2" charset="2"/>
              </a:rPr>
              <a:t> </a:t>
            </a:r>
            <a:r>
              <a:rPr lang="en-GB" sz="1400" dirty="0" smtClean="0">
                <a:solidFill>
                  <a:srgbClr val="464B69"/>
                </a:solidFill>
                <a:latin typeface="Arial"/>
              </a:rPr>
              <a:t>Evaluation 2: Suitcase number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6059996" y="4862336"/>
            <a:ext cx="169366" cy="1608008"/>
          </a:xfrm>
          <a:prstGeom prst="rightBrace">
            <a:avLst/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79376" y="3077459"/>
            <a:ext cx="1116124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479376" y="4772820"/>
            <a:ext cx="1116124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dash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9047589" y="507522"/>
            <a:ext cx="2737043" cy="33855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lvl="1" algn="ctr"/>
            <a:r>
              <a:rPr lang="en-GB" sz="1600" b="1" dirty="0" smtClean="0">
                <a:solidFill>
                  <a:srgbClr val="00B050"/>
                </a:solidFill>
                <a:latin typeface="Arial"/>
              </a:rPr>
              <a:t>56 lines of code used!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88" y="332414"/>
            <a:ext cx="3152743" cy="1423737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214315" y="1294042"/>
            <a:ext cx="804919" cy="508658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434195" y="865622"/>
            <a:ext cx="804919" cy="508658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9676791" y="480370"/>
            <a:ext cx="804919" cy="508658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899740" y="1504566"/>
            <a:ext cx="1258347" cy="1572880"/>
            <a:chOff x="4899740" y="1504566"/>
            <a:chExt cx="1258347" cy="1572880"/>
          </a:xfrm>
        </p:grpSpPr>
        <p:sp>
          <p:nvSpPr>
            <p:cNvPr id="16" name="Rectangle 15"/>
            <p:cNvSpPr/>
            <p:nvPr/>
          </p:nvSpPr>
          <p:spPr>
            <a:xfrm>
              <a:off x="4899740" y="2695044"/>
              <a:ext cx="103108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 smtClean="0">
                  <a:solidFill>
                    <a:srgbClr val="FF0000"/>
                  </a:solidFill>
                  <a:latin typeface="Arial"/>
                </a:rPr>
                <a:t>Objective function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8023" y="2877391"/>
              <a:ext cx="68552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 smtClean="0">
                  <a:solidFill>
                    <a:srgbClr val="FF0000"/>
                  </a:solidFill>
                  <a:latin typeface="Arial"/>
                </a:rPr>
                <a:t>Constraints</a:t>
              </a:r>
              <a:endParaRPr lang="en-GB" sz="700" dirty="0">
                <a:solidFill>
                  <a:srgbClr val="FF0000"/>
                </a:solidFill>
                <a:latin typeface="Arial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099874" y="1762143"/>
              <a:ext cx="105821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 smtClean="0">
                  <a:solidFill>
                    <a:srgbClr val="FF0000"/>
                  </a:solidFill>
                  <a:latin typeface="Arial"/>
                </a:rPr>
                <a:t>Variables wrapper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>
              <a:off x="4964378" y="1504566"/>
              <a:ext cx="135493" cy="725201"/>
            </a:xfrm>
            <a:prstGeom prst="rightBrace">
              <a:avLst/>
            </a:prstGeom>
            <a:noFill/>
            <a:ln w="127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9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b="1" dirty="0" smtClean="0"/>
              <a:t>02. </a:t>
            </a:r>
            <a:r>
              <a:rPr lang="en-US" sz="2700" dirty="0" smtClean="0"/>
              <a:t>Use Case: Implementation in GEMSEO </a:t>
            </a:r>
            <a:r>
              <a:rPr lang="en-US" sz="1800" dirty="0" smtClean="0"/>
              <a:t>(2/3)  </a:t>
            </a:r>
            <a:endParaRPr lang="en-GB" sz="2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988840"/>
            <a:ext cx="6188017" cy="394029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Right Brace 5"/>
          <p:cNvSpPr/>
          <p:nvPr/>
        </p:nvSpPr>
        <p:spPr>
          <a:xfrm>
            <a:off x="6763371" y="2852355"/>
            <a:ext cx="171117" cy="1065767"/>
          </a:xfrm>
          <a:prstGeom prst="rightBrace">
            <a:avLst/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6587" y="3231349"/>
            <a:ext cx="3320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Definition of input and output variables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4963872" y="4140052"/>
            <a:ext cx="257401" cy="1149774"/>
          </a:xfrm>
          <a:prstGeom prst="rightBrace">
            <a:avLst/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4299" y="4557228"/>
            <a:ext cx="2838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Hard coded evaluation equations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14600" y="5562045"/>
            <a:ext cx="3032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Storage of output result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10387942" y="3282556"/>
            <a:ext cx="532594" cy="218452"/>
          </a:xfrm>
          <a:prstGeom prst="rightArrow">
            <a:avLst/>
          </a:prstGeom>
          <a:gradFill rotWithShape="1">
            <a:gsLst>
              <a:gs pos="0">
                <a:srgbClr val="EB5F1E">
                  <a:shade val="51000"/>
                  <a:satMod val="130000"/>
                </a:srgbClr>
              </a:gs>
              <a:gs pos="80000">
                <a:srgbClr val="EB5F1E">
                  <a:shade val="93000"/>
                  <a:satMod val="130000"/>
                </a:srgbClr>
              </a:gs>
              <a:gs pos="100000">
                <a:srgbClr val="EB5F1E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B5F1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2" descr="Resultat d'imatges per a &quot;excel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453" y="3068960"/>
            <a:ext cx="731187" cy="70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t d'imatges per a &quot;icon cmd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22" y="4396077"/>
            <a:ext cx="630719" cy="63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8328247" y="4605711"/>
            <a:ext cx="1920240" cy="218452"/>
          </a:xfrm>
          <a:prstGeom prst="rightArrow">
            <a:avLst/>
          </a:prstGeom>
          <a:gradFill rotWithShape="1">
            <a:gsLst>
              <a:gs pos="0">
                <a:srgbClr val="EB5F1E">
                  <a:shade val="51000"/>
                  <a:satMod val="130000"/>
                </a:srgbClr>
              </a:gs>
              <a:gs pos="80000">
                <a:srgbClr val="EB5F1E">
                  <a:shade val="93000"/>
                  <a:satMod val="130000"/>
                </a:srgbClr>
              </a:gs>
              <a:gs pos="100000">
                <a:srgbClr val="EB5F1E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B5F1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6439" y="4394618"/>
            <a:ext cx="12859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000" i="1" dirty="0" smtClean="0">
                <a:solidFill>
                  <a:srgbClr val="464B69"/>
                </a:solidFill>
                <a:latin typeface="Arial"/>
              </a:rPr>
              <a:t>Could have been…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764092" y="5616266"/>
            <a:ext cx="2239363" cy="218452"/>
          </a:xfrm>
          <a:prstGeom prst="rightArrow">
            <a:avLst/>
          </a:prstGeom>
          <a:gradFill rotWithShape="1">
            <a:gsLst>
              <a:gs pos="0">
                <a:srgbClr val="EB5F1E">
                  <a:shade val="51000"/>
                  <a:satMod val="130000"/>
                </a:srgbClr>
              </a:gs>
              <a:gs pos="80000">
                <a:srgbClr val="EB5F1E">
                  <a:shade val="93000"/>
                  <a:satMod val="130000"/>
                </a:srgbClr>
              </a:gs>
              <a:gs pos="100000">
                <a:srgbClr val="EB5F1E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B5F1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17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  <p:bldP spid="11" grpId="0" animBg="1"/>
      <p:bldP spid="14" grpId="0" animBg="1"/>
      <p:bldP spid="15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b="1" dirty="0" smtClean="0"/>
              <a:t>02. </a:t>
            </a:r>
            <a:r>
              <a:rPr lang="en-US" sz="2700" dirty="0" smtClean="0"/>
              <a:t>Use Case: Implementation in GEMSEO </a:t>
            </a:r>
            <a:r>
              <a:rPr lang="en-US" sz="1800" dirty="0" smtClean="0"/>
              <a:t>(3/3)  </a:t>
            </a:r>
            <a:endParaRPr lang="en-GB" sz="2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844824"/>
            <a:ext cx="7372542" cy="451821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8762092" y="3620379"/>
            <a:ext cx="1819082" cy="31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Scenario creation</a:t>
            </a:r>
          </a:p>
        </p:txBody>
      </p:sp>
      <p:cxnSp>
        <p:nvCxnSpPr>
          <p:cNvPr id="7" name="Straight Arrow Connector 6"/>
          <p:cNvCxnSpPr>
            <a:endCxn id="10" idx="1"/>
          </p:cNvCxnSpPr>
          <p:nvPr/>
        </p:nvCxnSpPr>
        <p:spPr>
          <a:xfrm flipV="1">
            <a:off x="4871864" y="4402478"/>
            <a:ext cx="3890228" cy="0"/>
          </a:xfrm>
          <a:prstGeom prst="straightConnector1">
            <a:avLst/>
          </a:prstGeom>
          <a:noFill/>
          <a:ln w="25400" cap="flat" cmpd="sng" algn="ctr">
            <a:solidFill>
              <a:srgbClr val="EB5F1E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Right Brace 7"/>
          <p:cNvSpPr/>
          <p:nvPr/>
        </p:nvSpPr>
        <p:spPr>
          <a:xfrm>
            <a:off x="8382488" y="4691176"/>
            <a:ext cx="240891" cy="1126097"/>
          </a:xfrm>
          <a:prstGeom prst="rightBrace">
            <a:avLst>
              <a:gd name="adj1" fmla="val 13717"/>
              <a:gd name="adj2" fmla="val 50000"/>
            </a:avLst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2091" y="5087980"/>
            <a:ext cx="2590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Optimiser setup &amp; Execution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62092" y="4243553"/>
            <a:ext cx="2116540" cy="31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Adding the constraint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62092" y="2813288"/>
            <a:ext cx="1595988" cy="31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Design Space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31411" y="2216376"/>
            <a:ext cx="2116540" cy="31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Disciplines Definition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>
          <a:xfrm flipV="1">
            <a:off x="5568067" y="2375300"/>
            <a:ext cx="3163345" cy="0"/>
          </a:xfrm>
          <a:prstGeom prst="straightConnector1">
            <a:avLst/>
          </a:prstGeom>
          <a:noFill/>
          <a:ln w="25400" cap="flat" cmpd="sng" algn="ctr">
            <a:solidFill>
              <a:srgbClr val="EB5F1E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" name="Straight Arrow Connector 13"/>
          <p:cNvCxnSpPr>
            <a:endCxn id="11" idx="1"/>
          </p:cNvCxnSpPr>
          <p:nvPr/>
        </p:nvCxnSpPr>
        <p:spPr>
          <a:xfrm flipV="1">
            <a:off x="7248128" y="2972213"/>
            <a:ext cx="1513964" cy="0"/>
          </a:xfrm>
          <a:prstGeom prst="straightConnector1">
            <a:avLst/>
          </a:prstGeom>
          <a:noFill/>
          <a:ln w="25400" cap="flat" cmpd="sng" algn="ctr">
            <a:solidFill>
              <a:srgbClr val="EB5F1E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" name="Straight Arrow Connector 14"/>
          <p:cNvCxnSpPr>
            <a:endCxn id="6" idx="1"/>
          </p:cNvCxnSpPr>
          <p:nvPr/>
        </p:nvCxnSpPr>
        <p:spPr>
          <a:xfrm>
            <a:off x="8112224" y="3770298"/>
            <a:ext cx="649867" cy="0"/>
          </a:xfrm>
          <a:prstGeom prst="straightConnector1">
            <a:avLst/>
          </a:prstGeom>
          <a:noFill/>
          <a:ln w="25400" cap="flat" cmpd="sng" algn="ctr">
            <a:solidFill>
              <a:srgbClr val="EB5F1E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" name="Rectangle 15"/>
          <p:cNvSpPr/>
          <p:nvPr/>
        </p:nvSpPr>
        <p:spPr>
          <a:xfrm>
            <a:off x="8764429" y="5932407"/>
            <a:ext cx="1363004" cy="31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Post-Process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8382488" y="5900225"/>
            <a:ext cx="269220" cy="411490"/>
          </a:xfrm>
          <a:prstGeom prst="rightBrace">
            <a:avLst/>
          </a:prstGeom>
          <a:noFill/>
          <a:ln w="28575" cap="flat" cmpd="sng" algn="ctr">
            <a:solidFill>
              <a:schemeClr val="accent6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68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0" grpId="0"/>
      <p:bldP spid="11" grpId="0"/>
      <p:bldP spid="12" grpId="0"/>
      <p:bldP spid="16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7349" y="1844824"/>
            <a:ext cx="11700000" cy="821560"/>
          </a:xfrm>
        </p:spPr>
        <p:txBody>
          <a:bodyPr/>
          <a:lstStyle/>
          <a:p>
            <a:pPr algn="just"/>
            <a:r>
              <a:rPr lang="en-GB" sz="1400" b="1" dirty="0"/>
              <a:t>GEMSEO: </a:t>
            </a:r>
            <a:r>
              <a:rPr lang="en-US" sz="1400" dirty="0"/>
              <a:t>Generic Engine for Multidisciplinary Scenarios, Exploration and </a:t>
            </a:r>
            <a:r>
              <a:rPr lang="en-US" sz="1400" dirty="0" err="1"/>
              <a:t>Optimisation</a:t>
            </a:r>
            <a:r>
              <a:rPr lang="en-US" sz="1400" dirty="0"/>
              <a:t> developed in Python. It is the result of the collaboration between academic and industrial partners within the IRT Saint </a:t>
            </a:r>
            <a:r>
              <a:rPr lang="en-US" sz="1400" dirty="0" err="1"/>
              <a:t>Exupéry</a:t>
            </a:r>
            <a:r>
              <a:rPr lang="en-US" sz="1400" dirty="0"/>
              <a:t> MDA-MDO project (AIRBUS, ALTRAN, CERFACS, ISAE </a:t>
            </a:r>
            <a:r>
              <a:rPr lang="en-US" sz="1400" dirty="0" err="1"/>
              <a:t>Supaero</a:t>
            </a:r>
            <a:r>
              <a:rPr lang="en-US" sz="1400" dirty="0"/>
              <a:t>, ONERA, Capgemini)</a:t>
            </a:r>
          </a:p>
          <a:p>
            <a:endParaRPr lang="en-GB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b="1" dirty="0" smtClean="0"/>
              <a:t>01. </a:t>
            </a:r>
            <a:r>
              <a:rPr lang="en-US" dirty="0" smtClean="0"/>
              <a:t>GEMSEO: Definition</a:t>
            </a:r>
            <a:r>
              <a:rPr lang="en-US" dirty="0"/>
              <a:t/>
            </a:r>
            <a:br>
              <a:rPr lang="en-US" dirty="0"/>
            </a:b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5231904" y="2996952"/>
            <a:ext cx="68407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 </a:t>
            </a:r>
            <a:r>
              <a:rPr lang="en-US" sz="1600" b="1" dirty="0"/>
              <a:t>Features</a:t>
            </a:r>
            <a:r>
              <a:rPr lang="en-US" sz="1400" b="1" dirty="0"/>
              <a:t>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Automation of MDO processes based on MDO formulations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Features: coupling, optimization, design of experiments, visualization, surrogate modeling, machine learning, uncertainty quantification, ...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Easy to embed in simulation platforms or to use as a standalone software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Can use tools in Python,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Matlab</a:t>
            </a:r>
            <a:r>
              <a:rPr lang="en-US" sz="1400" dirty="0">
                <a:solidFill>
                  <a:srgbClr val="003252"/>
                </a:solidFill>
                <a:latin typeface="-apple-system"/>
              </a:rPr>
              <a:t>, Excel,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Scilab</a:t>
            </a:r>
            <a:r>
              <a:rPr lang="en-US" sz="1400" dirty="0">
                <a:solidFill>
                  <a:srgbClr val="003252"/>
                </a:solidFill>
                <a:latin typeface="-apple-system"/>
              </a:rPr>
              <a:t>, executables, ...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Built on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NumPy</a:t>
            </a:r>
            <a:r>
              <a:rPr lang="en-US" sz="1400" dirty="0">
                <a:solidFill>
                  <a:srgbClr val="003252"/>
                </a:solidFill>
                <a:latin typeface="-apple-system"/>
              </a:rPr>
              <a:t>,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SciPy</a:t>
            </a:r>
            <a:r>
              <a:rPr lang="en-US" sz="1400" dirty="0">
                <a:solidFill>
                  <a:srgbClr val="003252"/>
                </a:solidFill>
                <a:latin typeface="-apple-system"/>
              </a:rPr>
              <a:t> and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Matplotlib</a:t>
            </a:r>
            <a:endParaRPr lang="en-US" sz="1400" dirty="0">
              <a:solidFill>
                <a:srgbClr val="003252"/>
              </a:solidFill>
              <a:latin typeface="-apple-system"/>
            </a:endParaRP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Open source (GNU LGPL v3.0), commercially usable - see licenses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Source code is available on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gitlab</a:t>
            </a:r>
            <a:endParaRPr lang="en-US" sz="1400" dirty="0">
              <a:solidFill>
                <a:srgbClr val="003252"/>
              </a:solidFill>
              <a:latin typeface="-apple-system"/>
            </a:endParaRPr>
          </a:p>
        </p:txBody>
      </p:sp>
      <p:pic>
        <p:nvPicPr>
          <p:cNvPr id="7" name="Picture 2" descr="https://gemseo.readthedocs.io/en/latest/_static/gemseo_sche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284984"/>
            <a:ext cx="4447255" cy="166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 algn="just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GB" sz="1600" b="1" dirty="0">
                <a:solidFill>
                  <a:srgbClr val="464B69"/>
                </a:solidFill>
                <a:latin typeface="Arial"/>
              </a:rPr>
              <a:t>Code is executed and results are presented on Python console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b="1" dirty="0" smtClean="0"/>
              <a:t>02. </a:t>
            </a:r>
            <a:r>
              <a:rPr lang="en-US" sz="2700" dirty="0" smtClean="0"/>
              <a:t>Use Case: Execution &amp; Results </a:t>
            </a:r>
            <a:r>
              <a:rPr lang="en-US" sz="1800" dirty="0" smtClean="0"/>
              <a:t>(1/2)</a:t>
            </a:r>
            <a:endParaRPr lang="en-GB" sz="2700" dirty="0"/>
          </a:p>
        </p:txBody>
      </p:sp>
      <p:sp>
        <p:nvSpPr>
          <p:cNvPr id="5" name="Left Brace 4"/>
          <p:cNvSpPr/>
          <p:nvPr/>
        </p:nvSpPr>
        <p:spPr>
          <a:xfrm>
            <a:off x="753914" y="2708920"/>
            <a:ext cx="351269" cy="2895931"/>
          </a:xfrm>
          <a:prstGeom prst="leftBrace">
            <a:avLst/>
          </a:prstGeom>
          <a:noFill/>
          <a:ln w="25400" cap="flat" cmpd="sng" algn="ctr">
            <a:solidFill>
              <a:srgbClr val="EB5F1E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 rot="16200000">
            <a:off x="82467" y="4024240"/>
            <a:ext cx="957578" cy="30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Approach</a:t>
            </a:r>
          </a:p>
        </p:txBody>
      </p:sp>
      <p:sp>
        <p:nvSpPr>
          <p:cNvPr id="7" name="Left Brace 6"/>
          <p:cNvSpPr/>
          <p:nvPr/>
        </p:nvSpPr>
        <p:spPr>
          <a:xfrm>
            <a:off x="6513045" y="2708920"/>
            <a:ext cx="351269" cy="2288038"/>
          </a:xfrm>
          <a:prstGeom prst="leftBrace">
            <a:avLst/>
          </a:prstGeom>
          <a:noFill/>
          <a:ln w="25400" cap="flat" cmpd="sng" algn="ctr">
            <a:solidFill>
              <a:srgbClr val="EB5F1E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 rot="16200000">
            <a:off x="5874588" y="3647824"/>
            <a:ext cx="860119" cy="30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Results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0175" y="5806155"/>
            <a:ext cx="3021439" cy="307778"/>
          </a:xfrm>
          <a:prstGeom prst="rect">
            <a:avLst/>
          </a:prstGeom>
          <a:ln w="127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0" lvl="1" algn="ctr"/>
            <a:r>
              <a:rPr lang="en-GB" sz="1400" dirty="0" smtClean="0">
                <a:solidFill>
                  <a:srgbClr val="464B69"/>
                </a:solidFill>
                <a:latin typeface="Arial"/>
              </a:rPr>
              <a:t>Our design variable </a:t>
            </a:r>
            <a:r>
              <a:rPr lang="en-GB" sz="1400" b="1" dirty="0" smtClean="0">
                <a:solidFill>
                  <a:srgbClr val="464B69"/>
                </a:solidFill>
                <a:latin typeface="Arial"/>
              </a:rPr>
              <a:t>H = 1,065 m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93" y="2743657"/>
            <a:ext cx="4227916" cy="28689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24" y="2743657"/>
            <a:ext cx="4617302" cy="226105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8544272" y="4581128"/>
            <a:ext cx="12961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>
            <a:stCxn id="12" idx="2"/>
            <a:endCxn id="9" idx="0"/>
          </p:cNvCxnSpPr>
          <p:nvPr/>
        </p:nvCxnSpPr>
        <p:spPr>
          <a:xfrm flipH="1">
            <a:off x="9190895" y="4725144"/>
            <a:ext cx="1449" cy="10810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04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b="1" dirty="0" smtClean="0"/>
              <a:t>02. </a:t>
            </a:r>
            <a:r>
              <a:rPr lang="en-US" sz="2700" dirty="0" smtClean="0"/>
              <a:t>Use Case: Execution &amp; Results </a:t>
            </a:r>
            <a:r>
              <a:rPr lang="en-US" sz="1800" dirty="0" smtClean="0"/>
              <a:t>(2/2)</a:t>
            </a:r>
            <a:endParaRPr lang="en-GB" sz="2700" dirty="0"/>
          </a:p>
        </p:txBody>
      </p:sp>
      <p:pic>
        <p:nvPicPr>
          <p:cNvPr id="5" name="Image 4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480142"/>
            <a:ext cx="6624736" cy="1996340"/>
          </a:xfrm>
          <a:prstGeom prst="rect">
            <a:avLst/>
          </a:prstGeom>
        </p:spPr>
      </p:pic>
      <p:pic>
        <p:nvPicPr>
          <p:cNvPr id="6" name="Image 4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432" y="4221088"/>
            <a:ext cx="2866353" cy="2300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35228"/>
            <a:ext cx="5400600" cy="21881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19936" y="3939558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prstClr val="black"/>
                </a:solidFill>
                <a:latin typeface="Arial"/>
              </a:rPr>
              <a:t>3- Carpet Plot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9376" y="3851756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prstClr val="black"/>
                </a:solidFill>
                <a:latin typeface="Arial"/>
              </a:rPr>
              <a:t>2- Response Surface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15827" y="1063325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prstClr val="black"/>
                </a:solidFill>
                <a:latin typeface="Arial"/>
              </a:rPr>
              <a:t>1- XDSM Matrix</a:t>
            </a:r>
          </a:p>
        </p:txBody>
      </p:sp>
    </p:spTree>
    <p:extLst>
      <p:ext uri="{BB962C8B-B14F-4D97-AF65-F5344CB8AC3E}">
        <p14:creationId xmlns:p14="http://schemas.microsoft.com/office/powerpoint/2010/main" val="2396390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smtClean="0"/>
              <a:t>02</a:t>
            </a:r>
            <a:r>
              <a:rPr lang="en-US" b="1" dirty="0" smtClean="0"/>
              <a:t>. Use cases: </a:t>
            </a:r>
            <a:r>
              <a:rPr lang="en-US" dirty="0" smtClean="0"/>
              <a:t>Aero-acoustic optimization of drone propeller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942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 this scenario, we optimize the </a:t>
            </a:r>
            <a:r>
              <a:rPr lang="it-IT" i="1" dirty="0"/>
              <a:t>shape</a:t>
            </a:r>
            <a:r>
              <a:rPr lang="it-IT" dirty="0"/>
              <a:t> of a drone </a:t>
            </a:r>
            <a:r>
              <a:rPr lang="it-IT" dirty="0" smtClean="0"/>
              <a:t>propeller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We optimize the rotor to minimize the electrical </a:t>
            </a:r>
            <a:r>
              <a:rPr lang="it-IT" i="1" dirty="0" smtClean="0"/>
              <a:t>torque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Two disciplines are </a:t>
            </a:r>
            <a:r>
              <a:rPr lang="it-IT" dirty="0" smtClean="0"/>
              <a:t>involved: aerodynamics(QuickCFD) and acoustics(PyFonc)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Two </a:t>
            </a:r>
            <a:r>
              <a:rPr lang="it-IT" i="1" dirty="0"/>
              <a:t>constraints</a:t>
            </a:r>
            <a:r>
              <a:rPr lang="it-IT" dirty="0"/>
              <a:t> apply:</a:t>
            </a:r>
          </a:p>
          <a:p>
            <a:r>
              <a:rPr lang="it-IT" dirty="0" smtClean="0"/>
              <a:t>	</a:t>
            </a:r>
            <a:r>
              <a:rPr lang="it-IT" dirty="0"/>
              <a:t>1 - The </a:t>
            </a:r>
            <a:r>
              <a:rPr lang="it-IT" i="1" dirty="0"/>
              <a:t>thrust</a:t>
            </a:r>
            <a:r>
              <a:rPr lang="it-IT" dirty="0"/>
              <a:t> must be </a:t>
            </a:r>
            <a:r>
              <a:rPr lang="fr-FR" dirty="0"/>
              <a:t>≥</a:t>
            </a:r>
            <a:r>
              <a:rPr lang="it-IT" dirty="0"/>
              <a:t> 2N</a:t>
            </a:r>
          </a:p>
          <a:p>
            <a:r>
              <a:rPr lang="it-IT" dirty="0" smtClean="0"/>
              <a:t>	</a:t>
            </a:r>
            <a:r>
              <a:rPr lang="it-IT" dirty="0"/>
              <a:t>2 - The </a:t>
            </a:r>
            <a:r>
              <a:rPr lang="it-IT" i="1" dirty="0"/>
              <a:t>sound level </a:t>
            </a:r>
            <a:r>
              <a:rPr lang="it-IT" dirty="0"/>
              <a:t>(OASPL) must be </a:t>
            </a:r>
            <a:r>
              <a:rPr lang="fr-FR" dirty="0"/>
              <a:t>≤ initial </a:t>
            </a:r>
            <a:endParaRPr lang="it-IT" dirty="0"/>
          </a:p>
          <a:p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Aero-acoustic opyimization of drone propeller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7229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 rot="4460924">
            <a:off x="4067419" y="-488125"/>
            <a:ext cx="3632166" cy="8640334"/>
            <a:chOff x="3297164" y="-3219450"/>
            <a:chExt cx="5589661" cy="13296900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>
              <a:duotone>
                <a:srgbClr val="464B69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3305175" y="-3219450"/>
              <a:ext cx="5581650" cy="13296900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164" y="-3219450"/>
              <a:ext cx="4762500" cy="13173074"/>
            </a:xfrm>
            <a:prstGeom prst="rect">
              <a:avLst/>
            </a:prstGeom>
          </p:spPr>
        </p:pic>
      </p:grpSp>
      <p:sp>
        <p:nvSpPr>
          <p:cNvPr id="21" name="Rectangle à coins arrondis 20"/>
          <p:cNvSpPr/>
          <p:nvPr/>
        </p:nvSpPr>
        <p:spPr>
          <a:xfrm>
            <a:off x="565365" y="1379460"/>
            <a:ext cx="2908300" cy="277890"/>
          </a:xfrm>
          <a:prstGeom prst="roundRect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Chord</a:t>
            </a:r>
            <a:endParaRPr kumimoji="0" lang="fr-FR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2" name="Connecteur en angle 21"/>
          <p:cNvCxnSpPr>
            <a:stCxn id="21" idx="3"/>
            <a:endCxn id="23" idx="0"/>
          </p:cNvCxnSpPr>
          <p:nvPr/>
        </p:nvCxnSpPr>
        <p:spPr>
          <a:xfrm>
            <a:off x="3473665" y="1518405"/>
            <a:ext cx="4619941" cy="1451584"/>
          </a:xfrm>
          <a:prstGeom prst="bent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7954039" y="2969989"/>
            <a:ext cx="279133" cy="279133"/>
          </a:xfrm>
          <a:prstGeom prst="ellipse">
            <a:avLst/>
          </a:prstGeom>
          <a:noFill/>
          <a:ln w="38100" cap="flat" cmpd="sng" algn="ctr">
            <a:solidFill>
              <a:srgbClr val="80B8D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32560" y="2003700"/>
            <a:ext cx="5125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 smtClean="0">
                <a:solidFill>
                  <a:srgbClr val="CB2980"/>
                </a:solidFill>
                <a:latin typeface="Arial"/>
              </a:rPr>
              <a:t>The planar distance between the leading edge and the trailing edge</a:t>
            </a:r>
            <a:endParaRPr lang="fr-FR" sz="2400" i="1" dirty="0">
              <a:solidFill>
                <a:srgbClr val="CB2980"/>
              </a:solidFill>
              <a:latin typeface="Arial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233172" y="917795"/>
            <a:ext cx="338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solidFill>
                  <a:srgbClr val="CB2980"/>
                </a:solidFill>
                <a:latin typeface="Arial"/>
              </a:rPr>
              <a:t>Leading edge</a:t>
            </a:r>
            <a:endParaRPr lang="fr-FR" sz="2400" dirty="0">
              <a:solidFill>
                <a:srgbClr val="CB2980"/>
              </a:solidFill>
              <a:latin typeface="Arial"/>
            </a:endParaRPr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8485239" y="1524000"/>
            <a:ext cx="619432" cy="1017143"/>
          </a:xfrm>
          <a:prstGeom prst="line">
            <a:avLst/>
          </a:prstGeom>
          <a:noFill/>
          <a:ln w="12700" cap="flat" cmpd="sng" algn="ctr">
            <a:solidFill>
              <a:srgbClr val="CB2980"/>
            </a:solidFill>
            <a:prstDash val="solid"/>
          </a:ln>
          <a:effectLst/>
        </p:spPr>
      </p:cxnSp>
      <p:sp>
        <p:nvSpPr>
          <p:cNvPr id="27" name="ZoneTexte 26"/>
          <p:cNvSpPr txBox="1"/>
          <p:nvPr/>
        </p:nvSpPr>
        <p:spPr>
          <a:xfrm>
            <a:off x="7875814" y="4481113"/>
            <a:ext cx="338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solidFill>
                  <a:srgbClr val="CB2980"/>
                </a:solidFill>
                <a:latin typeface="Arial"/>
              </a:rPr>
              <a:t>Trailing edge</a:t>
            </a:r>
            <a:endParaRPr lang="fr-FR" sz="2400" dirty="0">
              <a:solidFill>
                <a:srgbClr val="CB2980"/>
              </a:solidFill>
              <a:latin typeface="Arial"/>
            </a:endParaRPr>
          </a:p>
        </p:txBody>
      </p:sp>
      <p:cxnSp>
        <p:nvCxnSpPr>
          <p:cNvPr id="28" name="Connecteur droit 27"/>
          <p:cNvCxnSpPr/>
          <p:nvPr/>
        </p:nvCxnSpPr>
        <p:spPr>
          <a:xfrm flipH="1" flipV="1">
            <a:off x="8485240" y="3657600"/>
            <a:ext cx="811160" cy="823513"/>
          </a:xfrm>
          <a:prstGeom prst="line">
            <a:avLst/>
          </a:prstGeom>
          <a:noFill/>
          <a:ln w="12700" cap="flat" cmpd="sng" algn="ctr">
            <a:solidFill>
              <a:srgbClr val="CB298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5518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1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1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1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251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51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/>
      <p:bldP spid="25" grpId="0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sp>
        <p:nvSpPr>
          <p:cNvPr id="14" name="Forme libre 13"/>
          <p:cNvSpPr/>
          <p:nvPr/>
        </p:nvSpPr>
        <p:spPr>
          <a:xfrm>
            <a:off x="1001028" y="1867300"/>
            <a:ext cx="10473000" cy="3955983"/>
          </a:xfrm>
          <a:custGeom>
            <a:avLst/>
            <a:gdLst>
              <a:gd name="connsiteX0" fmla="*/ 0 w 10279781"/>
              <a:gd name="connsiteY0" fmla="*/ 2618072 h 4061861"/>
              <a:gd name="connsiteX1" fmla="*/ 8816741 w 10279781"/>
              <a:gd name="connsiteY1" fmla="*/ 0 h 4061861"/>
              <a:gd name="connsiteX2" fmla="*/ 10279781 w 10279781"/>
              <a:gd name="connsiteY2" fmla="*/ 885524 h 4061861"/>
              <a:gd name="connsiteX3" fmla="*/ 1193533 w 10279781"/>
              <a:gd name="connsiteY3" fmla="*/ 4061861 h 4061861"/>
              <a:gd name="connsiteX4" fmla="*/ 0 w 10279781"/>
              <a:gd name="connsiteY4" fmla="*/ 2618072 h 4061861"/>
              <a:gd name="connsiteX0" fmla="*/ 0 w 10415248"/>
              <a:gd name="connsiteY0" fmla="*/ 2618072 h 4061861"/>
              <a:gd name="connsiteX1" fmla="*/ 8816741 w 10415248"/>
              <a:gd name="connsiteY1" fmla="*/ 0 h 4061861"/>
              <a:gd name="connsiteX2" fmla="*/ 10415248 w 10415248"/>
              <a:gd name="connsiteY2" fmla="*/ 927857 h 4061861"/>
              <a:gd name="connsiteX3" fmla="*/ 1193533 w 10415248"/>
              <a:gd name="connsiteY3" fmla="*/ 4061861 h 4061861"/>
              <a:gd name="connsiteX4" fmla="*/ 0 w 10415248"/>
              <a:gd name="connsiteY4" fmla="*/ 2618072 h 4061861"/>
              <a:gd name="connsiteX0" fmla="*/ 0 w 10415248"/>
              <a:gd name="connsiteY0" fmla="*/ 2618072 h 3965608"/>
              <a:gd name="connsiteX1" fmla="*/ 8816741 w 10415248"/>
              <a:gd name="connsiteY1" fmla="*/ 0 h 3965608"/>
              <a:gd name="connsiteX2" fmla="*/ 10415248 w 10415248"/>
              <a:gd name="connsiteY2" fmla="*/ 927857 h 3965608"/>
              <a:gd name="connsiteX3" fmla="*/ 1068405 w 10415248"/>
              <a:gd name="connsiteY3" fmla="*/ 3965608 h 3965608"/>
              <a:gd name="connsiteX4" fmla="*/ 0 w 10415248"/>
              <a:gd name="connsiteY4" fmla="*/ 2618072 h 3965608"/>
              <a:gd name="connsiteX0" fmla="*/ 0 w 10473000"/>
              <a:gd name="connsiteY0" fmla="*/ 2618072 h 3965608"/>
              <a:gd name="connsiteX1" fmla="*/ 8816741 w 10473000"/>
              <a:gd name="connsiteY1" fmla="*/ 0 h 3965608"/>
              <a:gd name="connsiteX2" fmla="*/ 10473000 w 10473000"/>
              <a:gd name="connsiteY2" fmla="*/ 947108 h 3965608"/>
              <a:gd name="connsiteX3" fmla="*/ 1068405 w 10473000"/>
              <a:gd name="connsiteY3" fmla="*/ 3965608 h 3965608"/>
              <a:gd name="connsiteX4" fmla="*/ 0 w 10473000"/>
              <a:gd name="connsiteY4" fmla="*/ 2618072 h 3965608"/>
              <a:gd name="connsiteX0" fmla="*/ 0 w 10473000"/>
              <a:gd name="connsiteY0" fmla="*/ 2618072 h 3955983"/>
              <a:gd name="connsiteX1" fmla="*/ 8816741 w 10473000"/>
              <a:gd name="connsiteY1" fmla="*/ 0 h 3955983"/>
              <a:gd name="connsiteX2" fmla="*/ 10473000 w 10473000"/>
              <a:gd name="connsiteY2" fmla="*/ 947108 h 3955983"/>
              <a:gd name="connsiteX3" fmla="*/ 1155032 w 10473000"/>
              <a:gd name="connsiteY3" fmla="*/ 3955983 h 3955983"/>
              <a:gd name="connsiteX4" fmla="*/ 0 w 10473000"/>
              <a:gd name="connsiteY4" fmla="*/ 2618072 h 395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3000" h="3955983">
                <a:moveTo>
                  <a:pt x="0" y="2618072"/>
                </a:moveTo>
                <a:lnTo>
                  <a:pt x="8816741" y="0"/>
                </a:lnTo>
                <a:lnTo>
                  <a:pt x="10473000" y="947108"/>
                </a:lnTo>
                <a:lnTo>
                  <a:pt x="1155032" y="3955983"/>
                </a:lnTo>
                <a:lnTo>
                  <a:pt x="0" y="2618072"/>
                </a:lnTo>
                <a:close/>
              </a:path>
            </a:pathLst>
          </a:custGeom>
          <a:solidFill>
            <a:srgbClr val="00F0FF">
              <a:alpha val="7000"/>
            </a:srgbClr>
          </a:solidFill>
          <a:ln w="25400" cap="flat" cmpd="sng" algn="ctr">
            <a:solidFill>
              <a:srgbClr val="00F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" name="Groupe 17"/>
          <p:cNvGrpSpPr/>
          <p:nvPr/>
        </p:nvGrpSpPr>
        <p:grpSpPr>
          <a:xfrm rot="4460924">
            <a:off x="4336164" y="-717528"/>
            <a:ext cx="3094676" cy="8559873"/>
            <a:chOff x="12192000" y="-3208338"/>
            <a:chExt cx="4762500" cy="13173075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>
              <a:duotone>
                <a:srgbClr val="464B69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2192000" y="-3208338"/>
              <a:ext cx="4762500" cy="13173075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0" y="-3208338"/>
              <a:ext cx="4762500" cy="13173075"/>
            </a:xfrm>
            <a:prstGeom prst="rect">
              <a:avLst/>
            </a:prstGeom>
          </p:spPr>
        </p:pic>
      </p:grpSp>
      <p:sp>
        <p:nvSpPr>
          <p:cNvPr id="29" name="Rectangle à coins arrondis 28"/>
          <p:cNvSpPr/>
          <p:nvPr/>
        </p:nvSpPr>
        <p:spPr>
          <a:xfrm>
            <a:off x="539485" y="898800"/>
            <a:ext cx="2908300" cy="1104900"/>
          </a:xfrm>
          <a:prstGeom prst="roundRect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Twist</a:t>
            </a:r>
            <a:endParaRPr kumimoji="0" lang="fr-FR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0" name="Connecteur en angle 29"/>
          <p:cNvCxnSpPr>
            <a:stCxn id="29" idx="3"/>
            <a:endCxn id="31" idx="0"/>
          </p:cNvCxnSpPr>
          <p:nvPr/>
        </p:nvCxnSpPr>
        <p:spPr>
          <a:xfrm>
            <a:off x="3447785" y="1451250"/>
            <a:ext cx="5789495" cy="1194255"/>
          </a:xfrm>
          <a:prstGeom prst="bentConnector2">
            <a:avLst/>
          </a:prstGeom>
          <a:noFill/>
          <a:ln w="19050" cap="flat" cmpd="sng" algn="ctr">
            <a:solidFill>
              <a:srgbClr val="80B8D6"/>
            </a:solidFill>
            <a:prstDash val="solid"/>
          </a:ln>
          <a:effectLst/>
        </p:spPr>
      </p:cxnSp>
      <p:sp>
        <p:nvSpPr>
          <p:cNvPr id="31" name="Ellipse 30"/>
          <p:cNvSpPr/>
          <p:nvPr/>
        </p:nvSpPr>
        <p:spPr>
          <a:xfrm>
            <a:off x="9097713" y="2645505"/>
            <a:ext cx="279133" cy="279133"/>
          </a:xfrm>
          <a:prstGeom prst="ellipse">
            <a:avLst/>
          </a:prstGeom>
          <a:noFill/>
          <a:ln w="38100" cap="flat" cmpd="sng" algn="ctr">
            <a:solidFill>
              <a:srgbClr val="80B8D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44858" y="2249001"/>
            <a:ext cx="5125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 smtClean="0">
                <a:solidFill>
                  <a:srgbClr val="CB2980"/>
                </a:solidFill>
                <a:latin typeface="Arial"/>
              </a:rPr>
              <a:t>The local angle between the sectional chord and the rotor plane</a:t>
            </a:r>
            <a:endParaRPr lang="fr-FR" sz="2400" i="1" dirty="0">
              <a:solidFill>
                <a:srgbClr val="CB2980"/>
              </a:solidFill>
              <a:latin typeface="Arial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9073346" y="4872705"/>
            <a:ext cx="338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solidFill>
                  <a:srgbClr val="CB2980"/>
                </a:solidFill>
                <a:latin typeface="Arial"/>
              </a:rPr>
              <a:t>Rotor plane</a:t>
            </a:r>
            <a:endParaRPr lang="fr-FR" sz="2400" dirty="0">
              <a:solidFill>
                <a:srgbClr val="CB2980"/>
              </a:solidFill>
              <a:latin typeface="Arial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 flipH="1" flipV="1">
            <a:off x="10349732" y="2924638"/>
            <a:ext cx="233524" cy="1836510"/>
          </a:xfrm>
          <a:prstGeom prst="line">
            <a:avLst/>
          </a:prstGeom>
          <a:noFill/>
          <a:ln w="12700" cap="flat" cmpd="sng" algn="ctr">
            <a:solidFill>
              <a:srgbClr val="CB2980"/>
            </a:solidFill>
            <a:prstDash val="solid"/>
          </a:ln>
          <a:effectLst/>
        </p:spPr>
      </p:cxnSp>
      <p:grpSp>
        <p:nvGrpSpPr>
          <p:cNvPr id="35" name="Groupe 34"/>
          <p:cNvGrpSpPr/>
          <p:nvPr/>
        </p:nvGrpSpPr>
        <p:grpSpPr>
          <a:xfrm rot="20849414">
            <a:off x="6735281" y="3024587"/>
            <a:ext cx="1615673" cy="1120603"/>
            <a:chOff x="6797424" y="3077277"/>
            <a:chExt cx="1493136" cy="995401"/>
          </a:xfrm>
        </p:grpSpPr>
        <p:sp>
          <p:nvSpPr>
            <p:cNvPr id="36" name="Forme libre 35"/>
            <p:cNvSpPr/>
            <p:nvPr/>
          </p:nvSpPr>
          <p:spPr>
            <a:xfrm rot="2055599">
              <a:off x="6938027" y="3320547"/>
              <a:ext cx="1024335" cy="275929"/>
            </a:xfrm>
            <a:custGeom>
              <a:avLst/>
              <a:gdLst>
                <a:gd name="connsiteX0" fmla="*/ 8960264 w 8968140"/>
                <a:gd name="connsiteY0" fmla="*/ 1052382 h 1628115"/>
                <a:gd name="connsiteX1" fmla="*/ 8164398 w 8968140"/>
                <a:gd name="connsiteY1" fmla="*/ 849182 h 1628115"/>
                <a:gd name="connsiteX2" fmla="*/ 7233064 w 8968140"/>
                <a:gd name="connsiteY2" fmla="*/ 645982 h 1628115"/>
                <a:gd name="connsiteX3" fmla="*/ 6140864 w 8968140"/>
                <a:gd name="connsiteY3" fmla="*/ 408915 h 1628115"/>
                <a:gd name="connsiteX4" fmla="*/ 5040198 w 8968140"/>
                <a:gd name="connsiteY4" fmla="*/ 188782 h 1628115"/>
                <a:gd name="connsiteX5" fmla="*/ 4201998 w 8968140"/>
                <a:gd name="connsiteY5" fmla="*/ 61782 h 1628115"/>
                <a:gd name="connsiteX6" fmla="*/ 3533131 w 8968140"/>
                <a:gd name="connsiteY6" fmla="*/ 2515 h 1628115"/>
                <a:gd name="connsiteX7" fmla="*/ 2754198 w 8968140"/>
                <a:gd name="connsiteY7" fmla="*/ 19448 h 1628115"/>
                <a:gd name="connsiteX8" fmla="*/ 2076864 w 8968140"/>
                <a:gd name="connsiteY8" fmla="*/ 95648 h 1628115"/>
                <a:gd name="connsiteX9" fmla="*/ 1484198 w 8968140"/>
                <a:gd name="connsiteY9" fmla="*/ 222648 h 1628115"/>
                <a:gd name="connsiteX10" fmla="*/ 908464 w 8968140"/>
                <a:gd name="connsiteY10" fmla="*/ 408915 h 1628115"/>
                <a:gd name="connsiteX11" fmla="*/ 417398 w 8968140"/>
                <a:gd name="connsiteY11" fmla="*/ 629048 h 1628115"/>
                <a:gd name="connsiteX12" fmla="*/ 95664 w 8968140"/>
                <a:gd name="connsiteY12" fmla="*/ 883048 h 1628115"/>
                <a:gd name="connsiteX13" fmla="*/ 36398 w 8968140"/>
                <a:gd name="connsiteY13" fmla="*/ 950782 h 1628115"/>
                <a:gd name="connsiteX14" fmla="*/ 2531 w 8968140"/>
                <a:gd name="connsiteY14" fmla="*/ 1035448 h 1628115"/>
                <a:gd name="connsiteX15" fmla="*/ 10998 w 8968140"/>
                <a:gd name="connsiteY15" fmla="*/ 1094715 h 1628115"/>
                <a:gd name="connsiteX16" fmla="*/ 78731 w 8968140"/>
                <a:gd name="connsiteY16" fmla="*/ 1204782 h 1628115"/>
                <a:gd name="connsiteX17" fmla="*/ 273464 w 8968140"/>
                <a:gd name="connsiteY17" fmla="*/ 1331782 h 1628115"/>
                <a:gd name="connsiteX18" fmla="*/ 595198 w 8968140"/>
                <a:gd name="connsiteY18" fmla="*/ 1433382 h 1628115"/>
                <a:gd name="connsiteX19" fmla="*/ 1153998 w 8968140"/>
                <a:gd name="connsiteY19" fmla="*/ 1534982 h 1628115"/>
                <a:gd name="connsiteX20" fmla="*/ 1907531 w 8968140"/>
                <a:gd name="connsiteY20" fmla="*/ 1602715 h 1628115"/>
                <a:gd name="connsiteX21" fmla="*/ 2652598 w 8968140"/>
                <a:gd name="connsiteY21" fmla="*/ 1628115 h 1628115"/>
                <a:gd name="connsiteX22" fmla="*/ 3753264 w 8968140"/>
                <a:gd name="connsiteY22" fmla="*/ 1619648 h 1628115"/>
                <a:gd name="connsiteX23" fmla="*/ 4633798 w 8968140"/>
                <a:gd name="connsiteY23" fmla="*/ 1568848 h 1628115"/>
                <a:gd name="connsiteX24" fmla="*/ 5446598 w 8968140"/>
                <a:gd name="connsiteY24" fmla="*/ 1475715 h 1628115"/>
                <a:gd name="connsiteX25" fmla="*/ 6403331 w 8968140"/>
                <a:gd name="connsiteY25" fmla="*/ 1348715 h 1628115"/>
                <a:gd name="connsiteX26" fmla="*/ 7393931 w 8968140"/>
                <a:gd name="connsiteY26" fmla="*/ 1179382 h 1628115"/>
                <a:gd name="connsiteX27" fmla="*/ 7935798 w 8968140"/>
                <a:gd name="connsiteY27" fmla="*/ 1120115 h 1628115"/>
                <a:gd name="connsiteX28" fmla="*/ 8536931 w 8968140"/>
                <a:gd name="connsiteY28" fmla="*/ 1060848 h 1628115"/>
                <a:gd name="connsiteX29" fmla="*/ 8960264 w 8968140"/>
                <a:gd name="connsiteY29" fmla="*/ 1052382 h 162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968140" h="1628115">
                  <a:moveTo>
                    <a:pt x="8960264" y="1052382"/>
                  </a:moveTo>
                  <a:cubicBezTo>
                    <a:pt x="8898175" y="1017104"/>
                    <a:pt x="8452265" y="916915"/>
                    <a:pt x="8164398" y="849182"/>
                  </a:cubicBezTo>
                  <a:cubicBezTo>
                    <a:pt x="7876531" y="781449"/>
                    <a:pt x="7233064" y="645982"/>
                    <a:pt x="7233064" y="645982"/>
                  </a:cubicBezTo>
                  <a:lnTo>
                    <a:pt x="6140864" y="408915"/>
                  </a:lnTo>
                  <a:lnTo>
                    <a:pt x="5040198" y="188782"/>
                  </a:lnTo>
                  <a:cubicBezTo>
                    <a:pt x="4717054" y="130927"/>
                    <a:pt x="4453176" y="92826"/>
                    <a:pt x="4201998" y="61782"/>
                  </a:cubicBezTo>
                  <a:cubicBezTo>
                    <a:pt x="3950820" y="30738"/>
                    <a:pt x="3774431" y="9571"/>
                    <a:pt x="3533131" y="2515"/>
                  </a:cubicBezTo>
                  <a:cubicBezTo>
                    <a:pt x="3291831" y="-4541"/>
                    <a:pt x="2996909" y="3926"/>
                    <a:pt x="2754198" y="19448"/>
                  </a:cubicBezTo>
                  <a:cubicBezTo>
                    <a:pt x="2511487" y="34970"/>
                    <a:pt x="2288531" y="61781"/>
                    <a:pt x="2076864" y="95648"/>
                  </a:cubicBezTo>
                  <a:cubicBezTo>
                    <a:pt x="1865197" y="129515"/>
                    <a:pt x="1678931" y="170437"/>
                    <a:pt x="1484198" y="222648"/>
                  </a:cubicBezTo>
                  <a:cubicBezTo>
                    <a:pt x="1289465" y="274859"/>
                    <a:pt x="1086264" y="341182"/>
                    <a:pt x="908464" y="408915"/>
                  </a:cubicBezTo>
                  <a:cubicBezTo>
                    <a:pt x="730664" y="476648"/>
                    <a:pt x="552865" y="550026"/>
                    <a:pt x="417398" y="629048"/>
                  </a:cubicBezTo>
                  <a:cubicBezTo>
                    <a:pt x="281931" y="708070"/>
                    <a:pt x="159164" y="829426"/>
                    <a:pt x="95664" y="883048"/>
                  </a:cubicBezTo>
                  <a:cubicBezTo>
                    <a:pt x="32164" y="936670"/>
                    <a:pt x="51920" y="925382"/>
                    <a:pt x="36398" y="950782"/>
                  </a:cubicBezTo>
                  <a:cubicBezTo>
                    <a:pt x="20876" y="976182"/>
                    <a:pt x="6764" y="1011459"/>
                    <a:pt x="2531" y="1035448"/>
                  </a:cubicBezTo>
                  <a:cubicBezTo>
                    <a:pt x="-1702" y="1059437"/>
                    <a:pt x="-1702" y="1066493"/>
                    <a:pt x="10998" y="1094715"/>
                  </a:cubicBezTo>
                  <a:cubicBezTo>
                    <a:pt x="23698" y="1122937"/>
                    <a:pt x="34987" y="1165271"/>
                    <a:pt x="78731" y="1204782"/>
                  </a:cubicBezTo>
                  <a:cubicBezTo>
                    <a:pt x="122475" y="1244293"/>
                    <a:pt x="187386" y="1293682"/>
                    <a:pt x="273464" y="1331782"/>
                  </a:cubicBezTo>
                  <a:cubicBezTo>
                    <a:pt x="359542" y="1369882"/>
                    <a:pt x="448442" y="1399515"/>
                    <a:pt x="595198" y="1433382"/>
                  </a:cubicBezTo>
                  <a:cubicBezTo>
                    <a:pt x="741954" y="1467249"/>
                    <a:pt x="935276" y="1506760"/>
                    <a:pt x="1153998" y="1534982"/>
                  </a:cubicBezTo>
                  <a:cubicBezTo>
                    <a:pt x="1372720" y="1563204"/>
                    <a:pt x="1657764" y="1587193"/>
                    <a:pt x="1907531" y="1602715"/>
                  </a:cubicBezTo>
                  <a:cubicBezTo>
                    <a:pt x="2157298" y="1618237"/>
                    <a:pt x="2652598" y="1628115"/>
                    <a:pt x="2652598" y="1628115"/>
                  </a:cubicBezTo>
                  <a:lnTo>
                    <a:pt x="3753264" y="1619648"/>
                  </a:lnTo>
                  <a:cubicBezTo>
                    <a:pt x="4083464" y="1609770"/>
                    <a:pt x="4351576" y="1592837"/>
                    <a:pt x="4633798" y="1568848"/>
                  </a:cubicBezTo>
                  <a:cubicBezTo>
                    <a:pt x="4916020" y="1544859"/>
                    <a:pt x="5446598" y="1475715"/>
                    <a:pt x="5446598" y="1475715"/>
                  </a:cubicBezTo>
                  <a:lnTo>
                    <a:pt x="6403331" y="1348715"/>
                  </a:lnTo>
                  <a:cubicBezTo>
                    <a:pt x="6727886" y="1299326"/>
                    <a:pt x="7138520" y="1217482"/>
                    <a:pt x="7393931" y="1179382"/>
                  </a:cubicBezTo>
                  <a:cubicBezTo>
                    <a:pt x="7649342" y="1141282"/>
                    <a:pt x="7935798" y="1120115"/>
                    <a:pt x="7935798" y="1120115"/>
                  </a:cubicBezTo>
                  <a:lnTo>
                    <a:pt x="8536931" y="1060848"/>
                  </a:lnTo>
                  <a:cubicBezTo>
                    <a:pt x="8702031" y="1046737"/>
                    <a:pt x="9022353" y="1087660"/>
                    <a:pt x="8960264" y="1052382"/>
                  </a:cubicBezTo>
                  <a:close/>
                </a:path>
              </a:pathLst>
            </a:custGeom>
            <a:noFill/>
            <a:ln w="25400" cap="flat" cmpd="sng" algn="ctr">
              <a:solidFill>
                <a:srgbClr val="F828D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7" name="Connecteur droit avec flèche 36"/>
            <p:cNvCxnSpPr/>
            <p:nvPr/>
          </p:nvCxnSpPr>
          <p:spPr>
            <a:xfrm flipH="1" flipV="1">
              <a:off x="6797424" y="3077277"/>
              <a:ext cx="1493136" cy="995401"/>
            </a:xfrm>
            <a:prstGeom prst="straightConnector1">
              <a:avLst/>
            </a:prstGeom>
            <a:noFill/>
            <a:ln w="28575" cap="flat" cmpd="sng" algn="ctr">
              <a:solidFill>
                <a:srgbClr val="00F0FF"/>
              </a:solidFill>
              <a:prstDash val="sysDot"/>
              <a:tailEnd type="none"/>
            </a:ln>
            <a:effectLst/>
          </p:spPr>
        </p:cxnSp>
      </p:grpSp>
      <p:grpSp>
        <p:nvGrpSpPr>
          <p:cNvPr id="38" name="Groupe 37"/>
          <p:cNvGrpSpPr/>
          <p:nvPr/>
        </p:nvGrpSpPr>
        <p:grpSpPr>
          <a:xfrm rot="21238549">
            <a:off x="7530726" y="2803560"/>
            <a:ext cx="1493136" cy="995401"/>
            <a:chOff x="7596011" y="2843846"/>
            <a:chExt cx="1493136" cy="995401"/>
          </a:xfrm>
        </p:grpSpPr>
        <p:sp>
          <p:nvSpPr>
            <p:cNvPr id="39" name="Forme libre 38"/>
            <p:cNvSpPr/>
            <p:nvPr/>
          </p:nvSpPr>
          <p:spPr>
            <a:xfrm rot="2055599">
              <a:off x="7739164" y="3078846"/>
              <a:ext cx="791158" cy="213117"/>
            </a:xfrm>
            <a:custGeom>
              <a:avLst/>
              <a:gdLst>
                <a:gd name="connsiteX0" fmla="*/ 8960264 w 8968140"/>
                <a:gd name="connsiteY0" fmla="*/ 1052382 h 1628115"/>
                <a:gd name="connsiteX1" fmla="*/ 8164398 w 8968140"/>
                <a:gd name="connsiteY1" fmla="*/ 849182 h 1628115"/>
                <a:gd name="connsiteX2" fmla="*/ 7233064 w 8968140"/>
                <a:gd name="connsiteY2" fmla="*/ 645982 h 1628115"/>
                <a:gd name="connsiteX3" fmla="*/ 6140864 w 8968140"/>
                <a:gd name="connsiteY3" fmla="*/ 408915 h 1628115"/>
                <a:gd name="connsiteX4" fmla="*/ 5040198 w 8968140"/>
                <a:gd name="connsiteY4" fmla="*/ 188782 h 1628115"/>
                <a:gd name="connsiteX5" fmla="*/ 4201998 w 8968140"/>
                <a:gd name="connsiteY5" fmla="*/ 61782 h 1628115"/>
                <a:gd name="connsiteX6" fmla="*/ 3533131 w 8968140"/>
                <a:gd name="connsiteY6" fmla="*/ 2515 h 1628115"/>
                <a:gd name="connsiteX7" fmla="*/ 2754198 w 8968140"/>
                <a:gd name="connsiteY7" fmla="*/ 19448 h 1628115"/>
                <a:gd name="connsiteX8" fmla="*/ 2076864 w 8968140"/>
                <a:gd name="connsiteY8" fmla="*/ 95648 h 1628115"/>
                <a:gd name="connsiteX9" fmla="*/ 1484198 w 8968140"/>
                <a:gd name="connsiteY9" fmla="*/ 222648 h 1628115"/>
                <a:gd name="connsiteX10" fmla="*/ 908464 w 8968140"/>
                <a:gd name="connsiteY10" fmla="*/ 408915 h 1628115"/>
                <a:gd name="connsiteX11" fmla="*/ 417398 w 8968140"/>
                <a:gd name="connsiteY11" fmla="*/ 629048 h 1628115"/>
                <a:gd name="connsiteX12" fmla="*/ 95664 w 8968140"/>
                <a:gd name="connsiteY12" fmla="*/ 883048 h 1628115"/>
                <a:gd name="connsiteX13" fmla="*/ 36398 w 8968140"/>
                <a:gd name="connsiteY13" fmla="*/ 950782 h 1628115"/>
                <a:gd name="connsiteX14" fmla="*/ 2531 w 8968140"/>
                <a:gd name="connsiteY14" fmla="*/ 1035448 h 1628115"/>
                <a:gd name="connsiteX15" fmla="*/ 10998 w 8968140"/>
                <a:gd name="connsiteY15" fmla="*/ 1094715 h 1628115"/>
                <a:gd name="connsiteX16" fmla="*/ 78731 w 8968140"/>
                <a:gd name="connsiteY16" fmla="*/ 1204782 h 1628115"/>
                <a:gd name="connsiteX17" fmla="*/ 273464 w 8968140"/>
                <a:gd name="connsiteY17" fmla="*/ 1331782 h 1628115"/>
                <a:gd name="connsiteX18" fmla="*/ 595198 w 8968140"/>
                <a:gd name="connsiteY18" fmla="*/ 1433382 h 1628115"/>
                <a:gd name="connsiteX19" fmla="*/ 1153998 w 8968140"/>
                <a:gd name="connsiteY19" fmla="*/ 1534982 h 1628115"/>
                <a:gd name="connsiteX20" fmla="*/ 1907531 w 8968140"/>
                <a:gd name="connsiteY20" fmla="*/ 1602715 h 1628115"/>
                <a:gd name="connsiteX21" fmla="*/ 2652598 w 8968140"/>
                <a:gd name="connsiteY21" fmla="*/ 1628115 h 1628115"/>
                <a:gd name="connsiteX22" fmla="*/ 3753264 w 8968140"/>
                <a:gd name="connsiteY22" fmla="*/ 1619648 h 1628115"/>
                <a:gd name="connsiteX23" fmla="*/ 4633798 w 8968140"/>
                <a:gd name="connsiteY23" fmla="*/ 1568848 h 1628115"/>
                <a:gd name="connsiteX24" fmla="*/ 5446598 w 8968140"/>
                <a:gd name="connsiteY24" fmla="*/ 1475715 h 1628115"/>
                <a:gd name="connsiteX25" fmla="*/ 6403331 w 8968140"/>
                <a:gd name="connsiteY25" fmla="*/ 1348715 h 1628115"/>
                <a:gd name="connsiteX26" fmla="*/ 7393931 w 8968140"/>
                <a:gd name="connsiteY26" fmla="*/ 1179382 h 1628115"/>
                <a:gd name="connsiteX27" fmla="*/ 7935798 w 8968140"/>
                <a:gd name="connsiteY27" fmla="*/ 1120115 h 1628115"/>
                <a:gd name="connsiteX28" fmla="*/ 8536931 w 8968140"/>
                <a:gd name="connsiteY28" fmla="*/ 1060848 h 1628115"/>
                <a:gd name="connsiteX29" fmla="*/ 8960264 w 8968140"/>
                <a:gd name="connsiteY29" fmla="*/ 1052382 h 162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968140" h="1628115">
                  <a:moveTo>
                    <a:pt x="8960264" y="1052382"/>
                  </a:moveTo>
                  <a:cubicBezTo>
                    <a:pt x="8898175" y="1017104"/>
                    <a:pt x="8452265" y="916915"/>
                    <a:pt x="8164398" y="849182"/>
                  </a:cubicBezTo>
                  <a:cubicBezTo>
                    <a:pt x="7876531" y="781449"/>
                    <a:pt x="7233064" y="645982"/>
                    <a:pt x="7233064" y="645982"/>
                  </a:cubicBezTo>
                  <a:lnTo>
                    <a:pt x="6140864" y="408915"/>
                  </a:lnTo>
                  <a:lnTo>
                    <a:pt x="5040198" y="188782"/>
                  </a:lnTo>
                  <a:cubicBezTo>
                    <a:pt x="4717054" y="130927"/>
                    <a:pt x="4453176" y="92826"/>
                    <a:pt x="4201998" y="61782"/>
                  </a:cubicBezTo>
                  <a:cubicBezTo>
                    <a:pt x="3950820" y="30738"/>
                    <a:pt x="3774431" y="9571"/>
                    <a:pt x="3533131" y="2515"/>
                  </a:cubicBezTo>
                  <a:cubicBezTo>
                    <a:pt x="3291831" y="-4541"/>
                    <a:pt x="2996909" y="3926"/>
                    <a:pt x="2754198" y="19448"/>
                  </a:cubicBezTo>
                  <a:cubicBezTo>
                    <a:pt x="2511487" y="34970"/>
                    <a:pt x="2288531" y="61781"/>
                    <a:pt x="2076864" y="95648"/>
                  </a:cubicBezTo>
                  <a:cubicBezTo>
                    <a:pt x="1865197" y="129515"/>
                    <a:pt x="1678931" y="170437"/>
                    <a:pt x="1484198" y="222648"/>
                  </a:cubicBezTo>
                  <a:cubicBezTo>
                    <a:pt x="1289465" y="274859"/>
                    <a:pt x="1086264" y="341182"/>
                    <a:pt x="908464" y="408915"/>
                  </a:cubicBezTo>
                  <a:cubicBezTo>
                    <a:pt x="730664" y="476648"/>
                    <a:pt x="552865" y="550026"/>
                    <a:pt x="417398" y="629048"/>
                  </a:cubicBezTo>
                  <a:cubicBezTo>
                    <a:pt x="281931" y="708070"/>
                    <a:pt x="159164" y="829426"/>
                    <a:pt x="95664" y="883048"/>
                  </a:cubicBezTo>
                  <a:cubicBezTo>
                    <a:pt x="32164" y="936670"/>
                    <a:pt x="51920" y="925382"/>
                    <a:pt x="36398" y="950782"/>
                  </a:cubicBezTo>
                  <a:cubicBezTo>
                    <a:pt x="20876" y="976182"/>
                    <a:pt x="6764" y="1011459"/>
                    <a:pt x="2531" y="1035448"/>
                  </a:cubicBezTo>
                  <a:cubicBezTo>
                    <a:pt x="-1702" y="1059437"/>
                    <a:pt x="-1702" y="1066493"/>
                    <a:pt x="10998" y="1094715"/>
                  </a:cubicBezTo>
                  <a:cubicBezTo>
                    <a:pt x="23698" y="1122937"/>
                    <a:pt x="34987" y="1165271"/>
                    <a:pt x="78731" y="1204782"/>
                  </a:cubicBezTo>
                  <a:cubicBezTo>
                    <a:pt x="122475" y="1244293"/>
                    <a:pt x="187386" y="1293682"/>
                    <a:pt x="273464" y="1331782"/>
                  </a:cubicBezTo>
                  <a:cubicBezTo>
                    <a:pt x="359542" y="1369882"/>
                    <a:pt x="448442" y="1399515"/>
                    <a:pt x="595198" y="1433382"/>
                  </a:cubicBezTo>
                  <a:cubicBezTo>
                    <a:pt x="741954" y="1467249"/>
                    <a:pt x="935276" y="1506760"/>
                    <a:pt x="1153998" y="1534982"/>
                  </a:cubicBezTo>
                  <a:cubicBezTo>
                    <a:pt x="1372720" y="1563204"/>
                    <a:pt x="1657764" y="1587193"/>
                    <a:pt x="1907531" y="1602715"/>
                  </a:cubicBezTo>
                  <a:cubicBezTo>
                    <a:pt x="2157298" y="1618237"/>
                    <a:pt x="2652598" y="1628115"/>
                    <a:pt x="2652598" y="1628115"/>
                  </a:cubicBezTo>
                  <a:lnTo>
                    <a:pt x="3753264" y="1619648"/>
                  </a:lnTo>
                  <a:cubicBezTo>
                    <a:pt x="4083464" y="1609770"/>
                    <a:pt x="4351576" y="1592837"/>
                    <a:pt x="4633798" y="1568848"/>
                  </a:cubicBezTo>
                  <a:cubicBezTo>
                    <a:pt x="4916020" y="1544859"/>
                    <a:pt x="5446598" y="1475715"/>
                    <a:pt x="5446598" y="1475715"/>
                  </a:cubicBezTo>
                  <a:lnTo>
                    <a:pt x="6403331" y="1348715"/>
                  </a:lnTo>
                  <a:cubicBezTo>
                    <a:pt x="6727886" y="1299326"/>
                    <a:pt x="7138520" y="1217482"/>
                    <a:pt x="7393931" y="1179382"/>
                  </a:cubicBezTo>
                  <a:cubicBezTo>
                    <a:pt x="7649342" y="1141282"/>
                    <a:pt x="7935798" y="1120115"/>
                    <a:pt x="7935798" y="1120115"/>
                  </a:cubicBezTo>
                  <a:lnTo>
                    <a:pt x="8536931" y="1060848"/>
                  </a:lnTo>
                  <a:cubicBezTo>
                    <a:pt x="8702031" y="1046737"/>
                    <a:pt x="9022353" y="1087660"/>
                    <a:pt x="8960264" y="1052382"/>
                  </a:cubicBezTo>
                  <a:close/>
                </a:path>
              </a:pathLst>
            </a:custGeom>
            <a:noFill/>
            <a:ln w="25400" cap="flat" cmpd="sng" algn="ctr">
              <a:solidFill>
                <a:srgbClr val="F828D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 flipH="1" flipV="1">
              <a:off x="7596011" y="2843846"/>
              <a:ext cx="1493136" cy="995401"/>
            </a:xfrm>
            <a:prstGeom prst="straightConnector1">
              <a:avLst/>
            </a:prstGeom>
            <a:noFill/>
            <a:ln w="28575" cap="flat" cmpd="sng" algn="ctr">
              <a:solidFill>
                <a:srgbClr val="00F0FF"/>
              </a:solidFill>
              <a:prstDash val="sysDot"/>
              <a:tailEnd type="none"/>
            </a:ln>
            <a:effectLst/>
          </p:spPr>
        </p:cxnSp>
      </p:grpSp>
      <p:grpSp>
        <p:nvGrpSpPr>
          <p:cNvPr id="41" name="Groupe 40"/>
          <p:cNvGrpSpPr/>
          <p:nvPr/>
        </p:nvGrpSpPr>
        <p:grpSpPr>
          <a:xfrm>
            <a:off x="8388128" y="2634706"/>
            <a:ext cx="1493136" cy="995401"/>
            <a:chOff x="8388128" y="2634706"/>
            <a:chExt cx="1493136" cy="995401"/>
          </a:xfrm>
        </p:grpSpPr>
        <p:sp>
          <p:nvSpPr>
            <p:cNvPr id="42" name="Forme libre 41"/>
            <p:cNvSpPr/>
            <p:nvPr/>
          </p:nvSpPr>
          <p:spPr>
            <a:xfrm rot="2055599">
              <a:off x="8581588" y="2859854"/>
              <a:ext cx="602924" cy="162412"/>
            </a:xfrm>
            <a:custGeom>
              <a:avLst/>
              <a:gdLst>
                <a:gd name="connsiteX0" fmla="*/ 8960264 w 8968140"/>
                <a:gd name="connsiteY0" fmla="*/ 1052382 h 1628115"/>
                <a:gd name="connsiteX1" fmla="*/ 8164398 w 8968140"/>
                <a:gd name="connsiteY1" fmla="*/ 849182 h 1628115"/>
                <a:gd name="connsiteX2" fmla="*/ 7233064 w 8968140"/>
                <a:gd name="connsiteY2" fmla="*/ 645982 h 1628115"/>
                <a:gd name="connsiteX3" fmla="*/ 6140864 w 8968140"/>
                <a:gd name="connsiteY3" fmla="*/ 408915 h 1628115"/>
                <a:gd name="connsiteX4" fmla="*/ 5040198 w 8968140"/>
                <a:gd name="connsiteY4" fmla="*/ 188782 h 1628115"/>
                <a:gd name="connsiteX5" fmla="*/ 4201998 w 8968140"/>
                <a:gd name="connsiteY5" fmla="*/ 61782 h 1628115"/>
                <a:gd name="connsiteX6" fmla="*/ 3533131 w 8968140"/>
                <a:gd name="connsiteY6" fmla="*/ 2515 h 1628115"/>
                <a:gd name="connsiteX7" fmla="*/ 2754198 w 8968140"/>
                <a:gd name="connsiteY7" fmla="*/ 19448 h 1628115"/>
                <a:gd name="connsiteX8" fmla="*/ 2076864 w 8968140"/>
                <a:gd name="connsiteY8" fmla="*/ 95648 h 1628115"/>
                <a:gd name="connsiteX9" fmla="*/ 1484198 w 8968140"/>
                <a:gd name="connsiteY9" fmla="*/ 222648 h 1628115"/>
                <a:gd name="connsiteX10" fmla="*/ 908464 w 8968140"/>
                <a:gd name="connsiteY10" fmla="*/ 408915 h 1628115"/>
                <a:gd name="connsiteX11" fmla="*/ 417398 w 8968140"/>
                <a:gd name="connsiteY11" fmla="*/ 629048 h 1628115"/>
                <a:gd name="connsiteX12" fmla="*/ 95664 w 8968140"/>
                <a:gd name="connsiteY12" fmla="*/ 883048 h 1628115"/>
                <a:gd name="connsiteX13" fmla="*/ 36398 w 8968140"/>
                <a:gd name="connsiteY13" fmla="*/ 950782 h 1628115"/>
                <a:gd name="connsiteX14" fmla="*/ 2531 w 8968140"/>
                <a:gd name="connsiteY14" fmla="*/ 1035448 h 1628115"/>
                <a:gd name="connsiteX15" fmla="*/ 10998 w 8968140"/>
                <a:gd name="connsiteY15" fmla="*/ 1094715 h 1628115"/>
                <a:gd name="connsiteX16" fmla="*/ 78731 w 8968140"/>
                <a:gd name="connsiteY16" fmla="*/ 1204782 h 1628115"/>
                <a:gd name="connsiteX17" fmla="*/ 273464 w 8968140"/>
                <a:gd name="connsiteY17" fmla="*/ 1331782 h 1628115"/>
                <a:gd name="connsiteX18" fmla="*/ 595198 w 8968140"/>
                <a:gd name="connsiteY18" fmla="*/ 1433382 h 1628115"/>
                <a:gd name="connsiteX19" fmla="*/ 1153998 w 8968140"/>
                <a:gd name="connsiteY19" fmla="*/ 1534982 h 1628115"/>
                <a:gd name="connsiteX20" fmla="*/ 1907531 w 8968140"/>
                <a:gd name="connsiteY20" fmla="*/ 1602715 h 1628115"/>
                <a:gd name="connsiteX21" fmla="*/ 2652598 w 8968140"/>
                <a:gd name="connsiteY21" fmla="*/ 1628115 h 1628115"/>
                <a:gd name="connsiteX22" fmla="*/ 3753264 w 8968140"/>
                <a:gd name="connsiteY22" fmla="*/ 1619648 h 1628115"/>
                <a:gd name="connsiteX23" fmla="*/ 4633798 w 8968140"/>
                <a:gd name="connsiteY23" fmla="*/ 1568848 h 1628115"/>
                <a:gd name="connsiteX24" fmla="*/ 5446598 w 8968140"/>
                <a:gd name="connsiteY24" fmla="*/ 1475715 h 1628115"/>
                <a:gd name="connsiteX25" fmla="*/ 6403331 w 8968140"/>
                <a:gd name="connsiteY25" fmla="*/ 1348715 h 1628115"/>
                <a:gd name="connsiteX26" fmla="*/ 7393931 w 8968140"/>
                <a:gd name="connsiteY26" fmla="*/ 1179382 h 1628115"/>
                <a:gd name="connsiteX27" fmla="*/ 7935798 w 8968140"/>
                <a:gd name="connsiteY27" fmla="*/ 1120115 h 1628115"/>
                <a:gd name="connsiteX28" fmla="*/ 8536931 w 8968140"/>
                <a:gd name="connsiteY28" fmla="*/ 1060848 h 1628115"/>
                <a:gd name="connsiteX29" fmla="*/ 8960264 w 8968140"/>
                <a:gd name="connsiteY29" fmla="*/ 1052382 h 162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968140" h="1628115">
                  <a:moveTo>
                    <a:pt x="8960264" y="1052382"/>
                  </a:moveTo>
                  <a:cubicBezTo>
                    <a:pt x="8898175" y="1017104"/>
                    <a:pt x="8452265" y="916915"/>
                    <a:pt x="8164398" y="849182"/>
                  </a:cubicBezTo>
                  <a:cubicBezTo>
                    <a:pt x="7876531" y="781449"/>
                    <a:pt x="7233064" y="645982"/>
                    <a:pt x="7233064" y="645982"/>
                  </a:cubicBezTo>
                  <a:lnTo>
                    <a:pt x="6140864" y="408915"/>
                  </a:lnTo>
                  <a:lnTo>
                    <a:pt x="5040198" y="188782"/>
                  </a:lnTo>
                  <a:cubicBezTo>
                    <a:pt x="4717054" y="130927"/>
                    <a:pt x="4453176" y="92826"/>
                    <a:pt x="4201998" y="61782"/>
                  </a:cubicBezTo>
                  <a:cubicBezTo>
                    <a:pt x="3950820" y="30738"/>
                    <a:pt x="3774431" y="9571"/>
                    <a:pt x="3533131" y="2515"/>
                  </a:cubicBezTo>
                  <a:cubicBezTo>
                    <a:pt x="3291831" y="-4541"/>
                    <a:pt x="2996909" y="3926"/>
                    <a:pt x="2754198" y="19448"/>
                  </a:cubicBezTo>
                  <a:cubicBezTo>
                    <a:pt x="2511487" y="34970"/>
                    <a:pt x="2288531" y="61781"/>
                    <a:pt x="2076864" y="95648"/>
                  </a:cubicBezTo>
                  <a:cubicBezTo>
                    <a:pt x="1865197" y="129515"/>
                    <a:pt x="1678931" y="170437"/>
                    <a:pt x="1484198" y="222648"/>
                  </a:cubicBezTo>
                  <a:cubicBezTo>
                    <a:pt x="1289465" y="274859"/>
                    <a:pt x="1086264" y="341182"/>
                    <a:pt x="908464" y="408915"/>
                  </a:cubicBezTo>
                  <a:cubicBezTo>
                    <a:pt x="730664" y="476648"/>
                    <a:pt x="552865" y="550026"/>
                    <a:pt x="417398" y="629048"/>
                  </a:cubicBezTo>
                  <a:cubicBezTo>
                    <a:pt x="281931" y="708070"/>
                    <a:pt x="159164" y="829426"/>
                    <a:pt x="95664" y="883048"/>
                  </a:cubicBezTo>
                  <a:cubicBezTo>
                    <a:pt x="32164" y="936670"/>
                    <a:pt x="51920" y="925382"/>
                    <a:pt x="36398" y="950782"/>
                  </a:cubicBezTo>
                  <a:cubicBezTo>
                    <a:pt x="20876" y="976182"/>
                    <a:pt x="6764" y="1011459"/>
                    <a:pt x="2531" y="1035448"/>
                  </a:cubicBezTo>
                  <a:cubicBezTo>
                    <a:pt x="-1702" y="1059437"/>
                    <a:pt x="-1702" y="1066493"/>
                    <a:pt x="10998" y="1094715"/>
                  </a:cubicBezTo>
                  <a:cubicBezTo>
                    <a:pt x="23698" y="1122937"/>
                    <a:pt x="34987" y="1165271"/>
                    <a:pt x="78731" y="1204782"/>
                  </a:cubicBezTo>
                  <a:cubicBezTo>
                    <a:pt x="122475" y="1244293"/>
                    <a:pt x="187386" y="1293682"/>
                    <a:pt x="273464" y="1331782"/>
                  </a:cubicBezTo>
                  <a:cubicBezTo>
                    <a:pt x="359542" y="1369882"/>
                    <a:pt x="448442" y="1399515"/>
                    <a:pt x="595198" y="1433382"/>
                  </a:cubicBezTo>
                  <a:cubicBezTo>
                    <a:pt x="741954" y="1467249"/>
                    <a:pt x="935276" y="1506760"/>
                    <a:pt x="1153998" y="1534982"/>
                  </a:cubicBezTo>
                  <a:cubicBezTo>
                    <a:pt x="1372720" y="1563204"/>
                    <a:pt x="1657764" y="1587193"/>
                    <a:pt x="1907531" y="1602715"/>
                  </a:cubicBezTo>
                  <a:cubicBezTo>
                    <a:pt x="2157298" y="1618237"/>
                    <a:pt x="2652598" y="1628115"/>
                    <a:pt x="2652598" y="1628115"/>
                  </a:cubicBezTo>
                  <a:lnTo>
                    <a:pt x="3753264" y="1619648"/>
                  </a:lnTo>
                  <a:cubicBezTo>
                    <a:pt x="4083464" y="1609770"/>
                    <a:pt x="4351576" y="1592837"/>
                    <a:pt x="4633798" y="1568848"/>
                  </a:cubicBezTo>
                  <a:cubicBezTo>
                    <a:pt x="4916020" y="1544859"/>
                    <a:pt x="5446598" y="1475715"/>
                    <a:pt x="5446598" y="1475715"/>
                  </a:cubicBezTo>
                  <a:lnTo>
                    <a:pt x="6403331" y="1348715"/>
                  </a:lnTo>
                  <a:cubicBezTo>
                    <a:pt x="6727886" y="1299326"/>
                    <a:pt x="7138520" y="1217482"/>
                    <a:pt x="7393931" y="1179382"/>
                  </a:cubicBezTo>
                  <a:cubicBezTo>
                    <a:pt x="7649342" y="1141282"/>
                    <a:pt x="7935798" y="1120115"/>
                    <a:pt x="7935798" y="1120115"/>
                  </a:cubicBezTo>
                  <a:lnTo>
                    <a:pt x="8536931" y="1060848"/>
                  </a:lnTo>
                  <a:cubicBezTo>
                    <a:pt x="8702031" y="1046737"/>
                    <a:pt x="9022353" y="1087660"/>
                    <a:pt x="8960264" y="1052382"/>
                  </a:cubicBezTo>
                  <a:close/>
                </a:path>
              </a:pathLst>
            </a:custGeom>
            <a:noFill/>
            <a:ln w="25400" cap="flat" cmpd="sng" algn="ctr">
              <a:solidFill>
                <a:srgbClr val="F828D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 flipH="1" flipV="1">
              <a:off x="8388128" y="2634706"/>
              <a:ext cx="1493136" cy="995401"/>
            </a:xfrm>
            <a:prstGeom prst="straightConnector1">
              <a:avLst/>
            </a:prstGeom>
            <a:noFill/>
            <a:ln w="28575" cap="flat" cmpd="sng" algn="ctr">
              <a:solidFill>
                <a:srgbClr val="00F0FF"/>
              </a:solidFill>
              <a:prstDash val="sysDot"/>
              <a:tailEnd type="none"/>
            </a:ln>
            <a:effectLst/>
          </p:spPr>
        </p:cxnSp>
      </p:grpSp>
      <p:sp>
        <p:nvSpPr>
          <p:cNvPr id="44" name="ZoneTexte 43"/>
          <p:cNvSpPr txBox="1"/>
          <p:nvPr/>
        </p:nvSpPr>
        <p:spPr>
          <a:xfrm>
            <a:off x="6258534" y="5264780"/>
            <a:ext cx="338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solidFill>
                  <a:srgbClr val="CB2980"/>
                </a:solidFill>
                <a:latin typeface="Arial"/>
              </a:rPr>
              <a:t>Chord</a:t>
            </a:r>
            <a:endParaRPr lang="fr-FR" sz="2400" dirty="0">
              <a:solidFill>
                <a:srgbClr val="CB2980"/>
              </a:solidFill>
              <a:latin typeface="Arial"/>
            </a:endParaRPr>
          </a:p>
        </p:txBody>
      </p:sp>
      <p:cxnSp>
        <p:nvCxnSpPr>
          <p:cNvPr id="45" name="Connecteur droit 44"/>
          <p:cNvCxnSpPr/>
          <p:nvPr/>
        </p:nvCxnSpPr>
        <p:spPr>
          <a:xfrm flipH="1" flipV="1">
            <a:off x="7972007" y="4053744"/>
            <a:ext cx="49500" cy="968000"/>
          </a:xfrm>
          <a:prstGeom prst="line">
            <a:avLst/>
          </a:prstGeom>
          <a:noFill/>
          <a:ln w="12700" cap="flat" cmpd="sng" algn="ctr">
            <a:solidFill>
              <a:srgbClr val="CB298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403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601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601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101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601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101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6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10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60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9" grpId="0" animBg="1"/>
      <p:bldP spid="31" grpId="0" animBg="1"/>
      <p:bldP spid="32" grpId="0"/>
      <p:bldP spid="33" grpId="0"/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grpSp>
        <p:nvGrpSpPr>
          <p:cNvPr id="24" name="Groupe 23"/>
          <p:cNvGrpSpPr/>
          <p:nvPr/>
        </p:nvGrpSpPr>
        <p:grpSpPr>
          <a:xfrm rot="4460924">
            <a:off x="4336164" y="-717528"/>
            <a:ext cx="3094676" cy="8559873"/>
            <a:chOff x="12192000" y="-3208338"/>
            <a:chExt cx="4762500" cy="13173075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2">
              <a:duotone>
                <a:srgbClr val="464B69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2192000" y="-3208338"/>
              <a:ext cx="4762500" cy="13173075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0" y="-3208338"/>
              <a:ext cx="4762500" cy="13173075"/>
            </a:xfrm>
            <a:prstGeom prst="rect">
              <a:avLst/>
            </a:prstGeom>
          </p:spPr>
        </p:pic>
      </p:grpSp>
      <p:sp>
        <p:nvSpPr>
          <p:cNvPr id="27" name="Rectangle à coins arrondis 26"/>
          <p:cNvSpPr/>
          <p:nvPr/>
        </p:nvSpPr>
        <p:spPr>
          <a:xfrm>
            <a:off x="532560" y="896888"/>
            <a:ext cx="2908300" cy="1104900"/>
          </a:xfrm>
          <a:prstGeom prst="round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Sweep</a:t>
            </a:r>
            <a:endParaRPr kumimoji="0" lang="fr-FR" sz="3200" b="0" i="0" u="none" strike="noStrike" kern="0" cap="none" spc="0" normalizeH="0" baseline="0" noProof="0" dirty="0" smtClean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8" name="Connecteur en angle 27"/>
          <p:cNvCxnSpPr>
            <a:stCxn id="27" idx="3"/>
            <a:endCxn id="46" idx="0"/>
          </p:cNvCxnSpPr>
          <p:nvPr/>
        </p:nvCxnSpPr>
        <p:spPr>
          <a:xfrm>
            <a:off x="3440860" y="1449338"/>
            <a:ext cx="4652746" cy="1520651"/>
          </a:xfrm>
          <a:prstGeom prst="bentConnector2">
            <a:avLst/>
          </a:prstGeom>
          <a:noFill/>
          <a:ln w="19050" cap="flat" cmpd="sng" algn="ctr">
            <a:solidFill>
              <a:srgbClr val="80B8D6"/>
            </a:solidFill>
            <a:prstDash val="solid"/>
          </a:ln>
          <a:effectLst/>
        </p:spPr>
      </p:cxnSp>
      <p:sp>
        <p:nvSpPr>
          <p:cNvPr id="46" name="Ellipse 45"/>
          <p:cNvSpPr/>
          <p:nvPr/>
        </p:nvSpPr>
        <p:spPr>
          <a:xfrm>
            <a:off x="7954039" y="2969989"/>
            <a:ext cx="279133" cy="279133"/>
          </a:xfrm>
          <a:prstGeom prst="ellipse">
            <a:avLst/>
          </a:prstGeom>
          <a:noFill/>
          <a:ln w="38100" cap="flat" cmpd="sng" algn="ctr">
            <a:solidFill>
              <a:srgbClr val="80B8D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532560" y="2003700"/>
            <a:ext cx="5125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 smtClean="0">
                <a:solidFill>
                  <a:srgbClr val="CB2980"/>
                </a:solidFill>
                <a:latin typeface="Arial"/>
              </a:rPr>
              <a:t>A native backwards curvature of the blade axis</a:t>
            </a:r>
            <a:endParaRPr lang="fr-FR" sz="2400" i="1" dirty="0">
              <a:solidFill>
                <a:srgbClr val="CB2980"/>
              </a:solidFill>
              <a:latin typeface="Arial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8697645" y="1793776"/>
            <a:ext cx="338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smtClean="0">
                <a:solidFill>
                  <a:srgbClr val="CB2980"/>
                </a:solidFill>
                <a:latin typeface="Arial"/>
              </a:rPr>
              <a:t>Blade axis</a:t>
            </a:r>
            <a:endParaRPr lang="fr-FR" sz="2400" dirty="0">
              <a:solidFill>
                <a:srgbClr val="CB2980"/>
              </a:solidFill>
              <a:latin typeface="Arial"/>
            </a:endParaRPr>
          </a:p>
        </p:txBody>
      </p:sp>
      <p:sp>
        <p:nvSpPr>
          <p:cNvPr id="2" name="Forme libre 1"/>
          <p:cNvSpPr/>
          <p:nvPr/>
        </p:nvSpPr>
        <p:spPr>
          <a:xfrm>
            <a:off x="6448926" y="2396691"/>
            <a:ext cx="4851133" cy="1251284"/>
          </a:xfrm>
          <a:custGeom>
            <a:avLst/>
            <a:gdLst>
              <a:gd name="connsiteX0" fmla="*/ 0 w 4851133"/>
              <a:gd name="connsiteY0" fmla="*/ 1251284 h 1251284"/>
              <a:gd name="connsiteX1" fmla="*/ 1588169 w 4851133"/>
              <a:gd name="connsiteY1" fmla="*/ 683393 h 1251284"/>
              <a:gd name="connsiteX2" fmla="*/ 3291840 w 4851133"/>
              <a:gd name="connsiteY2" fmla="*/ 231006 h 1251284"/>
              <a:gd name="connsiteX3" fmla="*/ 4851133 w 4851133"/>
              <a:gd name="connsiteY3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1133" h="1251284">
                <a:moveTo>
                  <a:pt x="0" y="1251284"/>
                </a:moveTo>
                <a:cubicBezTo>
                  <a:pt x="519764" y="1052361"/>
                  <a:pt x="1039529" y="853439"/>
                  <a:pt x="1588169" y="683393"/>
                </a:cubicBezTo>
                <a:cubicBezTo>
                  <a:pt x="2136809" y="513347"/>
                  <a:pt x="2748013" y="344905"/>
                  <a:pt x="3291840" y="231006"/>
                </a:cubicBezTo>
                <a:cubicBezTo>
                  <a:pt x="3835667" y="117107"/>
                  <a:pt x="4343400" y="58553"/>
                  <a:pt x="4851133" y="0"/>
                </a:cubicBezTo>
              </a:path>
            </a:pathLst>
          </a:custGeom>
          <a:noFill/>
          <a:ln w="28575">
            <a:solidFill>
              <a:srgbClr val="CB2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3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01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6" grpId="0" animBg="1"/>
      <p:bldP spid="47" grpId="0"/>
      <p:bldP spid="4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84549" y="1709192"/>
            <a:ext cx="206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smtClean="0">
                <a:latin typeface="Arial"/>
              </a:rPr>
              <a:t>Scenario:</a:t>
            </a:r>
            <a:endParaRPr lang="fr-FR" sz="2700" dirty="0">
              <a:latin typeface="Arial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316525" y="1709192"/>
            <a:ext cx="334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smtClean="0">
                <a:latin typeface="Arial"/>
              </a:rPr>
              <a:t>MDO Aero-acoustic</a:t>
            </a:r>
            <a:endParaRPr lang="fr-FR" sz="2700" dirty="0">
              <a:latin typeface="Arial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4549" y="2416171"/>
            <a:ext cx="206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smtClean="0">
                <a:latin typeface="Arial"/>
              </a:rPr>
              <a:t>Disciplines:</a:t>
            </a:r>
            <a:endParaRPr lang="fr-FR" sz="2700" dirty="0">
              <a:latin typeface="Arial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316525" y="2416171"/>
            <a:ext cx="5417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smtClean="0">
                <a:latin typeface="Arial"/>
              </a:rPr>
              <a:t>Aerodynamics, Acoustics</a:t>
            </a:r>
            <a:endParaRPr lang="fr-FR" sz="2700" dirty="0">
              <a:latin typeface="Arial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84549" y="3111357"/>
            <a:ext cx="206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smtClean="0">
                <a:latin typeface="Arial"/>
              </a:rPr>
              <a:t>Tools:</a:t>
            </a:r>
            <a:endParaRPr lang="fr-FR" sz="2700" dirty="0">
              <a:latin typeface="Arial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316525" y="3111357"/>
            <a:ext cx="7051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smtClean="0">
                <a:latin typeface="Arial"/>
              </a:rPr>
              <a:t>QuickCFD (Aero), PyFonc (Acoustics)</a:t>
            </a:r>
            <a:endParaRPr lang="fr-FR" sz="2700" dirty="0">
              <a:latin typeface="Arial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227349" y="1556792"/>
            <a:ext cx="11785600" cy="4752528"/>
          </a:xfrm>
          <a:prstGeom prst="roundRect">
            <a:avLst>
              <a:gd name="adj" fmla="val 11941"/>
            </a:avLst>
          </a:prstGeom>
          <a:noFill/>
          <a:ln w="76200" cap="flat" cmpd="sng" algn="ctr">
            <a:solidFill>
              <a:srgbClr val="BEFD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700" b="0" i="0" u="none" strike="noStrike" kern="0" cap="none" spc="0" normalizeH="0" baseline="0" noProof="0" smtClean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84549" y="3806543"/>
            <a:ext cx="206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smtClean="0">
                <a:latin typeface="Arial"/>
              </a:rPr>
              <a:t>Objective:</a:t>
            </a:r>
            <a:endParaRPr lang="fr-FR" sz="2700" dirty="0">
              <a:latin typeface="Arial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3316525" y="3806543"/>
            <a:ext cx="863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smtClean="0">
                <a:latin typeface="Arial"/>
              </a:rPr>
              <a:t>Minimize torque</a:t>
            </a:r>
            <a:endParaRPr lang="fr-FR" sz="2700" dirty="0">
              <a:latin typeface="Arial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84549" y="4501729"/>
            <a:ext cx="231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smtClean="0">
                <a:latin typeface="Arial"/>
              </a:rPr>
              <a:t>Constraints:</a:t>
            </a:r>
            <a:endParaRPr lang="fr-FR" sz="2700" dirty="0">
              <a:latin typeface="Arial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316525" y="4501729"/>
            <a:ext cx="84061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700" dirty="0" smtClean="0">
                <a:latin typeface="Arial"/>
              </a:rPr>
              <a:t>Rotor thrust </a:t>
            </a:r>
            <a:r>
              <a:rPr lang="fr-FR" sz="2700" dirty="0">
                <a:latin typeface="Arial"/>
              </a:rPr>
              <a:t>≥</a:t>
            </a:r>
            <a:r>
              <a:rPr lang="it-IT" sz="2700" dirty="0">
                <a:latin typeface="Arial"/>
              </a:rPr>
              <a:t> </a:t>
            </a:r>
            <a:r>
              <a:rPr lang="it-IT" sz="2700" dirty="0" smtClean="0">
                <a:latin typeface="Arial"/>
              </a:rPr>
              <a:t>2 N</a:t>
            </a:r>
            <a:endParaRPr lang="it-IT" sz="2700" dirty="0">
              <a:latin typeface="Arial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700" dirty="0" smtClean="0">
                <a:latin typeface="Arial"/>
              </a:rPr>
              <a:t>Same </a:t>
            </a:r>
            <a:r>
              <a:rPr lang="it-IT" sz="2700" dirty="0">
                <a:latin typeface="Arial"/>
              </a:rPr>
              <a:t>OASPL (Overall sound pressure level)</a:t>
            </a:r>
            <a:endParaRPr lang="fr-FR" sz="2700" dirty="0">
              <a:latin typeface="Arial"/>
            </a:endParaRPr>
          </a:p>
          <a:p>
            <a:endParaRPr lang="fr-FR" sz="2700" dirty="0">
              <a:latin typeface="Arial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84549" y="5562674"/>
            <a:ext cx="231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smtClean="0">
                <a:latin typeface="Arial"/>
              </a:rPr>
              <a:t>Algorithm:</a:t>
            </a:r>
            <a:endParaRPr lang="fr-FR" sz="2700" dirty="0">
              <a:latin typeface="Arial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316525" y="5562674"/>
            <a:ext cx="863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 smtClean="0">
                <a:latin typeface="Arial"/>
              </a:rPr>
              <a:t>SQP (SciPy)</a:t>
            </a:r>
            <a:endParaRPr lang="fr-FR" sz="27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64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1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302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802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853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353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4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4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955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455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281687" y="1176002"/>
            <a:ext cx="5850648" cy="4640037"/>
            <a:chOff x="119261" y="939800"/>
            <a:chExt cx="6116451" cy="4850840"/>
          </a:xfrm>
        </p:grpSpPr>
        <p:grpSp>
          <p:nvGrpSpPr>
            <p:cNvPr id="17" name="Groupe 16"/>
            <p:cNvGrpSpPr/>
            <p:nvPr/>
          </p:nvGrpSpPr>
          <p:grpSpPr>
            <a:xfrm>
              <a:off x="292100" y="939800"/>
              <a:ext cx="5943612" cy="4622289"/>
              <a:chOff x="279400" y="1117600"/>
              <a:chExt cx="5943612" cy="4622289"/>
            </a:xfrm>
          </p:grpSpPr>
          <p:pic>
            <p:nvPicPr>
              <p:cNvPr id="33" name="Image 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400" y="1177024"/>
                <a:ext cx="5943612" cy="4562865"/>
              </a:xfrm>
              <a:prstGeom prst="rect">
                <a:avLst/>
              </a:prstGeom>
            </p:spPr>
          </p:pic>
          <p:sp>
            <p:nvSpPr>
              <p:cNvPr id="34" name="ZoneTexte 33"/>
              <p:cNvSpPr txBox="1"/>
              <p:nvPr/>
            </p:nvSpPr>
            <p:spPr>
              <a:xfrm>
                <a:off x="1409700" y="1117600"/>
                <a:ext cx="39657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smtClean="0">
                    <a:solidFill>
                      <a:schemeClr val="bg1"/>
                    </a:solidFill>
                  </a:rPr>
                  <a:t>Objective function </a:t>
                </a:r>
                <a:endParaRPr lang="fr-FR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ZoneTexte 17"/>
            <p:cNvSpPr txBox="1"/>
            <p:nvPr/>
          </p:nvSpPr>
          <p:spPr>
            <a:xfrm>
              <a:off x="1306443" y="5390530"/>
              <a:ext cx="3965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smtClean="0">
                  <a:solidFill>
                    <a:schemeClr val="bg1"/>
                  </a:solidFill>
                </a:rPr>
                <a:t>Iteration</a:t>
              </a:r>
              <a:endParaRPr lang="fr-FR" sz="2000" dirty="0">
                <a:solidFill>
                  <a:schemeClr val="bg1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 rot="16200000">
              <a:off x="-1663547" y="3072311"/>
              <a:ext cx="3965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T</a:t>
              </a:r>
              <a:r>
                <a:rPr lang="it-IT" sz="2000" dirty="0" smtClean="0">
                  <a:solidFill>
                    <a:schemeClr val="bg1"/>
                  </a:solidFill>
                </a:rPr>
                <a:t>orque [Nm]</a:t>
              </a:r>
              <a:endParaRPr lang="fr-FR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201183" y="1104900"/>
            <a:ext cx="5952729" cy="4685740"/>
            <a:chOff x="6023709" y="965200"/>
            <a:chExt cx="6130203" cy="4825440"/>
          </a:xfrm>
        </p:grpSpPr>
        <p:grpSp>
          <p:nvGrpSpPr>
            <p:cNvPr id="50" name="Groupe 49"/>
            <p:cNvGrpSpPr/>
            <p:nvPr/>
          </p:nvGrpSpPr>
          <p:grpSpPr>
            <a:xfrm>
              <a:off x="6023709" y="965200"/>
              <a:ext cx="6130203" cy="4825440"/>
              <a:chOff x="5972909" y="965200"/>
              <a:chExt cx="6130203" cy="4825440"/>
            </a:xfrm>
          </p:grpSpPr>
          <p:grpSp>
            <p:nvGrpSpPr>
              <p:cNvPr id="52" name="Groupe 51"/>
              <p:cNvGrpSpPr/>
              <p:nvPr/>
            </p:nvGrpSpPr>
            <p:grpSpPr>
              <a:xfrm>
                <a:off x="6159500" y="965200"/>
                <a:ext cx="5943612" cy="4611802"/>
                <a:chOff x="5981700" y="1079500"/>
                <a:chExt cx="5943612" cy="4611802"/>
              </a:xfrm>
            </p:grpSpPr>
            <p:pic>
              <p:nvPicPr>
                <p:cNvPr id="55" name="Image 5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1700" y="1128437"/>
                  <a:ext cx="5943612" cy="4562865"/>
                </a:xfrm>
                <a:prstGeom prst="rect">
                  <a:avLst/>
                </a:prstGeom>
              </p:spPr>
            </p:pic>
            <p:sp>
              <p:nvSpPr>
                <p:cNvPr id="56" name="ZoneTexte 55"/>
                <p:cNvSpPr txBox="1"/>
                <p:nvPr/>
              </p:nvSpPr>
              <p:spPr>
                <a:xfrm>
                  <a:off x="6927525" y="1079500"/>
                  <a:ext cx="39657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000" dirty="0" smtClean="0">
                      <a:solidFill>
                        <a:schemeClr val="bg1"/>
                      </a:solidFill>
                    </a:rPr>
                    <a:t>Constraints</a:t>
                  </a:r>
                  <a:endParaRPr lang="fr-FR" sz="2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3" name="ZoneTexte 52"/>
              <p:cNvSpPr txBox="1"/>
              <p:nvPr/>
            </p:nvSpPr>
            <p:spPr>
              <a:xfrm>
                <a:off x="7440555" y="5390530"/>
                <a:ext cx="39657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smtClean="0">
                    <a:solidFill>
                      <a:schemeClr val="bg1"/>
                    </a:solidFill>
                  </a:rPr>
                  <a:t>Iteration</a:t>
                </a:r>
                <a:endParaRPr lang="fr-FR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ZoneTexte 53"/>
              <p:cNvSpPr txBox="1"/>
              <p:nvPr/>
            </p:nvSpPr>
            <p:spPr>
              <a:xfrm rot="16200000">
                <a:off x="4190101" y="3209156"/>
                <a:ext cx="39657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smtClean="0">
                    <a:solidFill>
                      <a:schemeClr val="bg1"/>
                    </a:solidFill>
                  </a:rPr>
                  <a:t>Constraints [-]</a:t>
                </a:r>
                <a:endParaRPr lang="fr-FR" sz="2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9041" y="4390139"/>
              <a:ext cx="2633700" cy="682811"/>
            </a:xfrm>
            <a:prstGeom prst="rect">
              <a:avLst/>
            </a:prstGeom>
          </p:spPr>
        </p:pic>
      </p:grpSp>
      <p:grpSp>
        <p:nvGrpSpPr>
          <p:cNvPr id="58" name="Groupe 57"/>
          <p:cNvGrpSpPr/>
          <p:nvPr/>
        </p:nvGrpSpPr>
        <p:grpSpPr>
          <a:xfrm>
            <a:off x="2797906" y="1722870"/>
            <a:ext cx="3393284" cy="659895"/>
            <a:chOff x="2797906" y="1722870"/>
            <a:chExt cx="3393284" cy="659895"/>
          </a:xfrm>
        </p:grpSpPr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97906" y="1722870"/>
              <a:ext cx="655638" cy="659895"/>
            </a:xfrm>
            <a:prstGeom prst="rect">
              <a:avLst/>
            </a:prstGeom>
          </p:spPr>
        </p:pic>
        <p:sp>
          <p:nvSpPr>
            <p:cNvPr id="60" name="ZoneTexte 59"/>
            <p:cNvSpPr txBox="1"/>
            <p:nvPr/>
          </p:nvSpPr>
          <p:spPr>
            <a:xfrm>
              <a:off x="3520233" y="1852763"/>
              <a:ext cx="2670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smtClean="0">
                  <a:solidFill>
                    <a:srgbClr val="DC6F8A"/>
                  </a:solidFill>
                </a:rPr>
                <a:t>CONVERGED</a:t>
              </a:r>
              <a:endParaRPr lang="fr-FR" sz="2000" b="1" dirty="0">
                <a:solidFill>
                  <a:srgbClr val="DC6F8A"/>
                </a:solidFill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2797906" y="2489281"/>
            <a:ext cx="3393284" cy="659895"/>
            <a:chOff x="2797906" y="1722870"/>
            <a:chExt cx="3393284" cy="659895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97906" y="1722870"/>
              <a:ext cx="655638" cy="659895"/>
            </a:xfrm>
            <a:prstGeom prst="rect">
              <a:avLst/>
            </a:prstGeom>
          </p:spPr>
        </p:pic>
        <p:sp>
          <p:nvSpPr>
            <p:cNvPr id="63" name="ZoneTexte 62"/>
            <p:cNvSpPr txBox="1"/>
            <p:nvPr/>
          </p:nvSpPr>
          <p:spPr>
            <a:xfrm>
              <a:off x="3520233" y="1852763"/>
              <a:ext cx="2670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 smtClean="0">
                  <a:solidFill>
                    <a:srgbClr val="DC6F8A"/>
                  </a:solidFill>
                </a:rPr>
                <a:t>FEASIBLE</a:t>
              </a:r>
              <a:endParaRPr lang="fr-FR" sz="2000" b="1" dirty="0">
                <a:solidFill>
                  <a:srgbClr val="DC6F8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27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grpSp>
        <p:nvGrpSpPr>
          <p:cNvPr id="24" name="Groupe 23"/>
          <p:cNvGrpSpPr/>
          <p:nvPr/>
        </p:nvGrpSpPr>
        <p:grpSpPr>
          <a:xfrm>
            <a:off x="5851315" y="926700"/>
            <a:ext cx="6302598" cy="4863940"/>
            <a:chOff x="6023709" y="926700"/>
            <a:chExt cx="6130203" cy="4863940"/>
          </a:xfrm>
        </p:grpSpPr>
        <p:grpSp>
          <p:nvGrpSpPr>
            <p:cNvPr id="25" name="Groupe 24"/>
            <p:cNvGrpSpPr/>
            <p:nvPr/>
          </p:nvGrpSpPr>
          <p:grpSpPr>
            <a:xfrm>
              <a:off x="6210300" y="926700"/>
              <a:ext cx="5943612" cy="4660739"/>
              <a:chOff x="5981700" y="1079500"/>
              <a:chExt cx="5943612" cy="4660739"/>
            </a:xfrm>
          </p:grpSpPr>
          <p:pic>
            <p:nvPicPr>
              <p:cNvPr id="28" name="Imag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1700" y="1177374"/>
                <a:ext cx="5943612" cy="4562865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6927525" y="2758440"/>
                <a:ext cx="4263715" cy="1457960"/>
              </a:xfrm>
              <a:prstGeom prst="rect">
                <a:avLst/>
              </a:prstGeom>
              <a:blipFill dpi="0" rotWithShape="1">
                <a:blip r:embed="rId3">
                  <a:alphaModFix amt="82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6927525" y="1079500"/>
                <a:ext cx="39657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smtClean="0">
                    <a:solidFill>
                      <a:schemeClr val="bg1"/>
                    </a:solidFill>
                  </a:rPr>
                  <a:t>Rotor shape</a:t>
                </a:r>
                <a:endParaRPr lang="fr-FR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orme libre 30"/>
              <p:cNvSpPr/>
              <p:nvPr/>
            </p:nvSpPr>
            <p:spPr>
              <a:xfrm>
                <a:off x="6917267" y="2772502"/>
                <a:ext cx="4262966" cy="614165"/>
              </a:xfrm>
              <a:custGeom>
                <a:avLst/>
                <a:gdLst>
                  <a:gd name="connsiteX0" fmla="*/ 0 w 4262966"/>
                  <a:gd name="connsiteY0" fmla="*/ 38431 h 614165"/>
                  <a:gd name="connsiteX1" fmla="*/ 237066 w 4262966"/>
                  <a:gd name="connsiteY1" fmla="*/ 13031 h 614165"/>
                  <a:gd name="connsiteX2" fmla="*/ 842433 w 4262966"/>
                  <a:gd name="connsiteY2" fmla="*/ 331 h 614165"/>
                  <a:gd name="connsiteX3" fmla="*/ 1308100 w 4262966"/>
                  <a:gd name="connsiteY3" fmla="*/ 25731 h 614165"/>
                  <a:gd name="connsiteX4" fmla="*/ 1968500 w 4262966"/>
                  <a:gd name="connsiteY4" fmla="*/ 123098 h 614165"/>
                  <a:gd name="connsiteX5" fmla="*/ 2688166 w 4262966"/>
                  <a:gd name="connsiteY5" fmla="*/ 258565 h 614165"/>
                  <a:gd name="connsiteX6" fmla="*/ 3517900 w 4262966"/>
                  <a:gd name="connsiteY6" fmla="*/ 444831 h 614165"/>
                  <a:gd name="connsiteX7" fmla="*/ 4034366 w 4262966"/>
                  <a:gd name="connsiteY7" fmla="*/ 563365 h 614165"/>
                  <a:gd name="connsiteX8" fmla="*/ 4262966 w 4262966"/>
                  <a:gd name="connsiteY8" fmla="*/ 614165 h 61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2966" h="614165">
                    <a:moveTo>
                      <a:pt x="0" y="38431"/>
                    </a:moveTo>
                    <a:cubicBezTo>
                      <a:pt x="48330" y="28906"/>
                      <a:pt x="96661" y="19381"/>
                      <a:pt x="237066" y="13031"/>
                    </a:cubicBezTo>
                    <a:cubicBezTo>
                      <a:pt x="377471" y="6681"/>
                      <a:pt x="663927" y="-1786"/>
                      <a:pt x="842433" y="331"/>
                    </a:cubicBezTo>
                    <a:cubicBezTo>
                      <a:pt x="1020939" y="2448"/>
                      <a:pt x="1120422" y="5270"/>
                      <a:pt x="1308100" y="25731"/>
                    </a:cubicBezTo>
                    <a:cubicBezTo>
                      <a:pt x="1495778" y="46192"/>
                      <a:pt x="1738489" y="84292"/>
                      <a:pt x="1968500" y="123098"/>
                    </a:cubicBezTo>
                    <a:cubicBezTo>
                      <a:pt x="2198511" y="161904"/>
                      <a:pt x="2429933" y="204943"/>
                      <a:pt x="2688166" y="258565"/>
                    </a:cubicBezTo>
                    <a:cubicBezTo>
                      <a:pt x="2946399" y="312187"/>
                      <a:pt x="3517900" y="444831"/>
                      <a:pt x="3517900" y="444831"/>
                    </a:cubicBezTo>
                    <a:lnTo>
                      <a:pt x="4034366" y="563365"/>
                    </a:lnTo>
                    <a:lnTo>
                      <a:pt x="4262966" y="614165"/>
                    </a:lnTo>
                  </a:path>
                </a:pathLst>
              </a:custGeom>
              <a:noFill/>
              <a:ln w="38100">
                <a:solidFill>
                  <a:srgbClr val="0567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orme libre 31"/>
              <p:cNvSpPr/>
              <p:nvPr/>
            </p:nvSpPr>
            <p:spPr>
              <a:xfrm>
                <a:off x="6934200" y="3259667"/>
                <a:ext cx="4258733" cy="941820"/>
              </a:xfrm>
              <a:custGeom>
                <a:avLst/>
                <a:gdLst>
                  <a:gd name="connsiteX0" fmla="*/ 0 w 4258733"/>
                  <a:gd name="connsiteY0" fmla="*/ 0 h 941820"/>
                  <a:gd name="connsiteX1" fmla="*/ 232833 w 4258733"/>
                  <a:gd name="connsiteY1" fmla="*/ 29633 h 941820"/>
                  <a:gd name="connsiteX2" fmla="*/ 482600 w 4258733"/>
                  <a:gd name="connsiteY2" fmla="*/ 93133 h 941820"/>
                  <a:gd name="connsiteX3" fmla="*/ 863600 w 4258733"/>
                  <a:gd name="connsiteY3" fmla="*/ 215900 h 941820"/>
                  <a:gd name="connsiteX4" fmla="*/ 1253067 w 4258733"/>
                  <a:gd name="connsiteY4" fmla="*/ 372533 h 941820"/>
                  <a:gd name="connsiteX5" fmla="*/ 1667933 w 4258733"/>
                  <a:gd name="connsiteY5" fmla="*/ 533400 h 941820"/>
                  <a:gd name="connsiteX6" fmla="*/ 1993900 w 4258733"/>
                  <a:gd name="connsiteY6" fmla="*/ 664633 h 941820"/>
                  <a:gd name="connsiteX7" fmla="*/ 2353733 w 4258733"/>
                  <a:gd name="connsiteY7" fmla="*/ 783166 h 941820"/>
                  <a:gd name="connsiteX8" fmla="*/ 2747433 w 4258733"/>
                  <a:gd name="connsiteY8" fmla="*/ 889000 h 941820"/>
                  <a:gd name="connsiteX9" fmla="*/ 3158067 w 4258733"/>
                  <a:gd name="connsiteY9" fmla="*/ 939800 h 941820"/>
                  <a:gd name="connsiteX10" fmla="*/ 3589867 w 4258733"/>
                  <a:gd name="connsiteY10" fmla="*/ 922866 h 941820"/>
                  <a:gd name="connsiteX11" fmla="*/ 3941233 w 4258733"/>
                  <a:gd name="connsiteY11" fmla="*/ 842433 h 941820"/>
                  <a:gd name="connsiteX12" fmla="*/ 4258733 w 4258733"/>
                  <a:gd name="connsiteY12" fmla="*/ 698500 h 94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58733" h="941820">
                    <a:moveTo>
                      <a:pt x="0" y="0"/>
                    </a:moveTo>
                    <a:cubicBezTo>
                      <a:pt x="76200" y="7055"/>
                      <a:pt x="152400" y="14111"/>
                      <a:pt x="232833" y="29633"/>
                    </a:cubicBezTo>
                    <a:cubicBezTo>
                      <a:pt x="313266" y="45155"/>
                      <a:pt x="377472" y="62089"/>
                      <a:pt x="482600" y="93133"/>
                    </a:cubicBezTo>
                    <a:cubicBezTo>
                      <a:pt x="587728" y="124177"/>
                      <a:pt x="735189" y="169333"/>
                      <a:pt x="863600" y="215900"/>
                    </a:cubicBezTo>
                    <a:cubicBezTo>
                      <a:pt x="992011" y="262467"/>
                      <a:pt x="1253067" y="372533"/>
                      <a:pt x="1253067" y="372533"/>
                    </a:cubicBezTo>
                    <a:lnTo>
                      <a:pt x="1667933" y="533400"/>
                    </a:lnTo>
                    <a:cubicBezTo>
                      <a:pt x="1791405" y="582083"/>
                      <a:pt x="1879600" y="623005"/>
                      <a:pt x="1993900" y="664633"/>
                    </a:cubicBezTo>
                    <a:cubicBezTo>
                      <a:pt x="2108200" y="706261"/>
                      <a:pt x="2228144" y="745772"/>
                      <a:pt x="2353733" y="783166"/>
                    </a:cubicBezTo>
                    <a:cubicBezTo>
                      <a:pt x="2479322" y="820560"/>
                      <a:pt x="2613378" y="862894"/>
                      <a:pt x="2747433" y="889000"/>
                    </a:cubicBezTo>
                    <a:cubicBezTo>
                      <a:pt x="2881488" y="915106"/>
                      <a:pt x="3017661" y="934156"/>
                      <a:pt x="3158067" y="939800"/>
                    </a:cubicBezTo>
                    <a:cubicBezTo>
                      <a:pt x="3298473" y="945444"/>
                      <a:pt x="3459339" y="939094"/>
                      <a:pt x="3589867" y="922866"/>
                    </a:cubicBezTo>
                    <a:cubicBezTo>
                      <a:pt x="3720395" y="906638"/>
                      <a:pt x="3829756" y="879827"/>
                      <a:pt x="3941233" y="842433"/>
                    </a:cubicBezTo>
                    <a:cubicBezTo>
                      <a:pt x="4052710" y="805039"/>
                      <a:pt x="4155721" y="751769"/>
                      <a:pt x="4258733" y="698500"/>
                    </a:cubicBezTo>
                  </a:path>
                </a:pathLst>
              </a:custGeom>
              <a:noFill/>
              <a:ln w="38100">
                <a:solidFill>
                  <a:srgbClr val="FF8A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5" name="Groupe 34"/>
              <p:cNvGrpSpPr/>
              <p:nvPr/>
            </p:nvGrpSpPr>
            <p:grpSpPr>
              <a:xfrm>
                <a:off x="6786880" y="4587147"/>
                <a:ext cx="2457862" cy="591786"/>
                <a:chOff x="6786880" y="4587147"/>
                <a:chExt cx="2457862" cy="591786"/>
              </a:xfrm>
            </p:grpSpPr>
            <p:cxnSp>
              <p:nvCxnSpPr>
                <p:cNvPr id="36" name="Connecteur droit 35"/>
                <p:cNvCxnSpPr/>
                <p:nvPr/>
              </p:nvCxnSpPr>
              <p:spPr>
                <a:xfrm>
                  <a:off x="6900334" y="4771813"/>
                  <a:ext cx="524933" cy="0"/>
                </a:xfrm>
                <a:prstGeom prst="line">
                  <a:avLst/>
                </a:prstGeom>
                <a:ln w="57150">
                  <a:solidFill>
                    <a:srgbClr val="0567A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ZoneTexte 36"/>
                <p:cNvSpPr txBox="1"/>
                <p:nvPr/>
              </p:nvSpPr>
              <p:spPr>
                <a:xfrm>
                  <a:off x="7458276" y="4587147"/>
                  <a:ext cx="14274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Leading edge</a:t>
                  </a:r>
                  <a:endParaRPr lang="fr-FR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38" name="Connecteur droit 37"/>
                <p:cNvCxnSpPr/>
                <p:nvPr/>
              </p:nvCxnSpPr>
              <p:spPr>
                <a:xfrm>
                  <a:off x="6900334" y="5025045"/>
                  <a:ext cx="524933" cy="0"/>
                </a:xfrm>
                <a:prstGeom prst="line">
                  <a:avLst/>
                </a:prstGeom>
                <a:ln w="57150">
                  <a:solidFill>
                    <a:srgbClr val="FF8A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ZoneTexte 38"/>
                <p:cNvSpPr txBox="1"/>
                <p:nvPr/>
              </p:nvSpPr>
              <p:spPr>
                <a:xfrm>
                  <a:off x="7458276" y="4840379"/>
                  <a:ext cx="17864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Trailing edge</a:t>
                  </a:r>
                  <a:endParaRPr lang="fr-FR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6786880" y="4587147"/>
                  <a:ext cx="2065867" cy="591786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26" name="ZoneTexte 25"/>
            <p:cNvSpPr txBox="1"/>
            <p:nvPr/>
          </p:nvSpPr>
          <p:spPr>
            <a:xfrm>
              <a:off x="7491355" y="5390530"/>
              <a:ext cx="3965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smtClean="0">
                  <a:solidFill>
                    <a:schemeClr val="bg1"/>
                  </a:solidFill>
                </a:rPr>
                <a:t>Radial Position [m]</a:t>
              </a:r>
              <a:endParaRPr lang="fr-FR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 rot="16200000">
              <a:off x="4240901" y="3209156"/>
              <a:ext cx="3965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smtClean="0">
                  <a:solidFill>
                    <a:schemeClr val="bg1"/>
                  </a:solidFill>
                </a:rPr>
                <a:t>Chordwise position [m]</a:t>
              </a:r>
              <a:endParaRPr lang="fr-FR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à coins arrondis 40"/>
          <p:cNvSpPr/>
          <p:nvPr/>
        </p:nvSpPr>
        <p:spPr>
          <a:xfrm>
            <a:off x="101600" y="788216"/>
            <a:ext cx="11963400" cy="5079185"/>
          </a:xfrm>
          <a:prstGeom prst="roundRect">
            <a:avLst>
              <a:gd name="adj" fmla="val 7365"/>
            </a:avLst>
          </a:prstGeom>
          <a:noFill/>
          <a:ln w="571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7" y="1310860"/>
            <a:ext cx="5468787" cy="2129702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" y="3200270"/>
            <a:ext cx="5448478" cy="2129702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1303950" y="953701"/>
            <a:ext cx="3965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chemeClr val="bg1"/>
                </a:solidFill>
              </a:rPr>
              <a:t>Chord, twist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1254160" y="5387967"/>
            <a:ext cx="3965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chemeClr val="bg1"/>
                </a:solidFill>
              </a:rPr>
              <a:t>Radial Position [m]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 rot="16200000">
            <a:off x="-282379" y="2271978"/>
            <a:ext cx="152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chemeClr val="bg1"/>
                </a:solidFill>
              </a:rPr>
              <a:t>Chord [m]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 rot="16200000">
            <a:off x="-263659" y="4161388"/>
            <a:ext cx="152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 smtClean="0">
                <a:solidFill>
                  <a:schemeClr val="bg1"/>
                </a:solidFill>
              </a:rPr>
              <a:t>Twist [deg]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220" y="3497053"/>
            <a:ext cx="1333580" cy="5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4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7348" y="1699103"/>
            <a:ext cx="11700000" cy="446620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3252"/>
                </a:solidFill>
                <a:latin typeface="-apple-system"/>
              </a:rPr>
              <a:t>Main </a:t>
            </a:r>
            <a:r>
              <a:rPr lang="en-US" b="1" dirty="0" smtClean="0">
                <a:solidFill>
                  <a:srgbClr val="003252"/>
                </a:solidFill>
                <a:latin typeface="-apple-system"/>
              </a:rPr>
              <a:t>Concepts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325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325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325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 smtClean="0">
              <a:solidFill>
                <a:srgbClr val="003252"/>
              </a:solidFill>
              <a:latin typeface="-apple-system"/>
            </a:endParaRPr>
          </a:p>
          <a:p>
            <a:endParaRPr lang="en-GB" sz="2800" dirty="0" smtClean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003252"/>
                </a:solidFill>
                <a:latin typeface="-apple-system"/>
              </a:rPr>
              <a:t>Main </a:t>
            </a:r>
            <a:r>
              <a:rPr lang="en-US" b="1" dirty="0">
                <a:solidFill>
                  <a:srgbClr val="003252"/>
                </a:solidFill>
                <a:latin typeface="-apple-system"/>
              </a:rPr>
              <a:t>Features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3252"/>
              </a:solidFill>
              <a:latin typeface="-apple-system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b="1" dirty="0" smtClean="0"/>
              <a:t>01</a:t>
            </a:r>
            <a:r>
              <a:rPr lang="en-US" sz="2700" b="1" dirty="0"/>
              <a:t>. </a:t>
            </a:r>
            <a:r>
              <a:rPr lang="en-US" sz="2700" dirty="0" smtClean="0"/>
              <a:t>GEMSEO: Key </a:t>
            </a:r>
            <a:r>
              <a:rPr lang="en-US" sz="2700" dirty="0"/>
              <a:t>Concepts &amp; Features</a:t>
            </a:r>
            <a:endParaRPr lang="en-GB" sz="2700" dirty="0"/>
          </a:p>
        </p:txBody>
      </p:sp>
      <p:grpSp>
        <p:nvGrpSpPr>
          <p:cNvPr id="5" name="Group 4"/>
          <p:cNvGrpSpPr/>
          <p:nvPr/>
        </p:nvGrpSpPr>
        <p:grpSpPr>
          <a:xfrm>
            <a:off x="9816660" y="244131"/>
            <a:ext cx="1967972" cy="1077761"/>
            <a:chOff x="9959376" y="244131"/>
            <a:chExt cx="1967972" cy="1077761"/>
          </a:xfrm>
        </p:grpSpPr>
        <p:pic>
          <p:nvPicPr>
            <p:cNvPr id="15" name="Picture 2" descr="https://gemseo.readthedocs.io/en/latest/_static/gemseo_schema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4" r="3619"/>
            <a:stretch/>
          </p:blipFill>
          <p:spPr bwMode="auto">
            <a:xfrm>
              <a:off x="9959376" y="244131"/>
              <a:ext cx="1967972" cy="800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0645336" y="1044893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i="1" dirty="0"/>
                <a:t>v3.1.0</a:t>
              </a:r>
              <a:endParaRPr lang="en-GB" sz="1200" i="1" dirty="0"/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695400" y="2160623"/>
            <a:ext cx="2400112" cy="1438270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</a:t>
            </a: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 input/output to interface a model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Interfaces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analytic expression, executable, surrogate model, etc.</a:t>
            </a:r>
            <a:endParaRPr kumimoji="0" lang="en-GB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405439" y="2160623"/>
            <a:ext cx="2400112" cy="1438270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Design Space</a:t>
            </a:r>
            <a:endParaRPr kumimoji="0" lang="en-GB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 a set of parameters, such as design variables, constraints, obj. </a:t>
            </a:r>
            <a:r>
              <a:rPr kumimoji="0" lang="en-GB" sz="800" b="0" i="0" u="none" strike="noStrike" kern="0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func</a:t>
            </a:r>
            <a:r>
              <a:rPr lang="en-GB" sz="800" kern="0" dirty="0" smtClean="0">
                <a:solidFill>
                  <a:srgbClr val="FFFFFF"/>
                </a:solidFill>
                <a:latin typeface="Arial"/>
              </a:rPr>
              <a:t>tion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Types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deterministic or uncertain</a:t>
            </a:r>
            <a:endParaRPr kumimoji="0" lang="en-GB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115478" y="2160623"/>
            <a:ext cx="2400112" cy="1438270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Scenario</a:t>
            </a:r>
            <a:endParaRPr kumimoji="0" lang="en-GB" sz="2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 an evaluation process over a design space, for a set of disciplines and a given objective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Types</a:t>
            </a:r>
            <a:r>
              <a:rPr kumimoji="0" lang="en-GB" sz="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DOE scenario, MDO scenario</a:t>
            </a:r>
            <a:endParaRPr kumimoji="0" lang="en-GB" sz="9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312512" y="2160623"/>
            <a:ext cx="2400112" cy="1438270"/>
          </a:xfrm>
          <a:prstGeom prst="roundRect">
            <a:avLst>
              <a:gd name="adj" fmla="val 8712"/>
            </a:avLst>
          </a:prstGeom>
          <a:solidFill>
            <a:schemeClr val="accent2">
              <a:lumMod val="5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Saving &amp; Storing Data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 algn="ctr"/>
            <a:r>
              <a:rPr lang="en-US" sz="800" kern="0" dirty="0">
                <a:solidFill>
                  <a:srgbClr val="FFFFFF"/>
                </a:solidFill>
                <a:latin typeface="Arial"/>
              </a:rPr>
              <a:t>Store disciplinary evaluations in a cache, either in memory or saved in a </a:t>
            </a:r>
            <a:r>
              <a:rPr lang="en-US" sz="800" kern="0" dirty="0" smtClean="0">
                <a:solidFill>
                  <a:srgbClr val="FFFFFF"/>
                </a:solidFill>
                <a:latin typeface="Arial"/>
              </a:rPr>
              <a:t>file.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39416" y="4690160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Study Prototyping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MDO without writing any code (Excel)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39416" y="5469776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Optimisation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Based on </a:t>
            </a:r>
            <a:r>
              <a:rPr kumimoji="0" lang="en-GB" sz="7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openopt</a:t>
            </a: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7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nlopt</a:t>
            </a: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7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scipy</a:t>
            </a: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7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snopt</a:t>
            </a:r>
            <a:endParaRPr kumimoji="0" lang="en-GB" sz="300" b="0" i="1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394755" y="5469776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Uncertainty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Definition, propagation and analysis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982395" y="5471749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MDO Formulations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Bi-level, IDF, MDF, std. optimisation</a:t>
            </a:r>
            <a:endParaRPr kumimoji="0" lang="en-GB" sz="300" b="0" i="1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978251" y="4689232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DOE &amp; Trade-off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Define, solve and post-process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255920" y="4689232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Surrogate Models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Based on </a:t>
            </a:r>
            <a:r>
              <a:rPr kumimoji="0" lang="en-GB" sz="7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scikit</a:t>
            </a: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-learn and </a:t>
            </a:r>
            <a:r>
              <a:rPr kumimoji="0" lang="en-GB" sz="7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OpenTURNS</a:t>
            </a:r>
            <a:endParaRPr kumimoji="0" lang="en-GB" sz="300" b="0" i="1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251776" y="5469776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Scalable Models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Scalability study, scalable problem…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117085" y="4689232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MDA</a:t>
            </a:r>
            <a:endParaRPr kumimoji="0" lang="en-GB" sz="12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Gauss-Seidel, Jacobi, MDA chain, </a:t>
            </a:r>
            <a:r>
              <a:rPr kumimoji="0" lang="en-GB" sz="7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etc</a:t>
            </a:r>
            <a:endParaRPr kumimoji="0" lang="en-GB" sz="105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394755" y="4689232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 Learning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Clustering, classification &amp; regression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117085" y="5469776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Visualisation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optimisation histories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8665740" y="2771746"/>
            <a:ext cx="432048" cy="216024"/>
          </a:xfrm>
          <a:prstGeom prst="rightArrow">
            <a:avLst/>
          </a:prstGeom>
          <a:solidFill>
            <a:srgbClr val="00206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2520149" y="6453336"/>
            <a:ext cx="6893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 smtClean="0">
                <a:solidFill>
                  <a:srgbClr val="002060"/>
                </a:solidFill>
              </a:rPr>
              <a:t>Documentation: </a:t>
            </a:r>
            <a:r>
              <a:rPr lang="en-GB" sz="1400" u="sng" dirty="0" smtClean="0">
                <a:solidFill>
                  <a:srgbClr val="002060"/>
                </a:solidFill>
              </a:rPr>
              <a:t>https</a:t>
            </a:r>
            <a:r>
              <a:rPr lang="en-GB" sz="1400" u="sng" dirty="0">
                <a:solidFill>
                  <a:srgbClr val="002060"/>
                </a:solidFill>
              </a:rPr>
              <a:t>://gemseo.readthedocs.io/en/latest/index.html</a:t>
            </a:r>
          </a:p>
        </p:txBody>
      </p:sp>
    </p:spTree>
    <p:extLst>
      <p:ext uri="{BB962C8B-B14F-4D97-AF65-F5344CB8AC3E}">
        <p14:creationId xmlns:p14="http://schemas.microsoft.com/office/powerpoint/2010/main" val="244234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b="1" dirty="0" smtClean="0"/>
              <a:t>03</a:t>
            </a:r>
            <a:r>
              <a:rPr lang="en-US" b="1" dirty="0"/>
              <a:t>. </a:t>
            </a:r>
            <a:r>
              <a:rPr lang="en-US" dirty="0" smtClean="0"/>
              <a:t>Projects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36656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16" descr="https://www.navblue.aero/wp-content/themes/navblue/assets/icones/navblue-nav-logo-white.svg"/>
          <p:cNvSpPr>
            <a:spLocks noChangeAspect="1" noChangeArrowheads="1"/>
          </p:cNvSpPr>
          <p:nvPr/>
        </p:nvSpPr>
        <p:spPr bwMode="auto">
          <a:xfrm>
            <a:off x="155575" y="-14446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4">
              <a:defRPr/>
            </a:pPr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ZoneTexte 112"/>
          <p:cNvSpPr txBox="1"/>
          <p:nvPr/>
        </p:nvSpPr>
        <p:spPr>
          <a:xfrm>
            <a:off x="4566058" y="-73278"/>
            <a:ext cx="3871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fr-FR" sz="2400" b="1" dirty="0">
                <a:solidFill>
                  <a:srgbClr val="007E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GEMS : MDA-MDO at IRT</a:t>
            </a:r>
            <a:endParaRPr lang="en-GB" sz="2400" b="1" dirty="0">
              <a:solidFill>
                <a:srgbClr val="007E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1" y="1409015"/>
            <a:ext cx="4002631" cy="4809434"/>
            <a:chOff x="907164" y="1130096"/>
            <a:chExt cx="3398136" cy="4756861"/>
          </a:xfrm>
          <a:solidFill>
            <a:srgbClr val="1A8BB7"/>
          </a:solidFill>
        </p:grpSpPr>
        <p:sp>
          <p:nvSpPr>
            <p:cNvPr id="31" name="Rectangle 30"/>
            <p:cNvSpPr/>
            <p:nvPr/>
          </p:nvSpPr>
          <p:spPr>
            <a:xfrm>
              <a:off x="907164" y="1130096"/>
              <a:ext cx="3398136" cy="47568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>
                <a:defRPr/>
              </a:pPr>
              <a:endParaRPr lang="fr-FR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969700" y="1427831"/>
              <a:ext cx="3278651" cy="392691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171446" indent="-171446" defTabSz="914377"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GEMS a Generic Engine for MDO Scenarios to create dynamically the MDO process (including scenario, formulation, optimizer and post-processing). Depending on MDO user’s needs</a:t>
              </a: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Methodologies for resolving optimization problems with mixed conception variables (continuous and discrete) for example in the framework of the structure optimization.</a:t>
              </a: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MDO formulations define a decomposition strategy to reformulate a design problem into one or multiple optimization problem.</a:t>
              </a: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Implementation of a new bi-level MDO formulation build upon industrial requirements</a:t>
              </a:r>
            </a:p>
            <a:p>
              <a:pPr defTabSz="914354">
                <a:buClr>
                  <a:prstClr val="white"/>
                </a:buClr>
                <a:buSzPct val="100000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substitution models using machine learning techniques (DoE and Surrogate model).</a:t>
              </a: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1689545" y="1184701"/>
              <a:ext cx="1898742" cy="36529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914354">
                <a:defRPr/>
              </a:pPr>
              <a:r>
                <a:rPr lang="en-US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MDO methodology</a:t>
              </a:r>
              <a:endParaRPr lang="en-GB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5" name="Groupe 84"/>
          <p:cNvGrpSpPr/>
          <p:nvPr/>
        </p:nvGrpSpPr>
        <p:grpSpPr>
          <a:xfrm>
            <a:off x="4110590" y="2509303"/>
            <a:ext cx="4002631" cy="4113365"/>
            <a:chOff x="907164" y="1130095"/>
            <a:chExt cx="3398136" cy="3737100"/>
          </a:xfrm>
          <a:solidFill>
            <a:srgbClr val="1A8BB7"/>
          </a:solidFill>
        </p:grpSpPr>
        <p:sp>
          <p:nvSpPr>
            <p:cNvPr id="86" name="Rectangle 85"/>
            <p:cNvSpPr/>
            <p:nvPr/>
          </p:nvSpPr>
          <p:spPr>
            <a:xfrm>
              <a:off x="907164" y="1130095"/>
              <a:ext cx="3398136" cy="33698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>
                <a:defRPr/>
              </a:pPr>
              <a:endParaRPr lang="fr-FR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969700" y="1427831"/>
              <a:ext cx="3278651" cy="34393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171446" indent="-171446" defTabSz="914377"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a platform which offer services of MDO scenarios set-up, supervision, exploitation, analysis and visualization of MDO data within a integrated GUI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 automation and reconfiguration of MD design processes 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MDO-MBSE methodology based on system engineering to formalize and grasp the conception of complex systems, for example during the global design stage of the aircraft.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Interoperate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existing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disciplinary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applications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Modular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user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friendly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: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integration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formulation modification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easier</a:t>
              </a:r>
              <a:endParaRPr lang="fr-FR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1471804" y="1184700"/>
              <a:ext cx="2334234" cy="3355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914354">
                <a:defRPr/>
              </a:pPr>
              <a:r>
                <a:rPr lang="en-US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MDO Software platform</a:t>
              </a:r>
              <a:endParaRPr lang="en-GB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259" y="808953"/>
            <a:ext cx="3969543" cy="1631761"/>
          </a:xfrm>
          <a:prstGeom prst="rect">
            <a:avLst/>
          </a:prstGeom>
        </p:spPr>
      </p:pic>
      <p:grpSp>
        <p:nvGrpSpPr>
          <p:cNvPr id="93" name="Groupe 92"/>
          <p:cNvGrpSpPr/>
          <p:nvPr/>
        </p:nvGrpSpPr>
        <p:grpSpPr>
          <a:xfrm>
            <a:off x="8225761" y="1409013"/>
            <a:ext cx="4002631" cy="3289243"/>
            <a:chOff x="907164" y="1130095"/>
            <a:chExt cx="3398136" cy="2472157"/>
          </a:xfrm>
          <a:solidFill>
            <a:srgbClr val="1A8BB7"/>
          </a:solidFill>
        </p:grpSpPr>
        <p:sp>
          <p:nvSpPr>
            <p:cNvPr id="94" name="Rectangle 93"/>
            <p:cNvSpPr/>
            <p:nvPr/>
          </p:nvSpPr>
          <p:spPr>
            <a:xfrm>
              <a:off x="907164" y="1130095"/>
              <a:ext cx="3398136" cy="24721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>
                <a:defRPr/>
              </a:pPr>
              <a:endParaRPr lang="fr-FR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969700" y="1427831"/>
              <a:ext cx="3278651" cy="21744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 fidelity aero-structural trade-off and optimization for </a:t>
              </a:r>
              <a:r>
                <a:rPr lang="en-US" sz="14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powerplant</a:t>
              </a: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integration with respect to global parameters (engine position, pylon shape, …)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 fidelity (sizing) Aero-acoustic-structural trade-off and optimization for blade rotor design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MDO use case for manufacturing optimization following MBSE approach to enhance production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ZoneTexte 95"/>
            <p:cNvSpPr txBox="1"/>
            <p:nvPr/>
          </p:nvSpPr>
          <p:spPr>
            <a:xfrm>
              <a:off x="1673216" y="1184700"/>
              <a:ext cx="1931404" cy="2775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914354">
                <a:defRPr/>
              </a:pPr>
              <a:r>
                <a:rPr lang="en-US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Industrial use-case</a:t>
              </a:r>
              <a:endParaRPr lang="en-GB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1" name="ZoneTexte 120"/>
          <p:cNvSpPr txBox="1"/>
          <p:nvPr/>
        </p:nvSpPr>
        <p:spPr>
          <a:xfrm>
            <a:off x="8875362" y="4655639"/>
            <a:ext cx="2679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189">
              <a:defRPr/>
            </a:pPr>
            <a:r>
              <a:rPr lang="en-US" sz="10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MDO process for  pylon optimization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39" y="4859247"/>
            <a:ext cx="3654077" cy="1642223"/>
          </a:xfrm>
          <a:prstGeom prst="rect">
            <a:avLst/>
          </a:prstGeom>
        </p:spPr>
      </p:pic>
      <p:sp>
        <p:nvSpPr>
          <p:cNvPr id="145" name="ZoneTexte 144"/>
          <p:cNvSpPr txBox="1"/>
          <p:nvPr/>
        </p:nvSpPr>
        <p:spPr>
          <a:xfrm>
            <a:off x="155575" y="424660"/>
            <a:ext cx="118865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>
              <a:defRPr/>
            </a:pPr>
            <a:r>
              <a:rPr lang="en-US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GEMS : Generic Engine for MDO </a:t>
            </a:r>
            <a:r>
              <a:rPr lang="en-US" sz="1400" b="1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Scenarions</a:t>
            </a:r>
            <a:endParaRPr 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945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681211" y="-1"/>
            <a:ext cx="2510791" cy="3174501"/>
          </a:xfrm>
          <a:prstGeom prst="rect">
            <a:avLst/>
          </a:prstGeom>
          <a:solidFill>
            <a:srgbClr val="52A0D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174502"/>
            <a:ext cx="12192000" cy="788671"/>
          </a:xfrm>
          <a:prstGeom prst="rect">
            <a:avLst/>
          </a:prstGeom>
          <a:solidFill>
            <a:srgbClr val="1D2C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3963173"/>
            <a:ext cx="12191999" cy="289461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ZoneTexte 16" title="Contexte"/>
          <p:cNvSpPr txBox="1"/>
          <p:nvPr/>
        </p:nvSpPr>
        <p:spPr>
          <a:xfrm>
            <a:off x="20151" y="4402296"/>
            <a:ext cx="2978444" cy="22367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fr-FR"/>
            </a:defPPr>
            <a:lvl1pPr marL="171450" indent="-171450" algn="just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1pPr>
          </a:lstStyle>
          <a:p>
            <a:pPr marL="171442" indent="-171442" defTabSz="914354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Improving flight performance and noise reduction for drone and global urban mobility domain.</a:t>
            </a: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fr-FR" dirty="0">
                <a:solidFill>
                  <a:prstClr val="white"/>
                </a:solidFill>
                <a:latin typeface="Calibri"/>
              </a:rPr>
              <a:t>Appli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cation of numerical optimization techniques to the design of engineering systems involving 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multiple disciplines or components.</a:t>
            </a: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fr-FR" dirty="0" err="1">
                <a:solidFill>
                  <a:prstClr val="white"/>
                </a:solidFill>
                <a:latin typeface="Calibri"/>
              </a:rPr>
              <a:t>Reduced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dirty="0" err="1">
                <a:solidFill>
                  <a:prstClr val="white"/>
                </a:solidFill>
                <a:latin typeface="Calibri"/>
              </a:rPr>
              <a:t>product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dirty="0" err="1">
                <a:solidFill>
                  <a:prstClr val="white"/>
                </a:solidFill>
                <a:latin typeface="Calibri"/>
              </a:rPr>
              <a:t>development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lead-time</a:t>
            </a:r>
          </a:p>
        </p:txBody>
      </p:sp>
      <p:sp>
        <p:nvSpPr>
          <p:cNvPr id="9" name="Titre 7"/>
          <p:cNvSpPr>
            <a:spLocks noGrp="1"/>
          </p:cNvSpPr>
          <p:nvPr>
            <p:ph type="title" idx="4294967295"/>
          </p:nvPr>
        </p:nvSpPr>
        <p:spPr>
          <a:xfrm>
            <a:off x="0" y="3184525"/>
            <a:ext cx="11760200" cy="78898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MAV propeller optimization and benchmark with experimental results</a:t>
            </a:r>
          </a:p>
        </p:txBody>
      </p:sp>
      <p:sp>
        <p:nvSpPr>
          <p:cNvPr id="10" name="Titre 7"/>
          <p:cNvSpPr txBox="1">
            <a:spLocks/>
          </p:cNvSpPr>
          <p:nvPr/>
        </p:nvSpPr>
        <p:spPr>
          <a:xfrm>
            <a:off x="2" y="3174503"/>
            <a:ext cx="1562100" cy="788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54">
              <a:lnSpc>
                <a:spcPct val="100000"/>
              </a:lnSpc>
              <a:defRPr/>
            </a:pPr>
            <a:endParaRPr lang="en-US" sz="1400" b="1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ZoneTexte 1" title="Contexte"/>
          <p:cNvSpPr txBox="1"/>
          <p:nvPr/>
        </p:nvSpPr>
        <p:spPr>
          <a:xfrm>
            <a:off x="20150" y="395903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CONTEXT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20151" y="4328365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6576840" y="3959035"/>
            <a:ext cx="224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RESULTS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6576839" y="4328365"/>
            <a:ext cx="93658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9699780" y="9514"/>
            <a:ext cx="220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SOLUTIONS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9799979" y="378843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2165"/>
          <p:cNvSpPr/>
          <p:nvPr/>
        </p:nvSpPr>
        <p:spPr>
          <a:xfrm>
            <a:off x="11075756" y="6596400"/>
            <a:ext cx="1030880" cy="17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2867"/>
                </a:moveTo>
                <a:cubicBezTo>
                  <a:pt x="4918" y="11200"/>
                  <a:pt x="4918" y="200"/>
                  <a:pt x="4918" y="200"/>
                </a:cubicBezTo>
                <a:cubicBezTo>
                  <a:pt x="4128" y="200"/>
                  <a:pt x="4128" y="200"/>
                  <a:pt x="4128" y="200"/>
                </a:cubicBezTo>
                <a:cubicBezTo>
                  <a:pt x="4128" y="200"/>
                  <a:pt x="4128" y="14200"/>
                  <a:pt x="4128" y="16200"/>
                </a:cubicBezTo>
                <a:cubicBezTo>
                  <a:pt x="4128" y="20867"/>
                  <a:pt x="4918" y="20867"/>
                  <a:pt x="4918" y="20867"/>
                </a:cubicBezTo>
                <a:cubicBezTo>
                  <a:pt x="6835" y="20867"/>
                  <a:pt x="6835" y="20867"/>
                  <a:pt x="6835" y="20867"/>
                </a:cubicBezTo>
                <a:cubicBezTo>
                  <a:pt x="6835" y="17467"/>
                  <a:pt x="6835" y="17467"/>
                  <a:pt x="6835" y="17467"/>
                </a:cubicBezTo>
                <a:cubicBezTo>
                  <a:pt x="5696" y="17467"/>
                  <a:pt x="5696" y="17467"/>
                  <a:pt x="5696" y="17467"/>
                </a:cubicBezTo>
                <a:cubicBezTo>
                  <a:pt x="4918" y="17467"/>
                  <a:pt x="4918" y="17467"/>
                  <a:pt x="4918" y="12867"/>
                </a:cubicBezTo>
                <a:close/>
                <a:moveTo>
                  <a:pt x="6068" y="3600"/>
                </a:moveTo>
                <a:cubicBezTo>
                  <a:pt x="6824" y="3600"/>
                  <a:pt x="6824" y="3600"/>
                  <a:pt x="6824" y="3600"/>
                </a:cubicBezTo>
                <a:cubicBezTo>
                  <a:pt x="7399" y="3600"/>
                  <a:pt x="7399" y="3600"/>
                  <a:pt x="7399" y="6867"/>
                </a:cubicBezTo>
                <a:cubicBezTo>
                  <a:pt x="7399" y="7467"/>
                  <a:pt x="7399" y="20867"/>
                  <a:pt x="7399" y="20867"/>
                </a:cubicBezTo>
                <a:cubicBezTo>
                  <a:pt x="8189" y="20867"/>
                  <a:pt x="8189" y="20867"/>
                  <a:pt x="8189" y="20867"/>
                </a:cubicBezTo>
                <a:cubicBezTo>
                  <a:pt x="8189" y="20867"/>
                  <a:pt x="8189" y="7467"/>
                  <a:pt x="8189" y="6867"/>
                </a:cubicBezTo>
                <a:cubicBezTo>
                  <a:pt x="8189" y="3600"/>
                  <a:pt x="8178" y="3600"/>
                  <a:pt x="8742" y="3600"/>
                </a:cubicBezTo>
                <a:cubicBezTo>
                  <a:pt x="9509" y="3600"/>
                  <a:pt x="9509" y="3600"/>
                  <a:pt x="9509" y="3600"/>
                </a:cubicBezTo>
                <a:cubicBezTo>
                  <a:pt x="9509" y="200"/>
                  <a:pt x="9509" y="200"/>
                  <a:pt x="9509" y="200"/>
                </a:cubicBezTo>
                <a:cubicBezTo>
                  <a:pt x="6068" y="200"/>
                  <a:pt x="6068" y="200"/>
                  <a:pt x="6068" y="200"/>
                </a:cubicBezTo>
                <a:lnTo>
                  <a:pt x="6068" y="3600"/>
                </a:lnTo>
                <a:close/>
                <a:moveTo>
                  <a:pt x="19852" y="0"/>
                </a:moveTo>
                <a:cubicBezTo>
                  <a:pt x="18859" y="0"/>
                  <a:pt x="18115" y="2933"/>
                  <a:pt x="18115" y="8867"/>
                </a:cubicBezTo>
                <a:cubicBezTo>
                  <a:pt x="18115" y="20867"/>
                  <a:pt x="18115" y="20867"/>
                  <a:pt x="18115" y="20867"/>
                </a:cubicBezTo>
                <a:cubicBezTo>
                  <a:pt x="18848" y="20867"/>
                  <a:pt x="18848" y="20867"/>
                  <a:pt x="18848" y="20867"/>
                </a:cubicBezTo>
                <a:cubicBezTo>
                  <a:pt x="18848" y="8867"/>
                  <a:pt x="18848" y="8867"/>
                  <a:pt x="18848" y="8867"/>
                </a:cubicBezTo>
                <a:cubicBezTo>
                  <a:pt x="18848" y="5533"/>
                  <a:pt x="19197" y="3467"/>
                  <a:pt x="19852" y="3467"/>
                </a:cubicBezTo>
                <a:cubicBezTo>
                  <a:pt x="20517" y="3467"/>
                  <a:pt x="20867" y="5533"/>
                  <a:pt x="20867" y="8867"/>
                </a:cubicBezTo>
                <a:cubicBezTo>
                  <a:pt x="20867" y="20867"/>
                  <a:pt x="20867" y="20867"/>
                  <a:pt x="20867" y="20867"/>
                </a:cubicBezTo>
                <a:cubicBezTo>
                  <a:pt x="21600" y="20867"/>
                  <a:pt x="21600" y="20867"/>
                  <a:pt x="21600" y="20867"/>
                </a:cubicBezTo>
                <a:cubicBezTo>
                  <a:pt x="21600" y="8867"/>
                  <a:pt x="21600" y="8867"/>
                  <a:pt x="21600" y="8867"/>
                </a:cubicBezTo>
                <a:cubicBezTo>
                  <a:pt x="21600" y="2933"/>
                  <a:pt x="20856" y="0"/>
                  <a:pt x="19852" y="0"/>
                </a:cubicBezTo>
                <a:close/>
                <a:moveTo>
                  <a:pt x="13501" y="6400"/>
                </a:moveTo>
                <a:cubicBezTo>
                  <a:pt x="13490" y="2333"/>
                  <a:pt x="12915" y="200"/>
                  <a:pt x="12148" y="200"/>
                </a:cubicBezTo>
                <a:cubicBezTo>
                  <a:pt x="10005" y="200"/>
                  <a:pt x="10005" y="200"/>
                  <a:pt x="10005" y="200"/>
                </a:cubicBezTo>
                <a:cubicBezTo>
                  <a:pt x="10005" y="20867"/>
                  <a:pt x="10005" y="20867"/>
                  <a:pt x="10005" y="20867"/>
                </a:cubicBezTo>
                <a:cubicBezTo>
                  <a:pt x="10794" y="20867"/>
                  <a:pt x="10794" y="20867"/>
                  <a:pt x="10794" y="20867"/>
                </a:cubicBezTo>
                <a:cubicBezTo>
                  <a:pt x="10794" y="12733"/>
                  <a:pt x="10794" y="12733"/>
                  <a:pt x="10794" y="12733"/>
                </a:cubicBezTo>
                <a:cubicBezTo>
                  <a:pt x="11742" y="12733"/>
                  <a:pt x="11742" y="12733"/>
                  <a:pt x="11742" y="12733"/>
                </a:cubicBezTo>
                <a:cubicBezTo>
                  <a:pt x="12452" y="12733"/>
                  <a:pt x="12701" y="13667"/>
                  <a:pt x="12701" y="17600"/>
                </a:cubicBezTo>
                <a:cubicBezTo>
                  <a:pt x="12701" y="20867"/>
                  <a:pt x="12701" y="20867"/>
                  <a:pt x="12701" y="20867"/>
                </a:cubicBezTo>
                <a:cubicBezTo>
                  <a:pt x="13501" y="20867"/>
                  <a:pt x="13501" y="20867"/>
                  <a:pt x="13501" y="20867"/>
                </a:cubicBezTo>
                <a:cubicBezTo>
                  <a:pt x="13501" y="17067"/>
                  <a:pt x="13501" y="17067"/>
                  <a:pt x="13501" y="17067"/>
                </a:cubicBezTo>
                <a:cubicBezTo>
                  <a:pt x="13501" y="14067"/>
                  <a:pt x="13389" y="12200"/>
                  <a:pt x="12971" y="11467"/>
                </a:cubicBezTo>
                <a:cubicBezTo>
                  <a:pt x="13287" y="10333"/>
                  <a:pt x="13501" y="8533"/>
                  <a:pt x="13501" y="6400"/>
                </a:cubicBezTo>
                <a:close/>
                <a:moveTo>
                  <a:pt x="11855" y="9467"/>
                </a:moveTo>
                <a:cubicBezTo>
                  <a:pt x="10794" y="9533"/>
                  <a:pt x="10794" y="9533"/>
                  <a:pt x="10794" y="9533"/>
                </a:cubicBezTo>
                <a:cubicBezTo>
                  <a:pt x="10794" y="3600"/>
                  <a:pt x="10794" y="3600"/>
                  <a:pt x="10794" y="3600"/>
                </a:cubicBezTo>
                <a:cubicBezTo>
                  <a:pt x="11888" y="3600"/>
                  <a:pt x="11888" y="3600"/>
                  <a:pt x="11888" y="3600"/>
                </a:cubicBezTo>
                <a:cubicBezTo>
                  <a:pt x="12306" y="3600"/>
                  <a:pt x="12701" y="3867"/>
                  <a:pt x="12701" y="6333"/>
                </a:cubicBezTo>
                <a:cubicBezTo>
                  <a:pt x="12701" y="8800"/>
                  <a:pt x="12317" y="9467"/>
                  <a:pt x="11855" y="9467"/>
                </a:cubicBezTo>
                <a:close/>
                <a:moveTo>
                  <a:pt x="2008" y="0"/>
                </a:moveTo>
                <a:cubicBezTo>
                  <a:pt x="1557" y="0"/>
                  <a:pt x="1015" y="467"/>
                  <a:pt x="665" y="2133"/>
                </a:cubicBezTo>
                <a:cubicBezTo>
                  <a:pt x="383" y="3400"/>
                  <a:pt x="947" y="4933"/>
                  <a:pt x="1444" y="3600"/>
                </a:cubicBezTo>
                <a:cubicBezTo>
                  <a:pt x="1557" y="3267"/>
                  <a:pt x="1737" y="2933"/>
                  <a:pt x="1917" y="2933"/>
                </a:cubicBezTo>
                <a:cubicBezTo>
                  <a:pt x="2673" y="2933"/>
                  <a:pt x="2933" y="4800"/>
                  <a:pt x="2955" y="8000"/>
                </a:cubicBezTo>
                <a:cubicBezTo>
                  <a:pt x="2628" y="8000"/>
                  <a:pt x="2267" y="8000"/>
                  <a:pt x="1816" y="8133"/>
                </a:cubicBezTo>
                <a:cubicBezTo>
                  <a:pt x="598" y="8267"/>
                  <a:pt x="0" y="10467"/>
                  <a:pt x="0" y="14867"/>
                </a:cubicBezTo>
                <a:cubicBezTo>
                  <a:pt x="0" y="18800"/>
                  <a:pt x="643" y="21600"/>
                  <a:pt x="1523" y="21600"/>
                </a:cubicBezTo>
                <a:cubicBezTo>
                  <a:pt x="2504" y="21600"/>
                  <a:pt x="3474" y="20467"/>
                  <a:pt x="3474" y="20467"/>
                </a:cubicBezTo>
                <a:cubicBezTo>
                  <a:pt x="3745" y="18867"/>
                  <a:pt x="3711" y="7200"/>
                  <a:pt x="3711" y="7200"/>
                </a:cubicBezTo>
                <a:cubicBezTo>
                  <a:pt x="3700" y="2067"/>
                  <a:pt x="2955" y="0"/>
                  <a:pt x="2008" y="0"/>
                </a:cubicBezTo>
                <a:close/>
                <a:moveTo>
                  <a:pt x="1692" y="18467"/>
                </a:moveTo>
                <a:cubicBezTo>
                  <a:pt x="1072" y="18467"/>
                  <a:pt x="801" y="16467"/>
                  <a:pt x="801" y="14733"/>
                </a:cubicBezTo>
                <a:cubicBezTo>
                  <a:pt x="801" y="12333"/>
                  <a:pt x="1207" y="11667"/>
                  <a:pt x="1917" y="11467"/>
                </a:cubicBezTo>
                <a:cubicBezTo>
                  <a:pt x="2357" y="11400"/>
                  <a:pt x="2696" y="11400"/>
                  <a:pt x="2955" y="11400"/>
                </a:cubicBezTo>
                <a:cubicBezTo>
                  <a:pt x="2921" y="15667"/>
                  <a:pt x="3158" y="18467"/>
                  <a:pt x="1692" y="18467"/>
                </a:cubicBezTo>
                <a:close/>
                <a:moveTo>
                  <a:pt x="15915" y="0"/>
                </a:moveTo>
                <a:cubicBezTo>
                  <a:pt x="15453" y="0"/>
                  <a:pt x="14911" y="467"/>
                  <a:pt x="14562" y="2133"/>
                </a:cubicBezTo>
                <a:cubicBezTo>
                  <a:pt x="14291" y="3400"/>
                  <a:pt x="14844" y="4933"/>
                  <a:pt x="15340" y="3600"/>
                </a:cubicBezTo>
                <a:cubicBezTo>
                  <a:pt x="15464" y="3267"/>
                  <a:pt x="15633" y="2933"/>
                  <a:pt x="15814" y="2933"/>
                </a:cubicBezTo>
                <a:cubicBezTo>
                  <a:pt x="16581" y="2933"/>
                  <a:pt x="16829" y="4800"/>
                  <a:pt x="16851" y="8000"/>
                </a:cubicBezTo>
                <a:cubicBezTo>
                  <a:pt x="16524" y="8000"/>
                  <a:pt x="16163" y="8000"/>
                  <a:pt x="15723" y="8133"/>
                </a:cubicBezTo>
                <a:cubicBezTo>
                  <a:pt x="14505" y="8267"/>
                  <a:pt x="13907" y="10467"/>
                  <a:pt x="13907" y="14867"/>
                </a:cubicBezTo>
                <a:cubicBezTo>
                  <a:pt x="13907" y="18800"/>
                  <a:pt x="14539" y="21600"/>
                  <a:pt x="15430" y="21600"/>
                </a:cubicBezTo>
                <a:cubicBezTo>
                  <a:pt x="16411" y="21600"/>
                  <a:pt x="17370" y="20467"/>
                  <a:pt x="17370" y="20467"/>
                </a:cubicBezTo>
                <a:cubicBezTo>
                  <a:pt x="17652" y="18867"/>
                  <a:pt x="17607" y="7200"/>
                  <a:pt x="17607" y="7200"/>
                </a:cubicBezTo>
                <a:cubicBezTo>
                  <a:pt x="17607" y="2067"/>
                  <a:pt x="16863" y="0"/>
                  <a:pt x="15915" y="0"/>
                </a:cubicBezTo>
                <a:close/>
                <a:moveTo>
                  <a:pt x="15588" y="18467"/>
                </a:moveTo>
                <a:cubicBezTo>
                  <a:pt x="14979" y="18467"/>
                  <a:pt x="14697" y="16467"/>
                  <a:pt x="14697" y="14733"/>
                </a:cubicBezTo>
                <a:cubicBezTo>
                  <a:pt x="14697" y="12333"/>
                  <a:pt x="15114" y="11667"/>
                  <a:pt x="15825" y="11467"/>
                </a:cubicBezTo>
                <a:cubicBezTo>
                  <a:pt x="16265" y="11400"/>
                  <a:pt x="16603" y="11400"/>
                  <a:pt x="16851" y="11400"/>
                </a:cubicBezTo>
                <a:cubicBezTo>
                  <a:pt x="16818" y="15667"/>
                  <a:pt x="17066" y="18467"/>
                  <a:pt x="15588" y="18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0959" rIns="60959"/>
          <a:lstStyle/>
          <a:p>
            <a:pPr defTabSz="914354"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3171129" y="395903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OBJECTIVES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3171130" y="4328365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 title="Contexte"/>
          <p:cNvSpPr txBox="1"/>
          <p:nvPr/>
        </p:nvSpPr>
        <p:spPr>
          <a:xfrm>
            <a:off x="3195619" y="4402293"/>
            <a:ext cx="3405711" cy="18182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fr-FR"/>
            </a:defPPr>
            <a:lvl1pPr marL="171450" indent="-171450" algn="just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1pPr>
          </a:lstStyle>
          <a:p>
            <a:pPr marL="171442" indent="-171442" defTabSz="914354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Interfacing all simulation codes to GEMS :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QuickCFD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–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PyFfonc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–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MechaBlade</a:t>
            </a: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Defining parametrization of the blade</a:t>
            </a: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US" dirty="0" err="1">
                <a:solidFill>
                  <a:prstClr val="white"/>
                </a:solidFill>
                <a:latin typeface="Calibri"/>
              </a:rPr>
              <a:t>Aeroelastic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analysis : coupling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MechaBlade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and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QuickCFD</a:t>
            </a: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ZoneTexte 36" title="Contexte"/>
          <p:cNvSpPr txBox="1"/>
          <p:nvPr/>
        </p:nvSpPr>
        <p:spPr>
          <a:xfrm>
            <a:off x="9691448" y="452773"/>
            <a:ext cx="2210901" cy="2541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en-GB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MDA &amp; MDO piloted by GEMS</a:t>
            </a: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endParaRPr lang="en-GB" sz="12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en-GB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Integration of several disciplines: </a:t>
            </a:r>
            <a:r>
              <a:rPr lang="en-GB" sz="12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QuickCFD</a:t>
            </a:r>
            <a:r>
              <a:rPr lang="en-GB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 (aero) – </a:t>
            </a:r>
            <a:r>
              <a:rPr lang="en-GB" sz="12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PyFfonc</a:t>
            </a:r>
            <a:r>
              <a:rPr lang="en-GB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 (acoustic) – </a:t>
            </a:r>
            <a:r>
              <a:rPr lang="en-GB" sz="12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MechaBlade</a:t>
            </a:r>
            <a:r>
              <a:rPr lang="en-GB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 (structure)</a:t>
            </a: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endParaRPr lang="en-GB" sz="1200" b="1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ZoneTexte 21" title="Contexte"/>
          <p:cNvSpPr txBox="1"/>
          <p:nvPr/>
        </p:nvSpPr>
        <p:spPr>
          <a:xfrm>
            <a:off x="6576839" y="4402293"/>
            <a:ext cx="3122943" cy="2455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Creation of a wrapper and data interfacing</a:t>
            </a:r>
          </a:p>
          <a:p>
            <a:pPr algn="just" defTabSz="914354"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Delivery of an industrialized automatic design optimization workflow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Aeroacoustic</a:t>
            </a:r>
            <a:r>
              <a:rPr lang="en-US" sz="1200" dirty="0">
                <a:solidFill>
                  <a:prstClr val="white"/>
                </a:solidFill>
                <a:latin typeface="Calibri"/>
              </a:rPr>
              <a:t> optimization and benchmark with experimental results on a GWS MAV propeller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Direct and inverse analysis performed</a:t>
            </a:r>
          </a:p>
          <a:p>
            <a:pPr algn="just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 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51" y="0"/>
            <a:ext cx="4092584" cy="3122912"/>
          </a:xfrm>
          <a:prstGeom prst="rect">
            <a:avLst/>
          </a:prstGeom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4157" y="-2"/>
            <a:ext cx="2289312" cy="1402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69936" y="1563803"/>
            <a:ext cx="2045837" cy="152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ISAE-SUPAERO Institut Supérieur de l'Aéronautique et de l'Espace | ISAE- SUPAER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673392" cy="6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Figure 3. Picture of the GWS 80x45 propeller. &#10;                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8174">
            <a:off x="176967" y="1389200"/>
            <a:ext cx="2465709" cy="129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ZoneTexte 61"/>
          <p:cNvSpPr txBox="1"/>
          <p:nvPr/>
        </p:nvSpPr>
        <p:spPr>
          <a:xfrm>
            <a:off x="904075" y="2829294"/>
            <a:ext cx="1188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GWS MAV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Propeler</a:t>
            </a: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33442" y="2965481"/>
            <a:ext cx="3215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Benchmark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experimental</a:t>
            </a: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results</a:t>
            </a:r>
            <a:endParaRPr lang="fr-FR" sz="800" i="1" dirty="0">
              <a:solidFill>
                <a:srgbClr val="737C8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947372" y="1328396"/>
            <a:ext cx="1090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New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blade</a:t>
            </a: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shape</a:t>
            </a:r>
            <a:endParaRPr lang="fr-FR" sz="800" i="1" dirty="0">
              <a:solidFill>
                <a:srgbClr val="737C8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97333" y="2297536"/>
            <a:ext cx="2066835" cy="76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>
              <a:defRPr/>
            </a:pPr>
            <a:endParaRPr lang="fr-FR" sz="1467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1" name="Picture 2" descr="Découvrez Altran, leader mondial en solutions d'ingénierie et innovation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0" y="716159"/>
            <a:ext cx="1587809" cy="8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74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681211" y="-1"/>
            <a:ext cx="2510791" cy="3174501"/>
          </a:xfrm>
          <a:prstGeom prst="rect">
            <a:avLst/>
          </a:prstGeom>
          <a:solidFill>
            <a:srgbClr val="52A0D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174502"/>
            <a:ext cx="12192000" cy="788671"/>
          </a:xfrm>
          <a:prstGeom prst="rect">
            <a:avLst/>
          </a:prstGeom>
          <a:solidFill>
            <a:srgbClr val="1D2C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3963173"/>
            <a:ext cx="12191999" cy="289461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ZoneTexte 16" title="Contexte"/>
          <p:cNvSpPr txBox="1"/>
          <p:nvPr/>
        </p:nvSpPr>
        <p:spPr>
          <a:xfrm>
            <a:off x="20151" y="4402296"/>
            <a:ext cx="2978444" cy="22367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fr-FR"/>
            </a:defPPr>
            <a:lvl1pPr marL="171450" indent="-171450" algn="just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1pPr>
          </a:lstStyle>
          <a:p>
            <a:pPr marL="171442" indent="-171442" defTabSz="914354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MDO formulations define a decomposition strategy to reformulate a design problem into one or multiple optimization problem.</a:t>
            </a: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The MDO deployment at industrial scale implies implementing numerous MDO process, which can be very expensive if not supported by appropriate software</a:t>
            </a: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fr-FR" dirty="0" err="1">
                <a:solidFill>
                  <a:prstClr val="white"/>
                </a:solidFill>
                <a:latin typeface="Calibri"/>
              </a:rPr>
              <a:t>Reduced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dirty="0" err="1">
                <a:solidFill>
                  <a:prstClr val="white"/>
                </a:solidFill>
                <a:latin typeface="Calibri"/>
              </a:rPr>
              <a:t>product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dirty="0" err="1">
                <a:solidFill>
                  <a:prstClr val="white"/>
                </a:solidFill>
                <a:latin typeface="Calibri"/>
              </a:rPr>
              <a:t>development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lead-time</a:t>
            </a: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re 7"/>
          <p:cNvSpPr>
            <a:spLocks noGrp="1"/>
          </p:cNvSpPr>
          <p:nvPr>
            <p:ph type="title" idx="4294967295"/>
          </p:nvPr>
        </p:nvSpPr>
        <p:spPr>
          <a:xfrm>
            <a:off x="0" y="3184525"/>
            <a:ext cx="12085638" cy="78898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IRT Partnership- pylon integration with multidisciplinary optimization</a:t>
            </a:r>
          </a:p>
        </p:txBody>
      </p:sp>
      <p:sp>
        <p:nvSpPr>
          <p:cNvPr id="10" name="Titre 7"/>
          <p:cNvSpPr txBox="1">
            <a:spLocks/>
          </p:cNvSpPr>
          <p:nvPr/>
        </p:nvSpPr>
        <p:spPr>
          <a:xfrm>
            <a:off x="2" y="3174503"/>
            <a:ext cx="1562100" cy="788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54">
              <a:lnSpc>
                <a:spcPct val="100000"/>
              </a:lnSpc>
              <a:defRPr/>
            </a:pPr>
            <a:endParaRPr lang="en-US" sz="1400" b="1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ZoneTexte 1" title="Contexte"/>
          <p:cNvSpPr txBox="1"/>
          <p:nvPr/>
        </p:nvSpPr>
        <p:spPr>
          <a:xfrm>
            <a:off x="20150" y="395903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CONTEXT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20151" y="4328365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6576840" y="3959035"/>
            <a:ext cx="224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RESULTS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6576839" y="4328365"/>
            <a:ext cx="93658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9699780" y="9514"/>
            <a:ext cx="220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SOLUTIONS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9799979" y="378843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2165"/>
          <p:cNvSpPr/>
          <p:nvPr/>
        </p:nvSpPr>
        <p:spPr>
          <a:xfrm>
            <a:off x="11075756" y="6596400"/>
            <a:ext cx="1030880" cy="17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2867"/>
                </a:moveTo>
                <a:cubicBezTo>
                  <a:pt x="4918" y="11200"/>
                  <a:pt x="4918" y="200"/>
                  <a:pt x="4918" y="200"/>
                </a:cubicBezTo>
                <a:cubicBezTo>
                  <a:pt x="4128" y="200"/>
                  <a:pt x="4128" y="200"/>
                  <a:pt x="4128" y="200"/>
                </a:cubicBezTo>
                <a:cubicBezTo>
                  <a:pt x="4128" y="200"/>
                  <a:pt x="4128" y="14200"/>
                  <a:pt x="4128" y="16200"/>
                </a:cubicBezTo>
                <a:cubicBezTo>
                  <a:pt x="4128" y="20867"/>
                  <a:pt x="4918" y="20867"/>
                  <a:pt x="4918" y="20867"/>
                </a:cubicBezTo>
                <a:cubicBezTo>
                  <a:pt x="6835" y="20867"/>
                  <a:pt x="6835" y="20867"/>
                  <a:pt x="6835" y="20867"/>
                </a:cubicBezTo>
                <a:cubicBezTo>
                  <a:pt x="6835" y="17467"/>
                  <a:pt x="6835" y="17467"/>
                  <a:pt x="6835" y="17467"/>
                </a:cubicBezTo>
                <a:cubicBezTo>
                  <a:pt x="5696" y="17467"/>
                  <a:pt x="5696" y="17467"/>
                  <a:pt x="5696" y="17467"/>
                </a:cubicBezTo>
                <a:cubicBezTo>
                  <a:pt x="4918" y="17467"/>
                  <a:pt x="4918" y="17467"/>
                  <a:pt x="4918" y="12867"/>
                </a:cubicBezTo>
                <a:close/>
                <a:moveTo>
                  <a:pt x="6068" y="3600"/>
                </a:moveTo>
                <a:cubicBezTo>
                  <a:pt x="6824" y="3600"/>
                  <a:pt x="6824" y="3600"/>
                  <a:pt x="6824" y="3600"/>
                </a:cubicBezTo>
                <a:cubicBezTo>
                  <a:pt x="7399" y="3600"/>
                  <a:pt x="7399" y="3600"/>
                  <a:pt x="7399" y="6867"/>
                </a:cubicBezTo>
                <a:cubicBezTo>
                  <a:pt x="7399" y="7467"/>
                  <a:pt x="7399" y="20867"/>
                  <a:pt x="7399" y="20867"/>
                </a:cubicBezTo>
                <a:cubicBezTo>
                  <a:pt x="8189" y="20867"/>
                  <a:pt x="8189" y="20867"/>
                  <a:pt x="8189" y="20867"/>
                </a:cubicBezTo>
                <a:cubicBezTo>
                  <a:pt x="8189" y="20867"/>
                  <a:pt x="8189" y="7467"/>
                  <a:pt x="8189" y="6867"/>
                </a:cubicBezTo>
                <a:cubicBezTo>
                  <a:pt x="8189" y="3600"/>
                  <a:pt x="8178" y="3600"/>
                  <a:pt x="8742" y="3600"/>
                </a:cubicBezTo>
                <a:cubicBezTo>
                  <a:pt x="9509" y="3600"/>
                  <a:pt x="9509" y="3600"/>
                  <a:pt x="9509" y="3600"/>
                </a:cubicBezTo>
                <a:cubicBezTo>
                  <a:pt x="9509" y="200"/>
                  <a:pt x="9509" y="200"/>
                  <a:pt x="9509" y="200"/>
                </a:cubicBezTo>
                <a:cubicBezTo>
                  <a:pt x="6068" y="200"/>
                  <a:pt x="6068" y="200"/>
                  <a:pt x="6068" y="200"/>
                </a:cubicBezTo>
                <a:lnTo>
                  <a:pt x="6068" y="3600"/>
                </a:lnTo>
                <a:close/>
                <a:moveTo>
                  <a:pt x="19852" y="0"/>
                </a:moveTo>
                <a:cubicBezTo>
                  <a:pt x="18859" y="0"/>
                  <a:pt x="18115" y="2933"/>
                  <a:pt x="18115" y="8867"/>
                </a:cubicBezTo>
                <a:cubicBezTo>
                  <a:pt x="18115" y="20867"/>
                  <a:pt x="18115" y="20867"/>
                  <a:pt x="18115" y="20867"/>
                </a:cubicBezTo>
                <a:cubicBezTo>
                  <a:pt x="18848" y="20867"/>
                  <a:pt x="18848" y="20867"/>
                  <a:pt x="18848" y="20867"/>
                </a:cubicBezTo>
                <a:cubicBezTo>
                  <a:pt x="18848" y="8867"/>
                  <a:pt x="18848" y="8867"/>
                  <a:pt x="18848" y="8867"/>
                </a:cubicBezTo>
                <a:cubicBezTo>
                  <a:pt x="18848" y="5533"/>
                  <a:pt x="19197" y="3467"/>
                  <a:pt x="19852" y="3467"/>
                </a:cubicBezTo>
                <a:cubicBezTo>
                  <a:pt x="20517" y="3467"/>
                  <a:pt x="20867" y="5533"/>
                  <a:pt x="20867" y="8867"/>
                </a:cubicBezTo>
                <a:cubicBezTo>
                  <a:pt x="20867" y="20867"/>
                  <a:pt x="20867" y="20867"/>
                  <a:pt x="20867" y="20867"/>
                </a:cubicBezTo>
                <a:cubicBezTo>
                  <a:pt x="21600" y="20867"/>
                  <a:pt x="21600" y="20867"/>
                  <a:pt x="21600" y="20867"/>
                </a:cubicBezTo>
                <a:cubicBezTo>
                  <a:pt x="21600" y="8867"/>
                  <a:pt x="21600" y="8867"/>
                  <a:pt x="21600" y="8867"/>
                </a:cubicBezTo>
                <a:cubicBezTo>
                  <a:pt x="21600" y="2933"/>
                  <a:pt x="20856" y="0"/>
                  <a:pt x="19852" y="0"/>
                </a:cubicBezTo>
                <a:close/>
                <a:moveTo>
                  <a:pt x="13501" y="6400"/>
                </a:moveTo>
                <a:cubicBezTo>
                  <a:pt x="13490" y="2333"/>
                  <a:pt x="12915" y="200"/>
                  <a:pt x="12148" y="200"/>
                </a:cubicBezTo>
                <a:cubicBezTo>
                  <a:pt x="10005" y="200"/>
                  <a:pt x="10005" y="200"/>
                  <a:pt x="10005" y="200"/>
                </a:cubicBezTo>
                <a:cubicBezTo>
                  <a:pt x="10005" y="20867"/>
                  <a:pt x="10005" y="20867"/>
                  <a:pt x="10005" y="20867"/>
                </a:cubicBezTo>
                <a:cubicBezTo>
                  <a:pt x="10794" y="20867"/>
                  <a:pt x="10794" y="20867"/>
                  <a:pt x="10794" y="20867"/>
                </a:cubicBezTo>
                <a:cubicBezTo>
                  <a:pt x="10794" y="12733"/>
                  <a:pt x="10794" y="12733"/>
                  <a:pt x="10794" y="12733"/>
                </a:cubicBezTo>
                <a:cubicBezTo>
                  <a:pt x="11742" y="12733"/>
                  <a:pt x="11742" y="12733"/>
                  <a:pt x="11742" y="12733"/>
                </a:cubicBezTo>
                <a:cubicBezTo>
                  <a:pt x="12452" y="12733"/>
                  <a:pt x="12701" y="13667"/>
                  <a:pt x="12701" y="17600"/>
                </a:cubicBezTo>
                <a:cubicBezTo>
                  <a:pt x="12701" y="20867"/>
                  <a:pt x="12701" y="20867"/>
                  <a:pt x="12701" y="20867"/>
                </a:cubicBezTo>
                <a:cubicBezTo>
                  <a:pt x="13501" y="20867"/>
                  <a:pt x="13501" y="20867"/>
                  <a:pt x="13501" y="20867"/>
                </a:cubicBezTo>
                <a:cubicBezTo>
                  <a:pt x="13501" y="17067"/>
                  <a:pt x="13501" y="17067"/>
                  <a:pt x="13501" y="17067"/>
                </a:cubicBezTo>
                <a:cubicBezTo>
                  <a:pt x="13501" y="14067"/>
                  <a:pt x="13389" y="12200"/>
                  <a:pt x="12971" y="11467"/>
                </a:cubicBezTo>
                <a:cubicBezTo>
                  <a:pt x="13287" y="10333"/>
                  <a:pt x="13501" y="8533"/>
                  <a:pt x="13501" y="6400"/>
                </a:cubicBezTo>
                <a:close/>
                <a:moveTo>
                  <a:pt x="11855" y="9467"/>
                </a:moveTo>
                <a:cubicBezTo>
                  <a:pt x="10794" y="9533"/>
                  <a:pt x="10794" y="9533"/>
                  <a:pt x="10794" y="9533"/>
                </a:cubicBezTo>
                <a:cubicBezTo>
                  <a:pt x="10794" y="3600"/>
                  <a:pt x="10794" y="3600"/>
                  <a:pt x="10794" y="3600"/>
                </a:cubicBezTo>
                <a:cubicBezTo>
                  <a:pt x="11888" y="3600"/>
                  <a:pt x="11888" y="3600"/>
                  <a:pt x="11888" y="3600"/>
                </a:cubicBezTo>
                <a:cubicBezTo>
                  <a:pt x="12306" y="3600"/>
                  <a:pt x="12701" y="3867"/>
                  <a:pt x="12701" y="6333"/>
                </a:cubicBezTo>
                <a:cubicBezTo>
                  <a:pt x="12701" y="8800"/>
                  <a:pt x="12317" y="9467"/>
                  <a:pt x="11855" y="9467"/>
                </a:cubicBezTo>
                <a:close/>
                <a:moveTo>
                  <a:pt x="2008" y="0"/>
                </a:moveTo>
                <a:cubicBezTo>
                  <a:pt x="1557" y="0"/>
                  <a:pt x="1015" y="467"/>
                  <a:pt x="665" y="2133"/>
                </a:cubicBezTo>
                <a:cubicBezTo>
                  <a:pt x="383" y="3400"/>
                  <a:pt x="947" y="4933"/>
                  <a:pt x="1444" y="3600"/>
                </a:cubicBezTo>
                <a:cubicBezTo>
                  <a:pt x="1557" y="3267"/>
                  <a:pt x="1737" y="2933"/>
                  <a:pt x="1917" y="2933"/>
                </a:cubicBezTo>
                <a:cubicBezTo>
                  <a:pt x="2673" y="2933"/>
                  <a:pt x="2933" y="4800"/>
                  <a:pt x="2955" y="8000"/>
                </a:cubicBezTo>
                <a:cubicBezTo>
                  <a:pt x="2628" y="8000"/>
                  <a:pt x="2267" y="8000"/>
                  <a:pt x="1816" y="8133"/>
                </a:cubicBezTo>
                <a:cubicBezTo>
                  <a:pt x="598" y="8267"/>
                  <a:pt x="0" y="10467"/>
                  <a:pt x="0" y="14867"/>
                </a:cubicBezTo>
                <a:cubicBezTo>
                  <a:pt x="0" y="18800"/>
                  <a:pt x="643" y="21600"/>
                  <a:pt x="1523" y="21600"/>
                </a:cubicBezTo>
                <a:cubicBezTo>
                  <a:pt x="2504" y="21600"/>
                  <a:pt x="3474" y="20467"/>
                  <a:pt x="3474" y="20467"/>
                </a:cubicBezTo>
                <a:cubicBezTo>
                  <a:pt x="3745" y="18867"/>
                  <a:pt x="3711" y="7200"/>
                  <a:pt x="3711" y="7200"/>
                </a:cubicBezTo>
                <a:cubicBezTo>
                  <a:pt x="3700" y="2067"/>
                  <a:pt x="2955" y="0"/>
                  <a:pt x="2008" y="0"/>
                </a:cubicBezTo>
                <a:close/>
                <a:moveTo>
                  <a:pt x="1692" y="18467"/>
                </a:moveTo>
                <a:cubicBezTo>
                  <a:pt x="1072" y="18467"/>
                  <a:pt x="801" y="16467"/>
                  <a:pt x="801" y="14733"/>
                </a:cubicBezTo>
                <a:cubicBezTo>
                  <a:pt x="801" y="12333"/>
                  <a:pt x="1207" y="11667"/>
                  <a:pt x="1917" y="11467"/>
                </a:cubicBezTo>
                <a:cubicBezTo>
                  <a:pt x="2357" y="11400"/>
                  <a:pt x="2696" y="11400"/>
                  <a:pt x="2955" y="11400"/>
                </a:cubicBezTo>
                <a:cubicBezTo>
                  <a:pt x="2921" y="15667"/>
                  <a:pt x="3158" y="18467"/>
                  <a:pt x="1692" y="18467"/>
                </a:cubicBezTo>
                <a:close/>
                <a:moveTo>
                  <a:pt x="15915" y="0"/>
                </a:moveTo>
                <a:cubicBezTo>
                  <a:pt x="15453" y="0"/>
                  <a:pt x="14911" y="467"/>
                  <a:pt x="14562" y="2133"/>
                </a:cubicBezTo>
                <a:cubicBezTo>
                  <a:pt x="14291" y="3400"/>
                  <a:pt x="14844" y="4933"/>
                  <a:pt x="15340" y="3600"/>
                </a:cubicBezTo>
                <a:cubicBezTo>
                  <a:pt x="15464" y="3267"/>
                  <a:pt x="15633" y="2933"/>
                  <a:pt x="15814" y="2933"/>
                </a:cubicBezTo>
                <a:cubicBezTo>
                  <a:pt x="16581" y="2933"/>
                  <a:pt x="16829" y="4800"/>
                  <a:pt x="16851" y="8000"/>
                </a:cubicBezTo>
                <a:cubicBezTo>
                  <a:pt x="16524" y="8000"/>
                  <a:pt x="16163" y="8000"/>
                  <a:pt x="15723" y="8133"/>
                </a:cubicBezTo>
                <a:cubicBezTo>
                  <a:pt x="14505" y="8267"/>
                  <a:pt x="13907" y="10467"/>
                  <a:pt x="13907" y="14867"/>
                </a:cubicBezTo>
                <a:cubicBezTo>
                  <a:pt x="13907" y="18800"/>
                  <a:pt x="14539" y="21600"/>
                  <a:pt x="15430" y="21600"/>
                </a:cubicBezTo>
                <a:cubicBezTo>
                  <a:pt x="16411" y="21600"/>
                  <a:pt x="17370" y="20467"/>
                  <a:pt x="17370" y="20467"/>
                </a:cubicBezTo>
                <a:cubicBezTo>
                  <a:pt x="17652" y="18867"/>
                  <a:pt x="17607" y="7200"/>
                  <a:pt x="17607" y="7200"/>
                </a:cubicBezTo>
                <a:cubicBezTo>
                  <a:pt x="17607" y="2067"/>
                  <a:pt x="16863" y="0"/>
                  <a:pt x="15915" y="0"/>
                </a:cubicBezTo>
                <a:close/>
                <a:moveTo>
                  <a:pt x="15588" y="18467"/>
                </a:moveTo>
                <a:cubicBezTo>
                  <a:pt x="14979" y="18467"/>
                  <a:pt x="14697" y="16467"/>
                  <a:pt x="14697" y="14733"/>
                </a:cubicBezTo>
                <a:cubicBezTo>
                  <a:pt x="14697" y="12333"/>
                  <a:pt x="15114" y="11667"/>
                  <a:pt x="15825" y="11467"/>
                </a:cubicBezTo>
                <a:cubicBezTo>
                  <a:pt x="16265" y="11400"/>
                  <a:pt x="16603" y="11400"/>
                  <a:pt x="16851" y="11400"/>
                </a:cubicBezTo>
                <a:cubicBezTo>
                  <a:pt x="16818" y="15667"/>
                  <a:pt x="17066" y="18467"/>
                  <a:pt x="15588" y="18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0959" rIns="60959"/>
          <a:lstStyle/>
          <a:p>
            <a:pPr defTabSz="914354"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3171129" y="395903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OBJECTIVES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3171130" y="4328365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 title="Contexte"/>
          <p:cNvSpPr txBox="1"/>
          <p:nvPr/>
        </p:nvSpPr>
        <p:spPr>
          <a:xfrm>
            <a:off x="3195619" y="4402294"/>
            <a:ext cx="3405711" cy="22367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fr-FR"/>
            </a:defPPr>
            <a:lvl1pPr marL="171450" indent="-171450" algn="just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1pPr>
          </a:lstStyle>
          <a:p>
            <a:pPr marL="171442" indent="-171442" defTabSz="914354">
              <a:defRPr/>
            </a:pPr>
            <a:r>
              <a:rPr lang="en-GB" dirty="0">
                <a:solidFill>
                  <a:prstClr val="white"/>
                </a:solidFill>
                <a:latin typeface="Calibri"/>
              </a:rPr>
              <a:t>Development of GEMS (</a:t>
            </a:r>
            <a:r>
              <a:rPr lang="it-IT" dirty="0">
                <a:solidFill>
                  <a:prstClr val="white"/>
                </a:solidFill>
                <a:latin typeface="Calibri"/>
              </a:rPr>
              <a:t>Generic Engine for MDO Scenarios), 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a Python library for Multidisciplinary Design Optimization.</a:t>
            </a: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GB" dirty="0">
                <a:solidFill>
                  <a:prstClr val="white"/>
                </a:solidFill>
                <a:latin typeface="Calibri"/>
              </a:rPr>
              <a:t>Development of test case and trade-off capabilities</a:t>
            </a: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0" indent="0" defTabSz="914354">
              <a:buNone/>
              <a:defRPr/>
            </a:pPr>
            <a:endParaRPr lang="en-GB" b="1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GB" dirty="0">
                <a:solidFill>
                  <a:prstClr val="white"/>
                </a:solidFill>
                <a:latin typeface="Calibri"/>
              </a:rPr>
              <a:t>High-fidelity simulation software (</a:t>
            </a:r>
            <a:r>
              <a:rPr lang="en-GB" dirty="0" err="1">
                <a:solidFill>
                  <a:prstClr val="white"/>
                </a:solidFill>
                <a:latin typeface="Calibri"/>
              </a:rPr>
              <a:t>elsA</a:t>
            </a:r>
            <a:r>
              <a:rPr lang="en-GB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GB" dirty="0" err="1">
                <a:solidFill>
                  <a:prstClr val="white"/>
                </a:solidFill>
                <a:latin typeface="Calibri"/>
              </a:rPr>
              <a:t>adjoint</a:t>
            </a:r>
            <a:r>
              <a:rPr lang="en-GB" dirty="0">
                <a:solidFill>
                  <a:prstClr val="white"/>
                </a:solidFill>
                <a:latin typeface="Calibri"/>
              </a:rPr>
              <a:t>)</a:t>
            </a:r>
          </a:p>
          <a:p>
            <a:pPr marL="171442" indent="-171442" defTabSz="914354">
              <a:defRPr/>
            </a:pPr>
            <a:endParaRPr lang="en-GB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GB" dirty="0">
                <a:solidFill>
                  <a:prstClr val="white"/>
                </a:solidFill>
                <a:latin typeface="Calibri"/>
              </a:rPr>
              <a:t>Pylon Parametrisation</a:t>
            </a:r>
          </a:p>
          <a:p>
            <a:pPr marL="171442" indent="-171442" defTabSz="914354">
              <a:defRPr/>
            </a:pPr>
            <a:endParaRPr lang="en-GB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GB" b="1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GB" b="1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b="1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ZoneTexte 36" title="Contexte"/>
          <p:cNvSpPr txBox="1"/>
          <p:nvPr/>
        </p:nvSpPr>
        <p:spPr>
          <a:xfrm>
            <a:off x="9691448" y="452773"/>
            <a:ext cx="2210901" cy="2541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en-GB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GEMS : </a:t>
            </a:r>
            <a:r>
              <a:rPr lang="fr-FR" sz="1200" dirty="0" err="1">
                <a:solidFill>
                  <a:prstClr val="white"/>
                </a:solidFill>
                <a:latin typeface="Calibri"/>
              </a:rPr>
              <a:t>Automatic</a:t>
            </a:r>
            <a:r>
              <a:rPr lang="fr-FR" sz="1200" dirty="0">
                <a:solidFill>
                  <a:prstClr val="white"/>
                </a:solidFill>
                <a:latin typeface="Calibri"/>
              </a:rPr>
              <a:t> MDO </a:t>
            </a:r>
            <a:r>
              <a:rPr lang="fr-FR" sz="1200" dirty="0" err="1">
                <a:solidFill>
                  <a:prstClr val="white"/>
                </a:solidFill>
                <a:latin typeface="Calibri"/>
              </a:rPr>
              <a:t>processes</a:t>
            </a:r>
            <a:r>
              <a:rPr lang="fr-FR" sz="12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GB" sz="1200" dirty="0">
                <a:solidFill>
                  <a:prstClr val="white"/>
                </a:solidFill>
                <a:latin typeface="Calibri"/>
              </a:rPr>
              <a:t> </a:t>
            </a: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endParaRPr lang="en-GB" sz="1200" b="1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Gradient-based and derivative-free optimization algorithms</a:t>
            </a: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fr-FR" sz="1200" dirty="0">
                <a:solidFill>
                  <a:prstClr val="white"/>
                </a:solidFill>
                <a:latin typeface="Calibri"/>
              </a:rPr>
              <a:t>Multi-</a:t>
            </a:r>
            <a:r>
              <a:rPr lang="fr-FR" sz="1200" dirty="0" err="1">
                <a:solidFill>
                  <a:prstClr val="white"/>
                </a:solidFill>
                <a:latin typeface="Calibri"/>
              </a:rPr>
              <a:t>physics</a:t>
            </a:r>
            <a:r>
              <a:rPr lang="fr-FR" sz="1200" dirty="0">
                <a:solidFill>
                  <a:prstClr val="white"/>
                </a:solidFill>
                <a:latin typeface="Calibri"/>
              </a:rPr>
              <a:t> simulation</a:t>
            </a:r>
            <a:endParaRPr lang="en-GB" sz="1200" dirty="0">
              <a:solidFill>
                <a:prstClr val="white"/>
              </a:solidFill>
              <a:latin typeface="Calibri"/>
            </a:endParaRPr>
          </a:p>
          <a:p>
            <a:pPr defTabSz="914354"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ElsA</a:t>
            </a:r>
            <a:r>
              <a:rPr lang="en-US" sz="1200" dirty="0">
                <a:solidFill>
                  <a:prstClr val="white"/>
                </a:solidFill>
                <a:latin typeface="Calibri"/>
              </a:rPr>
              <a:t> (aerodynamic)</a:t>
            </a: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endParaRPr lang="en-GB" sz="1200" b="1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ZoneTexte 21" title="Contexte"/>
          <p:cNvSpPr txBox="1"/>
          <p:nvPr/>
        </p:nvSpPr>
        <p:spPr>
          <a:xfrm>
            <a:off x="6576839" y="4402293"/>
            <a:ext cx="3122943" cy="2455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solidFill>
                  <a:prstClr val="white"/>
                </a:solidFill>
                <a:latin typeface="Calibri"/>
              </a:rPr>
              <a:t>Development of a bi-level MDO formulation allowing use of disciplinary optimization chains already available in industrial context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Demonstrate the technology on a wing-</a:t>
            </a:r>
            <a:r>
              <a:rPr lang="en-US" sz="1200" dirty="0" err="1">
                <a:solidFill>
                  <a:prstClr val="white"/>
                </a:solidFill>
                <a:latin typeface="Calibri"/>
              </a:rPr>
              <a:t>powerplant</a:t>
            </a:r>
            <a:r>
              <a:rPr lang="en-US" sz="1200" dirty="0">
                <a:solidFill>
                  <a:prstClr val="white"/>
                </a:solidFill>
                <a:latin typeface="Calibri"/>
              </a:rPr>
              <a:t> MDO test case for derivative aircraft </a:t>
            </a:r>
            <a:r>
              <a:rPr lang="en-GB" sz="1200" dirty="0">
                <a:solidFill>
                  <a:prstClr val="white"/>
                </a:solidFill>
                <a:latin typeface="Calibri"/>
              </a:rPr>
              <a:t> with </a:t>
            </a:r>
            <a:r>
              <a:rPr lang="en-GB" sz="1200" b="1" dirty="0">
                <a:solidFill>
                  <a:prstClr val="white"/>
                </a:solidFill>
                <a:latin typeface="Calibri"/>
              </a:rPr>
              <a:t>aerodynamics, structure, thermal and OAD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2018 AIAA/ASCE/AHS/ASC Structures, Structural Dynamics, and Materials Conference. 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GB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447991" cy="569295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5126059" y="2901802"/>
            <a:ext cx="38381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40">
              <a:defRPr/>
            </a:pPr>
            <a:r>
              <a:rPr lang="en-US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Final test-case : application of MDO on a wing-</a:t>
            </a:r>
            <a:r>
              <a:rPr lang="en-US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powerplant</a:t>
            </a:r>
            <a:r>
              <a:rPr lang="en-US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 system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56237"/>
            <a:ext cx="2178920" cy="1862027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033" y="1027612"/>
            <a:ext cx="3292059" cy="1759485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1913190" y="2902017"/>
            <a:ext cx="38758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40">
              <a:defRPr/>
            </a:pPr>
            <a:r>
              <a:rPr lang="en-US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Aerodynamic optimization chain embedded in MDO process</a:t>
            </a: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2" y="9512"/>
            <a:ext cx="2105073" cy="29189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587" y="-1"/>
            <a:ext cx="3004484" cy="17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51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70504" y="74674"/>
            <a:ext cx="2780219" cy="83099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963172"/>
            <a:ext cx="12192000" cy="2894829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174501"/>
            <a:ext cx="12192000" cy="788671"/>
          </a:xfrm>
          <a:prstGeom prst="rect">
            <a:avLst/>
          </a:prstGeom>
          <a:solidFill>
            <a:srgbClr val="1D2C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re 7"/>
          <p:cNvSpPr>
            <a:spLocks noGrp="1"/>
          </p:cNvSpPr>
          <p:nvPr>
            <p:ph type="title" idx="4294967295"/>
          </p:nvPr>
        </p:nvSpPr>
        <p:spPr>
          <a:xfrm>
            <a:off x="1897063" y="3175000"/>
            <a:ext cx="10294937" cy="7874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IDT: Industrial Digital Twin Trades</a:t>
            </a:r>
          </a:p>
        </p:txBody>
      </p:sp>
      <p:sp>
        <p:nvSpPr>
          <p:cNvPr id="10" name="Titre 7"/>
          <p:cNvSpPr txBox="1">
            <a:spLocks/>
          </p:cNvSpPr>
          <p:nvPr/>
        </p:nvSpPr>
        <p:spPr>
          <a:xfrm>
            <a:off x="1" y="3174502"/>
            <a:ext cx="1562100" cy="788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lnSpc>
                <a:spcPct val="100000"/>
              </a:lnSpc>
              <a:defRPr/>
            </a:pPr>
            <a:r>
              <a:rPr lang="en-US" sz="14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JANUARY 2021</a:t>
            </a:r>
          </a:p>
          <a:p>
            <a:pPr algn="ctr" defTabSz="914377">
              <a:lnSpc>
                <a:spcPct val="100000"/>
              </a:lnSpc>
              <a:defRPr/>
            </a:pPr>
            <a:r>
              <a:rPr lang="en-US" sz="14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IN PROGRESS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81210" y="-1"/>
            <a:ext cx="2510791" cy="3174501"/>
          </a:xfrm>
          <a:prstGeom prst="rect">
            <a:avLst/>
          </a:prstGeom>
          <a:solidFill>
            <a:srgbClr val="52A0D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ZoneTexte 1" title="Contexte"/>
          <p:cNvSpPr txBox="1"/>
          <p:nvPr/>
        </p:nvSpPr>
        <p:spPr>
          <a:xfrm>
            <a:off x="243078" y="3940238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CONTEXT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344743" y="4288732"/>
            <a:ext cx="360208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 title="Contexte"/>
          <p:cNvSpPr txBox="1"/>
          <p:nvPr/>
        </p:nvSpPr>
        <p:spPr>
          <a:xfrm>
            <a:off x="233555" y="4383496"/>
            <a:ext cx="3862051" cy="20760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9991" indent="-361942" algn="just" defTabSz="914377" fontAlgn="base"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Manufacturing processes are impacted by high variability and a huge number of disturbances.</a:t>
            </a:r>
          </a:p>
          <a:p>
            <a:pPr marL="359991" indent="-361942" algn="just" defTabSz="914377" fontAlgn="base"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It is required to work in a very dynamic way to react fast on a change of production plan and on reallocation of resources.</a:t>
            </a:r>
          </a:p>
          <a:p>
            <a:pPr marL="359991" indent="-361942" algn="just" defTabSz="914377" fontAlgn="base"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Digital Twins are capable of transforming manufacturing processes and offering new ways to reduce costs, monitor changes and optimize performance  of industrial systems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176143" y="3943590"/>
            <a:ext cx="224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RESULTS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8265893" y="4296444"/>
            <a:ext cx="2820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 title="Contexte"/>
          <p:cNvSpPr txBox="1"/>
          <p:nvPr/>
        </p:nvSpPr>
        <p:spPr>
          <a:xfrm>
            <a:off x="8180214" y="4386849"/>
            <a:ext cx="3233177" cy="18396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Obtain a digital MBISE model for the industrial processes happening in the hangars.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Build the bridge between MBSE models and MDA/MDO tool framework.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Apply developed capabilities to deliver effective trade results to industrial architects.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9904069" y="213800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SOLUTIONS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10004266" y="583131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2165"/>
          <p:cNvSpPr/>
          <p:nvPr/>
        </p:nvSpPr>
        <p:spPr>
          <a:xfrm>
            <a:off x="10706103" y="6314295"/>
            <a:ext cx="1030880" cy="17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2867"/>
                </a:moveTo>
                <a:cubicBezTo>
                  <a:pt x="4918" y="11200"/>
                  <a:pt x="4918" y="200"/>
                  <a:pt x="4918" y="200"/>
                </a:cubicBezTo>
                <a:cubicBezTo>
                  <a:pt x="4128" y="200"/>
                  <a:pt x="4128" y="200"/>
                  <a:pt x="4128" y="200"/>
                </a:cubicBezTo>
                <a:cubicBezTo>
                  <a:pt x="4128" y="200"/>
                  <a:pt x="4128" y="14200"/>
                  <a:pt x="4128" y="16200"/>
                </a:cubicBezTo>
                <a:cubicBezTo>
                  <a:pt x="4128" y="20867"/>
                  <a:pt x="4918" y="20867"/>
                  <a:pt x="4918" y="20867"/>
                </a:cubicBezTo>
                <a:cubicBezTo>
                  <a:pt x="6835" y="20867"/>
                  <a:pt x="6835" y="20867"/>
                  <a:pt x="6835" y="20867"/>
                </a:cubicBezTo>
                <a:cubicBezTo>
                  <a:pt x="6835" y="17467"/>
                  <a:pt x="6835" y="17467"/>
                  <a:pt x="6835" y="17467"/>
                </a:cubicBezTo>
                <a:cubicBezTo>
                  <a:pt x="5696" y="17467"/>
                  <a:pt x="5696" y="17467"/>
                  <a:pt x="5696" y="17467"/>
                </a:cubicBezTo>
                <a:cubicBezTo>
                  <a:pt x="4918" y="17467"/>
                  <a:pt x="4918" y="17467"/>
                  <a:pt x="4918" y="12867"/>
                </a:cubicBezTo>
                <a:close/>
                <a:moveTo>
                  <a:pt x="6068" y="3600"/>
                </a:moveTo>
                <a:cubicBezTo>
                  <a:pt x="6824" y="3600"/>
                  <a:pt x="6824" y="3600"/>
                  <a:pt x="6824" y="3600"/>
                </a:cubicBezTo>
                <a:cubicBezTo>
                  <a:pt x="7399" y="3600"/>
                  <a:pt x="7399" y="3600"/>
                  <a:pt x="7399" y="6867"/>
                </a:cubicBezTo>
                <a:cubicBezTo>
                  <a:pt x="7399" y="7467"/>
                  <a:pt x="7399" y="20867"/>
                  <a:pt x="7399" y="20867"/>
                </a:cubicBezTo>
                <a:cubicBezTo>
                  <a:pt x="8189" y="20867"/>
                  <a:pt x="8189" y="20867"/>
                  <a:pt x="8189" y="20867"/>
                </a:cubicBezTo>
                <a:cubicBezTo>
                  <a:pt x="8189" y="20867"/>
                  <a:pt x="8189" y="7467"/>
                  <a:pt x="8189" y="6867"/>
                </a:cubicBezTo>
                <a:cubicBezTo>
                  <a:pt x="8189" y="3600"/>
                  <a:pt x="8178" y="3600"/>
                  <a:pt x="8742" y="3600"/>
                </a:cubicBezTo>
                <a:cubicBezTo>
                  <a:pt x="9509" y="3600"/>
                  <a:pt x="9509" y="3600"/>
                  <a:pt x="9509" y="3600"/>
                </a:cubicBezTo>
                <a:cubicBezTo>
                  <a:pt x="9509" y="200"/>
                  <a:pt x="9509" y="200"/>
                  <a:pt x="9509" y="200"/>
                </a:cubicBezTo>
                <a:cubicBezTo>
                  <a:pt x="6068" y="200"/>
                  <a:pt x="6068" y="200"/>
                  <a:pt x="6068" y="200"/>
                </a:cubicBezTo>
                <a:lnTo>
                  <a:pt x="6068" y="3600"/>
                </a:lnTo>
                <a:close/>
                <a:moveTo>
                  <a:pt x="19852" y="0"/>
                </a:moveTo>
                <a:cubicBezTo>
                  <a:pt x="18859" y="0"/>
                  <a:pt x="18115" y="2933"/>
                  <a:pt x="18115" y="8867"/>
                </a:cubicBezTo>
                <a:cubicBezTo>
                  <a:pt x="18115" y="20867"/>
                  <a:pt x="18115" y="20867"/>
                  <a:pt x="18115" y="20867"/>
                </a:cubicBezTo>
                <a:cubicBezTo>
                  <a:pt x="18848" y="20867"/>
                  <a:pt x="18848" y="20867"/>
                  <a:pt x="18848" y="20867"/>
                </a:cubicBezTo>
                <a:cubicBezTo>
                  <a:pt x="18848" y="8867"/>
                  <a:pt x="18848" y="8867"/>
                  <a:pt x="18848" y="8867"/>
                </a:cubicBezTo>
                <a:cubicBezTo>
                  <a:pt x="18848" y="5533"/>
                  <a:pt x="19197" y="3467"/>
                  <a:pt x="19852" y="3467"/>
                </a:cubicBezTo>
                <a:cubicBezTo>
                  <a:pt x="20517" y="3467"/>
                  <a:pt x="20867" y="5533"/>
                  <a:pt x="20867" y="8867"/>
                </a:cubicBezTo>
                <a:cubicBezTo>
                  <a:pt x="20867" y="20867"/>
                  <a:pt x="20867" y="20867"/>
                  <a:pt x="20867" y="20867"/>
                </a:cubicBezTo>
                <a:cubicBezTo>
                  <a:pt x="21600" y="20867"/>
                  <a:pt x="21600" y="20867"/>
                  <a:pt x="21600" y="20867"/>
                </a:cubicBezTo>
                <a:cubicBezTo>
                  <a:pt x="21600" y="8867"/>
                  <a:pt x="21600" y="8867"/>
                  <a:pt x="21600" y="8867"/>
                </a:cubicBezTo>
                <a:cubicBezTo>
                  <a:pt x="21600" y="2933"/>
                  <a:pt x="20856" y="0"/>
                  <a:pt x="19852" y="0"/>
                </a:cubicBezTo>
                <a:close/>
                <a:moveTo>
                  <a:pt x="13501" y="6400"/>
                </a:moveTo>
                <a:cubicBezTo>
                  <a:pt x="13490" y="2333"/>
                  <a:pt x="12915" y="200"/>
                  <a:pt x="12148" y="200"/>
                </a:cubicBezTo>
                <a:cubicBezTo>
                  <a:pt x="10005" y="200"/>
                  <a:pt x="10005" y="200"/>
                  <a:pt x="10005" y="200"/>
                </a:cubicBezTo>
                <a:cubicBezTo>
                  <a:pt x="10005" y="20867"/>
                  <a:pt x="10005" y="20867"/>
                  <a:pt x="10005" y="20867"/>
                </a:cubicBezTo>
                <a:cubicBezTo>
                  <a:pt x="10794" y="20867"/>
                  <a:pt x="10794" y="20867"/>
                  <a:pt x="10794" y="20867"/>
                </a:cubicBezTo>
                <a:cubicBezTo>
                  <a:pt x="10794" y="12733"/>
                  <a:pt x="10794" y="12733"/>
                  <a:pt x="10794" y="12733"/>
                </a:cubicBezTo>
                <a:cubicBezTo>
                  <a:pt x="11742" y="12733"/>
                  <a:pt x="11742" y="12733"/>
                  <a:pt x="11742" y="12733"/>
                </a:cubicBezTo>
                <a:cubicBezTo>
                  <a:pt x="12452" y="12733"/>
                  <a:pt x="12701" y="13667"/>
                  <a:pt x="12701" y="17600"/>
                </a:cubicBezTo>
                <a:cubicBezTo>
                  <a:pt x="12701" y="20867"/>
                  <a:pt x="12701" y="20867"/>
                  <a:pt x="12701" y="20867"/>
                </a:cubicBezTo>
                <a:cubicBezTo>
                  <a:pt x="13501" y="20867"/>
                  <a:pt x="13501" y="20867"/>
                  <a:pt x="13501" y="20867"/>
                </a:cubicBezTo>
                <a:cubicBezTo>
                  <a:pt x="13501" y="17067"/>
                  <a:pt x="13501" y="17067"/>
                  <a:pt x="13501" y="17067"/>
                </a:cubicBezTo>
                <a:cubicBezTo>
                  <a:pt x="13501" y="14067"/>
                  <a:pt x="13389" y="12200"/>
                  <a:pt x="12971" y="11467"/>
                </a:cubicBezTo>
                <a:cubicBezTo>
                  <a:pt x="13287" y="10333"/>
                  <a:pt x="13501" y="8533"/>
                  <a:pt x="13501" y="6400"/>
                </a:cubicBezTo>
                <a:close/>
                <a:moveTo>
                  <a:pt x="11855" y="9467"/>
                </a:moveTo>
                <a:cubicBezTo>
                  <a:pt x="10794" y="9533"/>
                  <a:pt x="10794" y="9533"/>
                  <a:pt x="10794" y="9533"/>
                </a:cubicBezTo>
                <a:cubicBezTo>
                  <a:pt x="10794" y="3600"/>
                  <a:pt x="10794" y="3600"/>
                  <a:pt x="10794" y="3600"/>
                </a:cubicBezTo>
                <a:cubicBezTo>
                  <a:pt x="11888" y="3600"/>
                  <a:pt x="11888" y="3600"/>
                  <a:pt x="11888" y="3600"/>
                </a:cubicBezTo>
                <a:cubicBezTo>
                  <a:pt x="12306" y="3600"/>
                  <a:pt x="12701" y="3867"/>
                  <a:pt x="12701" y="6333"/>
                </a:cubicBezTo>
                <a:cubicBezTo>
                  <a:pt x="12701" y="8800"/>
                  <a:pt x="12317" y="9467"/>
                  <a:pt x="11855" y="9467"/>
                </a:cubicBezTo>
                <a:close/>
                <a:moveTo>
                  <a:pt x="2008" y="0"/>
                </a:moveTo>
                <a:cubicBezTo>
                  <a:pt x="1557" y="0"/>
                  <a:pt x="1015" y="467"/>
                  <a:pt x="665" y="2133"/>
                </a:cubicBezTo>
                <a:cubicBezTo>
                  <a:pt x="383" y="3400"/>
                  <a:pt x="947" y="4933"/>
                  <a:pt x="1444" y="3600"/>
                </a:cubicBezTo>
                <a:cubicBezTo>
                  <a:pt x="1557" y="3267"/>
                  <a:pt x="1737" y="2933"/>
                  <a:pt x="1917" y="2933"/>
                </a:cubicBezTo>
                <a:cubicBezTo>
                  <a:pt x="2673" y="2933"/>
                  <a:pt x="2933" y="4800"/>
                  <a:pt x="2955" y="8000"/>
                </a:cubicBezTo>
                <a:cubicBezTo>
                  <a:pt x="2628" y="8000"/>
                  <a:pt x="2267" y="8000"/>
                  <a:pt x="1816" y="8133"/>
                </a:cubicBezTo>
                <a:cubicBezTo>
                  <a:pt x="598" y="8267"/>
                  <a:pt x="0" y="10467"/>
                  <a:pt x="0" y="14867"/>
                </a:cubicBezTo>
                <a:cubicBezTo>
                  <a:pt x="0" y="18800"/>
                  <a:pt x="643" y="21600"/>
                  <a:pt x="1523" y="21600"/>
                </a:cubicBezTo>
                <a:cubicBezTo>
                  <a:pt x="2504" y="21600"/>
                  <a:pt x="3474" y="20467"/>
                  <a:pt x="3474" y="20467"/>
                </a:cubicBezTo>
                <a:cubicBezTo>
                  <a:pt x="3745" y="18867"/>
                  <a:pt x="3711" y="7200"/>
                  <a:pt x="3711" y="7200"/>
                </a:cubicBezTo>
                <a:cubicBezTo>
                  <a:pt x="3700" y="2067"/>
                  <a:pt x="2955" y="0"/>
                  <a:pt x="2008" y="0"/>
                </a:cubicBezTo>
                <a:close/>
                <a:moveTo>
                  <a:pt x="1692" y="18467"/>
                </a:moveTo>
                <a:cubicBezTo>
                  <a:pt x="1072" y="18467"/>
                  <a:pt x="801" y="16467"/>
                  <a:pt x="801" y="14733"/>
                </a:cubicBezTo>
                <a:cubicBezTo>
                  <a:pt x="801" y="12333"/>
                  <a:pt x="1207" y="11667"/>
                  <a:pt x="1917" y="11467"/>
                </a:cubicBezTo>
                <a:cubicBezTo>
                  <a:pt x="2357" y="11400"/>
                  <a:pt x="2696" y="11400"/>
                  <a:pt x="2955" y="11400"/>
                </a:cubicBezTo>
                <a:cubicBezTo>
                  <a:pt x="2921" y="15667"/>
                  <a:pt x="3158" y="18467"/>
                  <a:pt x="1692" y="18467"/>
                </a:cubicBezTo>
                <a:close/>
                <a:moveTo>
                  <a:pt x="15915" y="0"/>
                </a:moveTo>
                <a:cubicBezTo>
                  <a:pt x="15453" y="0"/>
                  <a:pt x="14911" y="467"/>
                  <a:pt x="14562" y="2133"/>
                </a:cubicBezTo>
                <a:cubicBezTo>
                  <a:pt x="14291" y="3400"/>
                  <a:pt x="14844" y="4933"/>
                  <a:pt x="15340" y="3600"/>
                </a:cubicBezTo>
                <a:cubicBezTo>
                  <a:pt x="15464" y="3267"/>
                  <a:pt x="15633" y="2933"/>
                  <a:pt x="15814" y="2933"/>
                </a:cubicBezTo>
                <a:cubicBezTo>
                  <a:pt x="16581" y="2933"/>
                  <a:pt x="16829" y="4800"/>
                  <a:pt x="16851" y="8000"/>
                </a:cubicBezTo>
                <a:cubicBezTo>
                  <a:pt x="16524" y="8000"/>
                  <a:pt x="16163" y="8000"/>
                  <a:pt x="15723" y="8133"/>
                </a:cubicBezTo>
                <a:cubicBezTo>
                  <a:pt x="14505" y="8267"/>
                  <a:pt x="13907" y="10467"/>
                  <a:pt x="13907" y="14867"/>
                </a:cubicBezTo>
                <a:cubicBezTo>
                  <a:pt x="13907" y="18800"/>
                  <a:pt x="14539" y="21600"/>
                  <a:pt x="15430" y="21600"/>
                </a:cubicBezTo>
                <a:cubicBezTo>
                  <a:pt x="16411" y="21600"/>
                  <a:pt x="17370" y="20467"/>
                  <a:pt x="17370" y="20467"/>
                </a:cubicBezTo>
                <a:cubicBezTo>
                  <a:pt x="17652" y="18867"/>
                  <a:pt x="17607" y="7200"/>
                  <a:pt x="17607" y="7200"/>
                </a:cubicBezTo>
                <a:cubicBezTo>
                  <a:pt x="17607" y="2067"/>
                  <a:pt x="16863" y="0"/>
                  <a:pt x="15915" y="0"/>
                </a:cubicBezTo>
                <a:close/>
                <a:moveTo>
                  <a:pt x="15588" y="18467"/>
                </a:moveTo>
                <a:cubicBezTo>
                  <a:pt x="14979" y="18467"/>
                  <a:pt x="14697" y="16467"/>
                  <a:pt x="14697" y="14733"/>
                </a:cubicBezTo>
                <a:cubicBezTo>
                  <a:pt x="14697" y="12333"/>
                  <a:pt x="15114" y="11667"/>
                  <a:pt x="15825" y="11467"/>
                </a:cubicBezTo>
                <a:cubicBezTo>
                  <a:pt x="16265" y="11400"/>
                  <a:pt x="16603" y="11400"/>
                  <a:pt x="16851" y="11400"/>
                </a:cubicBezTo>
                <a:cubicBezTo>
                  <a:pt x="16818" y="15667"/>
                  <a:pt x="17066" y="18467"/>
                  <a:pt x="15588" y="18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0959" rIns="60959"/>
          <a:lstStyle/>
          <a:p>
            <a:pPr defTabSz="914377"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772110" y="397101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OBJECTIVES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4858315" y="4300055"/>
            <a:ext cx="29357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 title="Contexte"/>
          <p:cNvSpPr txBox="1"/>
          <p:nvPr/>
        </p:nvSpPr>
        <p:spPr>
          <a:xfrm>
            <a:off x="4709609" y="4383499"/>
            <a:ext cx="3233177" cy="19797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Support the hangar architecture concept by performing product vs industrial system architectural trades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Support the hangar development on key technological choices by running model-based multidisciplinary trades.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Create an E2E Digital Twin  application from models/simulation up to shop floor connectivity to steer line performance vs disturbances</a:t>
            </a:r>
          </a:p>
        </p:txBody>
      </p:sp>
      <p:sp>
        <p:nvSpPr>
          <p:cNvPr id="37" name="ZoneTexte 36" title="Contexte"/>
          <p:cNvSpPr txBox="1"/>
          <p:nvPr/>
        </p:nvSpPr>
        <p:spPr>
          <a:xfrm>
            <a:off x="9779001" y="657059"/>
            <a:ext cx="2273300" cy="24061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6" indent="-171446" defTabSz="914377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133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Cameo Systems Modeler</a:t>
            </a:r>
          </a:p>
          <a:p>
            <a:pPr marL="171446" indent="-171446" defTabSz="914377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133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GEMS: Generic Engine for MDO </a:t>
            </a:r>
          </a:p>
          <a:p>
            <a:pPr marL="628635" lvl="1" indent="-171446" defTabSz="914377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133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Python</a:t>
            </a:r>
          </a:p>
          <a:p>
            <a:pPr marL="628635" lvl="1" indent="-171446" defTabSz="914377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133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MDO: Multidisciplinary Design Optimization</a:t>
            </a:r>
          </a:p>
          <a:p>
            <a:pPr marL="171446" indent="-171446" defTabSz="914377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133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Airbus Trade Standards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77" y="2422462"/>
            <a:ext cx="1706415" cy="5977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907" t="8598" r="10607" b="4481"/>
          <a:stretch/>
        </p:blipFill>
        <p:spPr>
          <a:xfrm>
            <a:off x="6736422" y="1392701"/>
            <a:ext cx="1647969" cy="11503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489" y="1558868"/>
            <a:ext cx="785291" cy="818011"/>
          </a:xfrm>
          <a:prstGeom prst="rect">
            <a:avLst/>
          </a:prstGeom>
        </p:spPr>
      </p:pic>
      <p:pic>
        <p:nvPicPr>
          <p:cNvPr id="40" name="Picture 2" descr="https://docs.nomagic.com/download/thumbnails/23471523/cameo_sm.png?version=1&amp;modificationDate=1510043091536&amp;api=v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14" y="2408977"/>
            <a:ext cx="1547879" cy="7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543" y="1015088"/>
            <a:ext cx="2541715" cy="732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617" y="118139"/>
            <a:ext cx="2780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GB" sz="2400" dirty="0">
                <a:solidFill>
                  <a:prstClr val="white"/>
                </a:solidFill>
                <a:latin typeface="Calibri"/>
              </a:rPr>
              <a:t>MBSE/Analytical Model</a:t>
            </a:r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947" y="947516"/>
            <a:ext cx="2621503" cy="15348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609101" y="1994617"/>
            <a:ext cx="2291627" cy="323836"/>
          </a:xfrm>
          <a:prstGeom prst="rect">
            <a:avLst/>
          </a:prstGeom>
          <a:solidFill>
            <a:srgbClr val="5B9BD5"/>
          </a:solidFill>
          <a:ln w="12700">
            <a:solidFill>
              <a:srgbClr val="448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prstClr val="white"/>
                </a:solidFill>
                <a:latin typeface="Calibri"/>
              </a:rPr>
              <a:t>TRADE/OPTIMISATION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57" y="2615789"/>
            <a:ext cx="434883" cy="40444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70505" y="82515"/>
            <a:ext cx="2780219" cy="3015520"/>
          </a:xfrm>
          <a:prstGeom prst="rect">
            <a:avLst/>
          </a:prstGeom>
          <a:noFill/>
          <a:ln w="12700">
            <a:solidFill>
              <a:srgbClr val="448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25453" y="95970"/>
            <a:ext cx="2867463" cy="3015519"/>
          </a:xfrm>
          <a:prstGeom prst="rect">
            <a:avLst/>
          </a:prstGeom>
          <a:noFill/>
          <a:ln w="12700">
            <a:solidFill>
              <a:srgbClr val="448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80755" y="79489"/>
            <a:ext cx="3137941" cy="3015520"/>
          </a:xfrm>
          <a:prstGeom prst="rect">
            <a:avLst/>
          </a:prstGeom>
          <a:noFill/>
          <a:ln w="12700">
            <a:solidFill>
              <a:srgbClr val="448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2821021" y="1723731"/>
            <a:ext cx="700392" cy="4712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5994281" y="1713651"/>
            <a:ext cx="700392" cy="4712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0" name="Picture 2" descr="https://docs.nomagic.com/download/thumbnails/23471523/cameo_sm.png?version=1&amp;modificationDate=1510043091536&amp;api=v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9" y="2400560"/>
            <a:ext cx="1547879" cy="7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64" y="2607372"/>
            <a:ext cx="434883" cy="404441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238182" y="103572"/>
            <a:ext cx="2867463" cy="83099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67236" y="272474"/>
            <a:ext cx="283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GB" sz="2400" dirty="0">
                <a:solidFill>
                  <a:prstClr val="white"/>
                </a:solidFill>
                <a:latin typeface="Calibri"/>
              </a:rPr>
              <a:t>MDA/MDO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381737" y="86831"/>
            <a:ext cx="3137947" cy="83099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77964" y="108714"/>
            <a:ext cx="3211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GB" sz="2400" dirty="0">
                <a:solidFill>
                  <a:prstClr val="white"/>
                </a:solidFill>
                <a:latin typeface="Calibri"/>
              </a:rPr>
              <a:t>Optimised MBSE/Analytical Model</a:t>
            </a:r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425673" y="1879579"/>
            <a:ext cx="402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GB" sz="1600" dirty="0">
                <a:solidFill>
                  <a:prstClr val="black"/>
                </a:solidFill>
                <a:latin typeface="Calibri"/>
              </a:rPr>
              <a:t>VS</a:t>
            </a:r>
            <a:endParaRPr lang="en-GB" sz="105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887747" y="1028593"/>
            <a:ext cx="1209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GB" sz="1200" dirty="0">
                <a:solidFill>
                  <a:prstClr val="black"/>
                </a:solidFill>
                <a:latin typeface="Calibri"/>
              </a:rPr>
              <a:t>Automated Process</a:t>
            </a:r>
            <a:endParaRPr lang="en-GB" sz="105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600303" y="1025786"/>
            <a:ext cx="90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GB" sz="1200" dirty="0">
                <a:solidFill>
                  <a:prstClr val="black"/>
                </a:solidFill>
                <a:latin typeface="Calibri"/>
              </a:rPr>
              <a:t>Manual Process</a:t>
            </a:r>
            <a:endParaRPr lang="en-GB" sz="105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10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62" y="1378990"/>
            <a:ext cx="2480253" cy="1747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963172"/>
            <a:ext cx="12192000" cy="2894829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174501"/>
            <a:ext cx="12192000" cy="788671"/>
          </a:xfrm>
          <a:prstGeom prst="rect">
            <a:avLst/>
          </a:prstGeom>
          <a:solidFill>
            <a:srgbClr val="1D2C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re 7"/>
          <p:cNvSpPr>
            <a:spLocks noGrp="1"/>
          </p:cNvSpPr>
          <p:nvPr>
            <p:ph type="title" idx="4294967295"/>
          </p:nvPr>
        </p:nvSpPr>
        <p:spPr>
          <a:xfrm>
            <a:off x="1897063" y="3175000"/>
            <a:ext cx="10294937" cy="7874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iDT</a:t>
            </a: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Hangar Semi-Automatic vs Fully Automatic Trade</a:t>
            </a:r>
          </a:p>
        </p:txBody>
      </p:sp>
      <p:sp>
        <p:nvSpPr>
          <p:cNvPr id="10" name="Titre 7"/>
          <p:cNvSpPr txBox="1">
            <a:spLocks/>
          </p:cNvSpPr>
          <p:nvPr/>
        </p:nvSpPr>
        <p:spPr>
          <a:xfrm>
            <a:off x="1" y="3174502"/>
            <a:ext cx="1562100" cy="788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lnSpc>
                <a:spcPct val="100000"/>
              </a:lnSpc>
              <a:defRPr/>
            </a:pPr>
            <a:r>
              <a:rPr lang="en-US" sz="14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JANUARY 2021</a:t>
            </a:r>
          </a:p>
          <a:p>
            <a:pPr algn="ctr" defTabSz="914377">
              <a:lnSpc>
                <a:spcPct val="100000"/>
              </a:lnSpc>
              <a:defRPr/>
            </a:pPr>
            <a:r>
              <a:rPr lang="en-US" sz="14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IN PROGRESS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81210" y="-1"/>
            <a:ext cx="2510791" cy="3174501"/>
          </a:xfrm>
          <a:prstGeom prst="rect">
            <a:avLst/>
          </a:prstGeom>
          <a:solidFill>
            <a:srgbClr val="52A0D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ZoneTexte 1" title="Contexte"/>
          <p:cNvSpPr txBox="1"/>
          <p:nvPr/>
        </p:nvSpPr>
        <p:spPr>
          <a:xfrm>
            <a:off x="243078" y="3940238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CONTEXT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344745" y="4309568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 title="Contexte"/>
          <p:cNvSpPr txBox="1"/>
          <p:nvPr/>
        </p:nvSpPr>
        <p:spPr>
          <a:xfrm>
            <a:off x="233555" y="4383496"/>
            <a:ext cx="3862051" cy="20760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42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Main considered task in hangar: drilling and fastening two fuselage sections.</a:t>
            </a:r>
          </a:p>
          <a:p>
            <a:pPr marL="361942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Stations with mixed manual and automated processes lead to inefficiencies in the process due to the interaction and complex interfaces between humans and machines.</a:t>
            </a:r>
          </a:p>
          <a:p>
            <a:pPr marL="361942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Proposal is to assess the impacts of a fully automated station at the end of the line performing 75% of the holes.</a:t>
            </a:r>
          </a:p>
          <a:p>
            <a:pPr marL="361942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Industrial system to be modeled in Cameo to feed GEMS mathematical models.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176143" y="3943590"/>
            <a:ext cx="224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RESULTS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8265893" y="4296444"/>
            <a:ext cx="93658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 title="Contexte"/>
          <p:cNvSpPr txBox="1"/>
          <p:nvPr/>
        </p:nvSpPr>
        <p:spPr>
          <a:xfrm>
            <a:off x="8180214" y="4386849"/>
            <a:ext cx="3233177" cy="18396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Json</a:t>
            </a: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 file interface and bride to share information between GEMS and Cameo.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Raised awareness of GEMS capabilities amongst stakeholders 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Ongoing: building GEMS model for KPI assessment.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Expected: comparison between the two industrial choices.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9904069" y="213800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SOLUTIONS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10004266" y="583131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2165"/>
          <p:cNvSpPr/>
          <p:nvPr/>
        </p:nvSpPr>
        <p:spPr>
          <a:xfrm>
            <a:off x="10706103" y="6314295"/>
            <a:ext cx="1030880" cy="17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2867"/>
                </a:moveTo>
                <a:cubicBezTo>
                  <a:pt x="4918" y="11200"/>
                  <a:pt x="4918" y="200"/>
                  <a:pt x="4918" y="200"/>
                </a:cubicBezTo>
                <a:cubicBezTo>
                  <a:pt x="4128" y="200"/>
                  <a:pt x="4128" y="200"/>
                  <a:pt x="4128" y="200"/>
                </a:cubicBezTo>
                <a:cubicBezTo>
                  <a:pt x="4128" y="200"/>
                  <a:pt x="4128" y="14200"/>
                  <a:pt x="4128" y="16200"/>
                </a:cubicBezTo>
                <a:cubicBezTo>
                  <a:pt x="4128" y="20867"/>
                  <a:pt x="4918" y="20867"/>
                  <a:pt x="4918" y="20867"/>
                </a:cubicBezTo>
                <a:cubicBezTo>
                  <a:pt x="6835" y="20867"/>
                  <a:pt x="6835" y="20867"/>
                  <a:pt x="6835" y="20867"/>
                </a:cubicBezTo>
                <a:cubicBezTo>
                  <a:pt x="6835" y="17467"/>
                  <a:pt x="6835" y="17467"/>
                  <a:pt x="6835" y="17467"/>
                </a:cubicBezTo>
                <a:cubicBezTo>
                  <a:pt x="5696" y="17467"/>
                  <a:pt x="5696" y="17467"/>
                  <a:pt x="5696" y="17467"/>
                </a:cubicBezTo>
                <a:cubicBezTo>
                  <a:pt x="4918" y="17467"/>
                  <a:pt x="4918" y="17467"/>
                  <a:pt x="4918" y="12867"/>
                </a:cubicBezTo>
                <a:close/>
                <a:moveTo>
                  <a:pt x="6068" y="3600"/>
                </a:moveTo>
                <a:cubicBezTo>
                  <a:pt x="6824" y="3600"/>
                  <a:pt x="6824" y="3600"/>
                  <a:pt x="6824" y="3600"/>
                </a:cubicBezTo>
                <a:cubicBezTo>
                  <a:pt x="7399" y="3600"/>
                  <a:pt x="7399" y="3600"/>
                  <a:pt x="7399" y="6867"/>
                </a:cubicBezTo>
                <a:cubicBezTo>
                  <a:pt x="7399" y="7467"/>
                  <a:pt x="7399" y="20867"/>
                  <a:pt x="7399" y="20867"/>
                </a:cubicBezTo>
                <a:cubicBezTo>
                  <a:pt x="8189" y="20867"/>
                  <a:pt x="8189" y="20867"/>
                  <a:pt x="8189" y="20867"/>
                </a:cubicBezTo>
                <a:cubicBezTo>
                  <a:pt x="8189" y="20867"/>
                  <a:pt x="8189" y="7467"/>
                  <a:pt x="8189" y="6867"/>
                </a:cubicBezTo>
                <a:cubicBezTo>
                  <a:pt x="8189" y="3600"/>
                  <a:pt x="8178" y="3600"/>
                  <a:pt x="8742" y="3600"/>
                </a:cubicBezTo>
                <a:cubicBezTo>
                  <a:pt x="9509" y="3600"/>
                  <a:pt x="9509" y="3600"/>
                  <a:pt x="9509" y="3600"/>
                </a:cubicBezTo>
                <a:cubicBezTo>
                  <a:pt x="9509" y="200"/>
                  <a:pt x="9509" y="200"/>
                  <a:pt x="9509" y="200"/>
                </a:cubicBezTo>
                <a:cubicBezTo>
                  <a:pt x="6068" y="200"/>
                  <a:pt x="6068" y="200"/>
                  <a:pt x="6068" y="200"/>
                </a:cubicBezTo>
                <a:lnTo>
                  <a:pt x="6068" y="3600"/>
                </a:lnTo>
                <a:close/>
                <a:moveTo>
                  <a:pt x="19852" y="0"/>
                </a:moveTo>
                <a:cubicBezTo>
                  <a:pt x="18859" y="0"/>
                  <a:pt x="18115" y="2933"/>
                  <a:pt x="18115" y="8867"/>
                </a:cubicBezTo>
                <a:cubicBezTo>
                  <a:pt x="18115" y="20867"/>
                  <a:pt x="18115" y="20867"/>
                  <a:pt x="18115" y="20867"/>
                </a:cubicBezTo>
                <a:cubicBezTo>
                  <a:pt x="18848" y="20867"/>
                  <a:pt x="18848" y="20867"/>
                  <a:pt x="18848" y="20867"/>
                </a:cubicBezTo>
                <a:cubicBezTo>
                  <a:pt x="18848" y="8867"/>
                  <a:pt x="18848" y="8867"/>
                  <a:pt x="18848" y="8867"/>
                </a:cubicBezTo>
                <a:cubicBezTo>
                  <a:pt x="18848" y="5533"/>
                  <a:pt x="19197" y="3467"/>
                  <a:pt x="19852" y="3467"/>
                </a:cubicBezTo>
                <a:cubicBezTo>
                  <a:pt x="20517" y="3467"/>
                  <a:pt x="20867" y="5533"/>
                  <a:pt x="20867" y="8867"/>
                </a:cubicBezTo>
                <a:cubicBezTo>
                  <a:pt x="20867" y="20867"/>
                  <a:pt x="20867" y="20867"/>
                  <a:pt x="20867" y="20867"/>
                </a:cubicBezTo>
                <a:cubicBezTo>
                  <a:pt x="21600" y="20867"/>
                  <a:pt x="21600" y="20867"/>
                  <a:pt x="21600" y="20867"/>
                </a:cubicBezTo>
                <a:cubicBezTo>
                  <a:pt x="21600" y="8867"/>
                  <a:pt x="21600" y="8867"/>
                  <a:pt x="21600" y="8867"/>
                </a:cubicBezTo>
                <a:cubicBezTo>
                  <a:pt x="21600" y="2933"/>
                  <a:pt x="20856" y="0"/>
                  <a:pt x="19852" y="0"/>
                </a:cubicBezTo>
                <a:close/>
                <a:moveTo>
                  <a:pt x="13501" y="6400"/>
                </a:moveTo>
                <a:cubicBezTo>
                  <a:pt x="13490" y="2333"/>
                  <a:pt x="12915" y="200"/>
                  <a:pt x="12148" y="200"/>
                </a:cubicBezTo>
                <a:cubicBezTo>
                  <a:pt x="10005" y="200"/>
                  <a:pt x="10005" y="200"/>
                  <a:pt x="10005" y="200"/>
                </a:cubicBezTo>
                <a:cubicBezTo>
                  <a:pt x="10005" y="20867"/>
                  <a:pt x="10005" y="20867"/>
                  <a:pt x="10005" y="20867"/>
                </a:cubicBezTo>
                <a:cubicBezTo>
                  <a:pt x="10794" y="20867"/>
                  <a:pt x="10794" y="20867"/>
                  <a:pt x="10794" y="20867"/>
                </a:cubicBezTo>
                <a:cubicBezTo>
                  <a:pt x="10794" y="12733"/>
                  <a:pt x="10794" y="12733"/>
                  <a:pt x="10794" y="12733"/>
                </a:cubicBezTo>
                <a:cubicBezTo>
                  <a:pt x="11742" y="12733"/>
                  <a:pt x="11742" y="12733"/>
                  <a:pt x="11742" y="12733"/>
                </a:cubicBezTo>
                <a:cubicBezTo>
                  <a:pt x="12452" y="12733"/>
                  <a:pt x="12701" y="13667"/>
                  <a:pt x="12701" y="17600"/>
                </a:cubicBezTo>
                <a:cubicBezTo>
                  <a:pt x="12701" y="20867"/>
                  <a:pt x="12701" y="20867"/>
                  <a:pt x="12701" y="20867"/>
                </a:cubicBezTo>
                <a:cubicBezTo>
                  <a:pt x="13501" y="20867"/>
                  <a:pt x="13501" y="20867"/>
                  <a:pt x="13501" y="20867"/>
                </a:cubicBezTo>
                <a:cubicBezTo>
                  <a:pt x="13501" y="17067"/>
                  <a:pt x="13501" y="17067"/>
                  <a:pt x="13501" y="17067"/>
                </a:cubicBezTo>
                <a:cubicBezTo>
                  <a:pt x="13501" y="14067"/>
                  <a:pt x="13389" y="12200"/>
                  <a:pt x="12971" y="11467"/>
                </a:cubicBezTo>
                <a:cubicBezTo>
                  <a:pt x="13287" y="10333"/>
                  <a:pt x="13501" y="8533"/>
                  <a:pt x="13501" y="6400"/>
                </a:cubicBezTo>
                <a:close/>
                <a:moveTo>
                  <a:pt x="11855" y="9467"/>
                </a:moveTo>
                <a:cubicBezTo>
                  <a:pt x="10794" y="9533"/>
                  <a:pt x="10794" y="9533"/>
                  <a:pt x="10794" y="9533"/>
                </a:cubicBezTo>
                <a:cubicBezTo>
                  <a:pt x="10794" y="3600"/>
                  <a:pt x="10794" y="3600"/>
                  <a:pt x="10794" y="3600"/>
                </a:cubicBezTo>
                <a:cubicBezTo>
                  <a:pt x="11888" y="3600"/>
                  <a:pt x="11888" y="3600"/>
                  <a:pt x="11888" y="3600"/>
                </a:cubicBezTo>
                <a:cubicBezTo>
                  <a:pt x="12306" y="3600"/>
                  <a:pt x="12701" y="3867"/>
                  <a:pt x="12701" y="6333"/>
                </a:cubicBezTo>
                <a:cubicBezTo>
                  <a:pt x="12701" y="8800"/>
                  <a:pt x="12317" y="9467"/>
                  <a:pt x="11855" y="9467"/>
                </a:cubicBezTo>
                <a:close/>
                <a:moveTo>
                  <a:pt x="2008" y="0"/>
                </a:moveTo>
                <a:cubicBezTo>
                  <a:pt x="1557" y="0"/>
                  <a:pt x="1015" y="467"/>
                  <a:pt x="665" y="2133"/>
                </a:cubicBezTo>
                <a:cubicBezTo>
                  <a:pt x="383" y="3400"/>
                  <a:pt x="947" y="4933"/>
                  <a:pt x="1444" y="3600"/>
                </a:cubicBezTo>
                <a:cubicBezTo>
                  <a:pt x="1557" y="3267"/>
                  <a:pt x="1737" y="2933"/>
                  <a:pt x="1917" y="2933"/>
                </a:cubicBezTo>
                <a:cubicBezTo>
                  <a:pt x="2673" y="2933"/>
                  <a:pt x="2933" y="4800"/>
                  <a:pt x="2955" y="8000"/>
                </a:cubicBezTo>
                <a:cubicBezTo>
                  <a:pt x="2628" y="8000"/>
                  <a:pt x="2267" y="8000"/>
                  <a:pt x="1816" y="8133"/>
                </a:cubicBezTo>
                <a:cubicBezTo>
                  <a:pt x="598" y="8267"/>
                  <a:pt x="0" y="10467"/>
                  <a:pt x="0" y="14867"/>
                </a:cubicBezTo>
                <a:cubicBezTo>
                  <a:pt x="0" y="18800"/>
                  <a:pt x="643" y="21600"/>
                  <a:pt x="1523" y="21600"/>
                </a:cubicBezTo>
                <a:cubicBezTo>
                  <a:pt x="2504" y="21600"/>
                  <a:pt x="3474" y="20467"/>
                  <a:pt x="3474" y="20467"/>
                </a:cubicBezTo>
                <a:cubicBezTo>
                  <a:pt x="3745" y="18867"/>
                  <a:pt x="3711" y="7200"/>
                  <a:pt x="3711" y="7200"/>
                </a:cubicBezTo>
                <a:cubicBezTo>
                  <a:pt x="3700" y="2067"/>
                  <a:pt x="2955" y="0"/>
                  <a:pt x="2008" y="0"/>
                </a:cubicBezTo>
                <a:close/>
                <a:moveTo>
                  <a:pt x="1692" y="18467"/>
                </a:moveTo>
                <a:cubicBezTo>
                  <a:pt x="1072" y="18467"/>
                  <a:pt x="801" y="16467"/>
                  <a:pt x="801" y="14733"/>
                </a:cubicBezTo>
                <a:cubicBezTo>
                  <a:pt x="801" y="12333"/>
                  <a:pt x="1207" y="11667"/>
                  <a:pt x="1917" y="11467"/>
                </a:cubicBezTo>
                <a:cubicBezTo>
                  <a:pt x="2357" y="11400"/>
                  <a:pt x="2696" y="11400"/>
                  <a:pt x="2955" y="11400"/>
                </a:cubicBezTo>
                <a:cubicBezTo>
                  <a:pt x="2921" y="15667"/>
                  <a:pt x="3158" y="18467"/>
                  <a:pt x="1692" y="18467"/>
                </a:cubicBezTo>
                <a:close/>
                <a:moveTo>
                  <a:pt x="15915" y="0"/>
                </a:moveTo>
                <a:cubicBezTo>
                  <a:pt x="15453" y="0"/>
                  <a:pt x="14911" y="467"/>
                  <a:pt x="14562" y="2133"/>
                </a:cubicBezTo>
                <a:cubicBezTo>
                  <a:pt x="14291" y="3400"/>
                  <a:pt x="14844" y="4933"/>
                  <a:pt x="15340" y="3600"/>
                </a:cubicBezTo>
                <a:cubicBezTo>
                  <a:pt x="15464" y="3267"/>
                  <a:pt x="15633" y="2933"/>
                  <a:pt x="15814" y="2933"/>
                </a:cubicBezTo>
                <a:cubicBezTo>
                  <a:pt x="16581" y="2933"/>
                  <a:pt x="16829" y="4800"/>
                  <a:pt x="16851" y="8000"/>
                </a:cubicBezTo>
                <a:cubicBezTo>
                  <a:pt x="16524" y="8000"/>
                  <a:pt x="16163" y="8000"/>
                  <a:pt x="15723" y="8133"/>
                </a:cubicBezTo>
                <a:cubicBezTo>
                  <a:pt x="14505" y="8267"/>
                  <a:pt x="13907" y="10467"/>
                  <a:pt x="13907" y="14867"/>
                </a:cubicBezTo>
                <a:cubicBezTo>
                  <a:pt x="13907" y="18800"/>
                  <a:pt x="14539" y="21600"/>
                  <a:pt x="15430" y="21600"/>
                </a:cubicBezTo>
                <a:cubicBezTo>
                  <a:pt x="16411" y="21600"/>
                  <a:pt x="17370" y="20467"/>
                  <a:pt x="17370" y="20467"/>
                </a:cubicBezTo>
                <a:cubicBezTo>
                  <a:pt x="17652" y="18867"/>
                  <a:pt x="17607" y="7200"/>
                  <a:pt x="17607" y="7200"/>
                </a:cubicBezTo>
                <a:cubicBezTo>
                  <a:pt x="17607" y="2067"/>
                  <a:pt x="16863" y="0"/>
                  <a:pt x="15915" y="0"/>
                </a:cubicBezTo>
                <a:close/>
                <a:moveTo>
                  <a:pt x="15588" y="18467"/>
                </a:moveTo>
                <a:cubicBezTo>
                  <a:pt x="14979" y="18467"/>
                  <a:pt x="14697" y="16467"/>
                  <a:pt x="14697" y="14733"/>
                </a:cubicBezTo>
                <a:cubicBezTo>
                  <a:pt x="14697" y="12333"/>
                  <a:pt x="15114" y="11667"/>
                  <a:pt x="15825" y="11467"/>
                </a:cubicBezTo>
                <a:cubicBezTo>
                  <a:pt x="16265" y="11400"/>
                  <a:pt x="16603" y="11400"/>
                  <a:pt x="16851" y="11400"/>
                </a:cubicBezTo>
                <a:cubicBezTo>
                  <a:pt x="16818" y="15667"/>
                  <a:pt x="17066" y="18467"/>
                  <a:pt x="15588" y="18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0959" rIns="60959"/>
          <a:lstStyle/>
          <a:p>
            <a:pPr defTabSz="914377"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772110" y="397101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OBJECTIVES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4872306" y="4340347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 title="Contexte"/>
          <p:cNvSpPr txBox="1"/>
          <p:nvPr/>
        </p:nvSpPr>
        <p:spPr>
          <a:xfrm>
            <a:off x="4709609" y="4383499"/>
            <a:ext cx="3233177" cy="19797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GB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Comparison trade between fully automated and semi automated station lines.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Main KPIs for GEMS trade: </a:t>
            </a:r>
          </a:p>
          <a:p>
            <a:pPr marL="819130" lvl="1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Takt</a:t>
            </a: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 Time</a:t>
            </a:r>
          </a:p>
          <a:p>
            <a:pPr marL="819130" lvl="1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Lead Time</a:t>
            </a:r>
            <a:endParaRPr lang="en-US" sz="12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pPr marL="819130" lvl="1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Outstanding Work</a:t>
            </a:r>
            <a:endParaRPr lang="en-GB" sz="12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Build a bridge between Cameo and GEMS.</a:t>
            </a:r>
            <a:endParaRPr lang="en-GB" sz="12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GB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Bring awareness of GEMS among stakeholders.</a:t>
            </a:r>
          </a:p>
          <a:p>
            <a:pPr algn="just" defTabSz="914377">
              <a:defRPr/>
            </a:pPr>
            <a:endParaRPr lang="en-US" sz="12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ZoneTexte 36" title="Contexte"/>
          <p:cNvSpPr txBox="1"/>
          <p:nvPr/>
        </p:nvSpPr>
        <p:spPr>
          <a:xfrm>
            <a:off x="9779001" y="657059"/>
            <a:ext cx="2273300" cy="24061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6" indent="-171446" defTabSz="914377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GEMS: Generic Engine for MDO Scenarios</a:t>
            </a:r>
          </a:p>
          <a:p>
            <a:pPr marL="628635" lvl="1" indent="-171446" defTabSz="914377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Python</a:t>
            </a:r>
          </a:p>
          <a:p>
            <a:pPr marL="628635" lvl="1" indent="-171446" defTabSz="914377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JSON</a:t>
            </a:r>
          </a:p>
          <a:p>
            <a:pPr marL="171446" indent="-171446" defTabSz="914377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Cameo Systems Modeler</a:t>
            </a: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78" y="69492"/>
            <a:ext cx="1476623" cy="51602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79" y="346252"/>
            <a:ext cx="1023852" cy="3586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09" y="567058"/>
            <a:ext cx="1533393" cy="1500831"/>
          </a:xfrm>
          <a:prstGeom prst="rect">
            <a:avLst/>
          </a:prstGeom>
        </p:spPr>
      </p:pic>
      <p:pic>
        <p:nvPicPr>
          <p:cNvPr id="1026" name="Picture 2" descr="https://docs.nomagic.com/download/thumbnails/23471523/cameo_sm.png?version=1&amp;modificationDate=1510043091536&amp;api=v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31" y="574273"/>
            <a:ext cx="1547879" cy="7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Brace 13"/>
          <p:cNvSpPr/>
          <p:nvPr/>
        </p:nvSpPr>
        <p:spPr>
          <a:xfrm>
            <a:off x="3506700" y="657058"/>
            <a:ext cx="297101" cy="2198473"/>
          </a:xfrm>
          <a:prstGeom prst="rightBrac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865" y="1586711"/>
            <a:ext cx="661923" cy="3359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/>
          <a:srcRect l="2907" t="8598" r="10607" b="4481"/>
          <a:stretch/>
        </p:blipFill>
        <p:spPr>
          <a:xfrm>
            <a:off x="7440863" y="29605"/>
            <a:ext cx="2100648" cy="14663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6599" y="2090199"/>
            <a:ext cx="914400" cy="952500"/>
          </a:xfrm>
          <a:prstGeom prst="rect">
            <a:avLst/>
          </a:prstGeom>
        </p:spPr>
      </p:pic>
      <p:pic>
        <p:nvPicPr>
          <p:cNvPr id="40" name="Picture 2" descr="https://docs.nomagic.com/download/thumbnails/23471523/cameo_sm.png?version=1&amp;modificationDate=1510043091536&amp;api=v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710" y="1367729"/>
            <a:ext cx="1547879" cy="7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9504" y="2143513"/>
            <a:ext cx="1457325" cy="819151"/>
          </a:xfrm>
          <a:prstGeom prst="rect">
            <a:avLst/>
          </a:prstGeom>
        </p:spPr>
      </p:pic>
      <p:sp>
        <p:nvSpPr>
          <p:cNvPr id="42" name="Right Brace 41"/>
          <p:cNvSpPr/>
          <p:nvPr/>
        </p:nvSpPr>
        <p:spPr>
          <a:xfrm flipH="1">
            <a:off x="6912846" y="69494"/>
            <a:ext cx="468484" cy="2973207"/>
          </a:xfrm>
          <a:prstGeom prst="rightBrace">
            <a:avLst>
              <a:gd name="adj1" fmla="val 8333"/>
              <a:gd name="adj2" fmla="val 56927"/>
            </a:avLst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4749" y="771721"/>
            <a:ext cx="1436908" cy="145575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4991" y="2270728"/>
            <a:ext cx="2541715" cy="73218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520" y="1587687"/>
            <a:ext cx="661923" cy="3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A discipline is a </a:t>
            </a:r>
            <a:r>
              <a:rPr lang="it-IT" i="1" dirty="0" smtClean="0"/>
              <a:t>computational block </a:t>
            </a:r>
            <a:r>
              <a:rPr lang="it-IT" dirty="0" smtClean="0"/>
              <a:t>that produces a set of </a:t>
            </a:r>
            <a:r>
              <a:rPr lang="it-IT" i="1" dirty="0" smtClean="0"/>
              <a:t>outputs</a:t>
            </a:r>
            <a:r>
              <a:rPr lang="it-IT" dirty="0" smtClean="0"/>
              <a:t> from a set of </a:t>
            </a:r>
            <a:r>
              <a:rPr lang="it-IT" i="1" dirty="0" smtClean="0"/>
              <a:t>inputs</a:t>
            </a:r>
            <a:r>
              <a:rPr lang="it-IT" dirty="0" smtClean="0"/>
              <a:t> according to a certain </a:t>
            </a:r>
            <a:r>
              <a:rPr lang="it-IT" i="1" dirty="0" smtClean="0"/>
              <a:t>process</a:t>
            </a:r>
            <a:r>
              <a:rPr lang="it-IT" dirty="0" smtClean="0"/>
              <a:t> (analytic relations, simulations, optimization loops..)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Key concepts: discipline</a:t>
            </a:r>
            <a:endParaRPr lang="fr-FR" dirty="0"/>
          </a:p>
        </p:txBody>
      </p:sp>
      <p:grpSp>
        <p:nvGrpSpPr>
          <p:cNvPr id="32" name="Groupe 31"/>
          <p:cNvGrpSpPr/>
          <p:nvPr/>
        </p:nvGrpSpPr>
        <p:grpSpPr>
          <a:xfrm>
            <a:off x="2038847" y="2924944"/>
            <a:ext cx="7502239" cy="2855876"/>
            <a:chOff x="1795327" y="1210592"/>
            <a:chExt cx="7502239" cy="2855876"/>
          </a:xfrm>
        </p:grpSpPr>
        <p:grpSp>
          <p:nvGrpSpPr>
            <p:cNvPr id="33" name="Groupe 32"/>
            <p:cNvGrpSpPr/>
            <p:nvPr/>
          </p:nvGrpSpPr>
          <p:grpSpPr>
            <a:xfrm>
              <a:off x="4308284" y="1210592"/>
              <a:ext cx="3965554" cy="2855876"/>
              <a:chOff x="1768284" y="29492"/>
              <a:chExt cx="3965554" cy="2855876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1768284" y="799165"/>
                <a:ext cx="2512194" cy="818147"/>
              </a:xfrm>
              <a:prstGeom prst="roundRect">
                <a:avLst/>
              </a:prstGeom>
              <a:solidFill>
                <a:srgbClr val="464B69"/>
              </a:solidFill>
              <a:ln w="25400" cap="flat" cmpd="sng" algn="ctr">
                <a:solidFill>
                  <a:srgbClr val="464B6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Discipline</a:t>
                </a: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298701" y="1864360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Analytical model</a:t>
                </a:r>
                <a:endPara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1" name="Connecteur en angle 50"/>
              <p:cNvCxnSpPr>
                <a:stCxn id="49" idx="2"/>
                <a:endCxn id="50" idx="1"/>
              </p:cNvCxnSpPr>
              <p:nvPr/>
            </p:nvCxnSpPr>
            <p:spPr>
              <a:xfrm rot="16200000" flipH="1">
                <a:off x="2973047" y="1668646"/>
                <a:ext cx="376989" cy="274320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  <p:sp>
            <p:nvSpPr>
              <p:cNvPr id="52" name="Rectangle 51"/>
              <p:cNvSpPr/>
              <p:nvPr/>
            </p:nvSpPr>
            <p:spPr>
              <a:xfrm>
                <a:off x="3298700" y="2241749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Simulation software</a:t>
                </a:r>
                <a:endPara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3" name="Connecteur en angle 52"/>
              <p:cNvCxnSpPr>
                <a:endCxn id="52" idx="1"/>
              </p:cNvCxnSpPr>
              <p:nvPr/>
            </p:nvCxnSpPr>
            <p:spPr>
              <a:xfrm rot="16200000" flipH="1">
                <a:off x="2865565" y="1938555"/>
                <a:ext cx="591952" cy="274317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  <p:sp>
            <p:nvSpPr>
              <p:cNvPr id="54" name="Rectangle 53"/>
              <p:cNvSpPr/>
              <p:nvPr/>
            </p:nvSpPr>
            <p:spPr>
              <a:xfrm>
                <a:off x="3301346" y="2625487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Optimization loop</a:t>
                </a:r>
                <a:endPara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5" name="Connecteur en angle 54"/>
              <p:cNvCxnSpPr>
                <a:endCxn id="54" idx="1"/>
              </p:cNvCxnSpPr>
              <p:nvPr/>
            </p:nvCxnSpPr>
            <p:spPr>
              <a:xfrm rot="16200000" flipH="1">
                <a:off x="2873239" y="2327321"/>
                <a:ext cx="579250" cy="276963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ZoneTexte 55"/>
                  <p:cNvSpPr txBox="1"/>
                  <p:nvPr/>
                </p:nvSpPr>
                <p:spPr>
                  <a:xfrm>
                    <a:off x="1768284" y="29492"/>
                    <a:ext cx="3390857" cy="756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1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F509B">
                            <a:lumMod val="40000"/>
                            <a:lumOff val="60000"/>
                          </a:srgbClr>
                        </a:solidFill>
                        <a:effectLst/>
                        <a:uLnTx/>
                        <a:uFillTx/>
                        <a:latin typeface="Arial"/>
                      </a:rPr>
                      <a:t>Obj: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it-IT" sz="1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kumimoji="0" lang="it-IT" sz="1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kumimoji="0" lang="it-IT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Arial"/>
                    </a:endParaRPr>
                  </a:p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1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5FC3EB"/>
                        </a:solidFill>
                        <a:effectLst/>
                        <a:uLnTx/>
                        <a:uFillTx/>
                        <a:latin typeface="Arial"/>
                      </a:rPr>
                      <a:t>Variables: </a:t>
                    </a:r>
                    <a14:m>
                      <m:oMath xmlns:m="http://schemas.openxmlformats.org/officeDocument/2006/math">
                        <m:r>
                          <a:rPr kumimoji="0" lang="it-IT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𝒑</m:t>
                        </m:r>
                      </m:oMath>
                    </a14:m>
                    <a:endParaRPr kumimoji="0" lang="it-IT" sz="1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Arial"/>
                    </a:endParaRPr>
                  </a:p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1400" b="1" i="0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srgbClr val="E12364"/>
                        </a:solidFill>
                        <a:effectLst/>
                        <a:uLnTx/>
                        <a:uFillTx/>
                        <a:latin typeface="Arial"/>
                      </a:rPr>
                      <a:t>Constraints: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it-IT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kumimoji="0" lang="it-IT" sz="14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it-IT" sz="14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</m:d>
                        <m:r>
                          <a:rPr kumimoji="0" lang="it-IT" sz="1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it-IT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kumimoji="0" lang="it-IT" sz="14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it-IT" sz="14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</m:d>
                      </m:oMath>
                    </a14:m>
                    <a:endParaRPr kumimoji="0" lang="it-IT" sz="1400" b="0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31" name="ZoneTexte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8284" y="29492"/>
                    <a:ext cx="3390857" cy="75616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40" t="-806" b="-5645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e 33"/>
            <p:cNvGrpSpPr/>
            <p:nvPr/>
          </p:nvGrpSpPr>
          <p:grpSpPr>
            <a:xfrm>
              <a:off x="1795327" y="2003717"/>
              <a:ext cx="2512957" cy="215444"/>
              <a:chOff x="1795327" y="2272578"/>
              <a:chExt cx="2512957" cy="215444"/>
            </a:xfrm>
          </p:grpSpPr>
          <p:cxnSp>
            <p:nvCxnSpPr>
              <p:cNvPr id="47" name="Connecteur droit avec flèche 46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8" name="ZoneTexte 47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1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1795327" y="2268206"/>
              <a:ext cx="2512957" cy="215444"/>
              <a:chOff x="1795327" y="2272578"/>
              <a:chExt cx="2512957" cy="215444"/>
            </a:xfrm>
          </p:grpSpPr>
          <p:cxnSp>
            <p:nvCxnSpPr>
              <p:cNvPr id="45" name="Connecteur droit avec flèche 44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6" name="ZoneTexte 45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2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1795327" y="2541717"/>
              <a:ext cx="2512957" cy="215444"/>
              <a:chOff x="1795327" y="2272578"/>
              <a:chExt cx="2512957" cy="215444"/>
            </a:xfrm>
          </p:grpSpPr>
          <p:cxnSp>
            <p:nvCxnSpPr>
              <p:cNvPr id="43" name="Connecteur droit avec flèche 42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4" name="ZoneTexte 43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3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6828945" y="2126828"/>
              <a:ext cx="2468621" cy="215444"/>
              <a:chOff x="8220738" y="2154912"/>
              <a:chExt cx="2468621" cy="215444"/>
            </a:xfrm>
          </p:grpSpPr>
          <p:cxnSp>
            <p:nvCxnSpPr>
              <p:cNvPr id="41" name="Connecteur droit avec flèche 40"/>
              <p:cNvCxnSpPr/>
              <p:nvPr/>
            </p:nvCxnSpPr>
            <p:spPr>
              <a:xfrm>
                <a:off x="8220738" y="2278023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2" name="ZoneTexte 41"/>
              <p:cNvSpPr txBox="1"/>
              <p:nvPr/>
            </p:nvSpPr>
            <p:spPr>
              <a:xfrm>
                <a:off x="9385886" y="2154912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1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6828945" y="2425396"/>
              <a:ext cx="2468621" cy="215444"/>
              <a:chOff x="8220738" y="2154912"/>
              <a:chExt cx="2468621" cy="215444"/>
            </a:xfrm>
          </p:grpSpPr>
          <p:cxnSp>
            <p:nvCxnSpPr>
              <p:cNvPr id="39" name="Connecteur droit avec flèche 38"/>
              <p:cNvCxnSpPr/>
              <p:nvPr/>
            </p:nvCxnSpPr>
            <p:spPr>
              <a:xfrm>
                <a:off x="8220738" y="2278023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0" name="ZoneTexte 39"/>
              <p:cNvSpPr txBox="1"/>
              <p:nvPr/>
            </p:nvSpPr>
            <p:spPr>
              <a:xfrm>
                <a:off x="9385886" y="2154912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2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99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A design space is defined by: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The name of the variables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The type of the variables (i.e. float, array..)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The upper and lower boundaries of each variable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The normalization policy of the variable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In GEMSEO, a DS can be deterministic or</a:t>
            </a:r>
          </a:p>
          <a:p>
            <a:pPr defTabSz="355600"/>
            <a:r>
              <a:rPr lang="it-IT" dirty="0" smtClean="0"/>
              <a:t>	uncertain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Key concepts: design space</a:t>
            </a:r>
            <a:endParaRPr lang="fr-FR" dirty="0"/>
          </a:p>
        </p:txBody>
      </p:sp>
      <p:pic>
        <p:nvPicPr>
          <p:cNvPr id="101378" name="Picture 2" descr="https://miro.medium.com/max/575/1*J0VmAEUL0zXGvuSICg700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81" y="2204864"/>
            <a:ext cx="54768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48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à coins arrondis 85"/>
          <p:cNvSpPr/>
          <p:nvPr/>
        </p:nvSpPr>
        <p:spPr>
          <a:xfrm>
            <a:off x="479376" y="3645024"/>
            <a:ext cx="11089232" cy="2808312"/>
          </a:xfrm>
          <a:prstGeom prst="roundRect">
            <a:avLst>
              <a:gd name="adj" fmla="val 8979"/>
            </a:avLst>
          </a:prstGeom>
          <a:solidFill>
            <a:srgbClr val="CB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1577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A scenario is a </a:t>
            </a:r>
            <a:r>
              <a:rPr lang="it-IT" i="1" dirty="0" smtClean="0"/>
              <a:t>workflow manager </a:t>
            </a:r>
            <a:r>
              <a:rPr lang="it-IT" dirty="0" smtClean="0"/>
              <a:t>that: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Creates and optimization problem (or a DOE sampling)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Builds an MDO workflow from a set of disciplines and a design space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 smtClean="0"/>
              <a:t>Runs the problem according to the chosen algorithm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Key concepts: scenario</a:t>
            </a:r>
            <a:endParaRPr lang="fr-FR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3143672" y="4437112"/>
            <a:ext cx="1573343" cy="512391"/>
          </a:xfrm>
          <a:prstGeom prst="roundRect">
            <a:avLst/>
          </a:prstGeom>
          <a:solidFill>
            <a:srgbClr val="46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</a:t>
            </a:r>
            <a:r>
              <a:rPr kumimoji="0" lang="it-IT" sz="1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2446809" y="4609748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20" name="Connecteur droit avec flèche 19"/>
          <p:cNvCxnSpPr/>
          <p:nvPr/>
        </p:nvCxnSpPr>
        <p:spPr>
          <a:xfrm>
            <a:off x="2446809" y="4781043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18" name="Connecteur droit avec flèche 17"/>
          <p:cNvCxnSpPr/>
          <p:nvPr/>
        </p:nvCxnSpPr>
        <p:spPr>
          <a:xfrm>
            <a:off x="4722321" y="5457339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sp>
        <p:nvSpPr>
          <p:cNvPr id="35" name="Rectangle à coins arrondis 34"/>
          <p:cNvSpPr/>
          <p:nvPr/>
        </p:nvSpPr>
        <p:spPr>
          <a:xfrm>
            <a:off x="4643741" y="5348048"/>
            <a:ext cx="1573343" cy="512391"/>
          </a:xfrm>
          <a:prstGeom prst="roundRect">
            <a:avLst/>
          </a:prstGeom>
          <a:solidFill>
            <a:srgbClr val="46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 3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>
            <a:off x="3946878" y="5605483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45" name="Connecteur droit avec flèche 44"/>
          <p:cNvCxnSpPr/>
          <p:nvPr/>
        </p:nvCxnSpPr>
        <p:spPr>
          <a:xfrm>
            <a:off x="3946878" y="5776778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41" name="Connecteur droit avec flèche 40"/>
          <p:cNvCxnSpPr/>
          <p:nvPr/>
        </p:nvCxnSpPr>
        <p:spPr>
          <a:xfrm>
            <a:off x="6222387" y="5703928"/>
            <a:ext cx="1357287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4" name="Connecteur en angle 3"/>
          <p:cNvCxnSpPr>
            <a:endCxn id="35" idx="0"/>
          </p:cNvCxnSpPr>
          <p:nvPr/>
        </p:nvCxnSpPr>
        <p:spPr>
          <a:xfrm>
            <a:off x="4737636" y="4765927"/>
            <a:ext cx="692777" cy="582121"/>
          </a:xfrm>
          <a:prstGeom prst="bentConnector2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cxnSp>
        <p:nvCxnSpPr>
          <p:cNvPr id="58" name="Connecteur droit avec flèche 57"/>
          <p:cNvCxnSpPr/>
          <p:nvPr/>
        </p:nvCxnSpPr>
        <p:spPr>
          <a:xfrm>
            <a:off x="6580979" y="4463581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sp>
        <p:nvSpPr>
          <p:cNvPr id="59" name="Rectangle à coins arrondis 58"/>
          <p:cNvSpPr/>
          <p:nvPr/>
        </p:nvSpPr>
        <p:spPr>
          <a:xfrm>
            <a:off x="6502399" y="4354290"/>
            <a:ext cx="1573343" cy="512391"/>
          </a:xfrm>
          <a:prstGeom prst="roundRect">
            <a:avLst/>
          </a:prstGeom>
          <a:solidFill>
            <a:srgbClr val="46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 2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4754570" y="4611725"/>
            <a:ext cx="1747829" cy="0"/>
          </a:xfrm>
          <a:prstGeom prst="straightConnector1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cxnSp>
        <p:nvCxnSpPr>
          <p:cNvPr id="63" name="Connecteur droit avec flèche 62"/>
          <p:cNvCxnSpPr/>
          <p:nvPr/>
        </p:nvCxnSpPr>
        <p:spPr>
          <a:xfrm>
            <a:off x="8081045" y="4523182"/>
            <a:ext cx="3290982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sp>
        <p:nvSpPr>
          <p:cNvPr id="69" name="Rectangle à coins arrondis 68"/>
          <p:cNvSpPr/>
          <p:nvPr/>
        </p:nvSpPr>
        <p:spPr>
          <a:xfrm>
            <a:off x="9094687" y="4952704"/>
            <a:ext cx="1573343" cy="512391"/>
          </a:xfrm>
          <a:prstGeom prst="roundRect">
            <a:avLst/>
          </a:prstGeom>
          <a:solidFill>
            <a:srgbClr val="46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 4</a:t>
            </a:r>
            <a:endParaRPr kumimoji="0" lang="fr-FR" sz="1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0" name="Connecteur en angle 69"/>
          <p:cNvCxnSpPr>
            <a:endCxn id="69" idx="0"/>
          </p:cNvCxnSpPr>
          <p:nvPr/>
        </p:nvCxnSpPr>
        <p:spPr>
          <a:xfrm>
            <a:off x="8089812" y="4662277"/>
            <a:ext cx="1791547" cy="290427"/>
          </a:xfrm>
          <a:prstGeom prst="bentConnector2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cxnSp>
        <p:nvCxnSpPr>
          <p:cNvPr id="74" name="Connecteur en angle 73"/>
          <p:cNvCxnSpPr>
            <a:endCxn id="69" idx="1"/>
          </p:cNvCxnSpPr>
          <p:nvPr/>
        </p:nvCxnSpPr>
        <p:spPr>
          <a:xfrm flipV="1">
            <a:off x="6193636" y="5208900"/>
            <a:ext cx="2901051" cy="319651"/>
          </a:xfrm>
          <a:prstGeom prst="bentConnector3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sp>
        <p:nvSpPr>
          <p:cNvPr id="78" name="Rectangle à coins arrondis 77"/>
          <p:cNvSpPr/>
          <p:nvPr/>
        </p:nvSpPr>
        <p:spPr>
          <a:xfrm>
            <a:off x="767408" y="3789040"/>
            <a:ext cx="1535385" cy="493242"/>
          </a:xfrm>
          <a:prstGeom prst="round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MDO</a:t>
            </a:r>
            <a:endParaRPr lang="fr-FR" dirty="0"/>
          </a:p>
        </p:txBody>
      </p:sp>
      <p:cxnSp>
        <p:nvCxnSpPr>
          <p:cNvPr id="80" name="Connecteur en angle 79"/>
          <p:cNvCxnSpPr>
            <a:stCxn id="78" idx="3"/>
            <a:endCxn id="26" idx="0"/>
          </p:cNvCxnSpPr>
          <p:nvPr/>
        </p:nvCxnSpPr>
        <p:spPr>
          <a:xfrm>
            <a:off x="2302793" y="4035661"/>
            <a:ext cx="1627551" cy="401451"/>
          </a:xfrm>
          <a:prstGeom prst="bentConnector2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cxnSp>
        <p:nvCxnSpPr>
          <p:cNvPr id="82" name="Connecteur en angle 81"/>
          <p:cNvCxnSpPr>
            <a:stCxn id="78" idx="3"/>
            <a:endCxn id="59" idx="0"/>
          </p:cNvCxnSpPr>
          <p:nvPr/>
        </p:nvCxnSpPr>
        <p:spPr>
          <a:xfrm>
            <a:off x="2302793" y="4035661"/>
            <a:ext cx="4986278" cy="318629"/>
          </a:xfrm>
          <a:prstGeom prst="bentConnector2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cxnSp>
        <p:nvCxnSpPr>
          <p:cNvPr id="84" name="Connecteur en angle 83"/>
          <p:cNvCxnSpPr>
            <a:stCxn id="69" idx="3"/>
            <a:endCxn id="78" idx="2"/>
          </p:cNvCxnSpPr>
          <p:nvPr/>
        </p:nvCxnSpPr>
        <p:spPr>
          <a:xfrm flipH="1" flipV="1">
            <a:off x="1535101" y="4282282"/>
            <a:ext cx="9132929" cy="926618"/>
          </a:xfrm>
          <a:prstGeom prst="bentConnector4">
            <a:avLst>
              <a:gd name="adj1" fmla="val -2503"/>
              <a:gd name="adj2" fmla="val -104454"/>
            </a:avLst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320993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0"/>
          <p:cNvSpPr/>
          <p:nvPr/>
        </p:nvSpPr>
        <p:spPr>
          <a:xfrm>
            <a:off x="2647950" y="2924945"/>
            <a:ext cx="7768530" cy="2952328"/>
          </a:xfrm>
          <a:prstGeom prst="roundRect">
            <a:avLst>
              <a:gd name="adj" fmla="val 10809"/>
            </a:avLst>
          </a:prstGeom>
          <a:solidFill>
            <a:srgbClr val="2B0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 smtClean="0"/>
              <a:t>Discipline wrapper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8603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A wrapper is piece of code that acts as an </a:t>
            </a:r>
            <a:r>
              <a:rPr lang="it-IT" i="1" dirty="0" smtClean="0"/>
              <a:t>interface</a:t>
            </a:r>
            <a:r>
              <a:rPr lang="it-IT" dirty="0" smtClean="0"/>
              <a:t> between GEMSEO and the discipline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smtClean="0"/>
              <a:t>It makes sure they exchange informations properly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Key concepts: wrapper</a:t>
            </a:r>
            <a:endParaRPr lang="fr-FR" dirty="0"/>
          </a:p>
        </p:txBody>
      </p:sp>
      <p:sp>
        <p:nvSpPr>
          <p:cNvPr id="27" name="Forme libre 26"/>
          <p:cNvSpPr/>
          <p:nvPr/>
        </p:nvSpPr>
        <p:spPr>
          <a:xfrm rot="10800000">
            <a:off x="911423" y="2819003"/>
            <a:ext cx="1117889" cy="3593670"/>
          </a:xfrm>
          <a:custGeom>
            <a:avLst/>
            <a:gdLst>
              <a:gd name="connsiteX0" fmla="*/ 1224136 w 1224136"/>
              <a:gd name="connsiteY0" fmla="*/ 4148233 h 4148233"/>
              <a:gd name="connsiteX1" fmla="*/ 0 w 1224136"/>
              <a:gd name="connsiteY1" fmla="*/ 4148233 h 4148233"/>
              <a:gd name="connsiteX2" fmla="*/ 0 w 1224136"/>
              <a:gd name="connsiteY2" fmla="*/ 1051889 h 4148233"/>
              <a:gd name="connsiteX3" fmla="*/ 610096 w 1224136"/>
              <a:gd name="connsiteY3" fmla="*/ 0 h 4148233"/>
              <a:gd name="connsiteX4" fmla="*/ 1220192 w 1224136"/>
              <a:gd name="connsiteY4" fmla="*/ 1051889 h 4148233"/>
              <a:gd name="connsiteX5" fmla="*/ 1224136 w 1224136"/>
              <a:gd name="connsiteY5" fmla="*/ 1051889 h 4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136" h="4148233">
                <a:moveTo>
                  <a:pt x="1224136" y="4148233"/>
                </a:moveTo>
                <a:lnTo>
                  <a:pt x="0" y="4148233"/>
                </a:lnTo>
                <a:lnTo>
                  <a:pt x="0" y="1051889"/>
                </a:lnTo>
                <a:lnTo>
                  <a:pt x="610096" y="0"/>
                </a:lnTo>
                <a:lnTo>
                  <a:pt x="1220192" y="1051889"/>
                </a:lnTo>
                <a:lnTo>
                  <a:pt x="1224136" y="1051889"/>
                </a:lnTo>
                <a:close/>
              </a:path>
            </a:pathLst>
          </a:custGeom>
          <a:solidFill>
            <a:srgbClr val="CB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27"/>
          <p:cNvGrpSpPr/>
          <p:nvPr/>
        </p:nvGrpSpPr>
        <p:grpSpPr>
          <a:xfrm>
            <a:off x="3071664" y="3645024"/>
            <a:ext cx="6624737" cy="1325076"/>
            <a:chOff x="1795327" y="1980265"/>
            <a:chExt cx="6624737" cy="1325076"/>
          </a:xfrm>
        </p:grpSpPr>
        <p:grpSp>
          <p:nvGrpSpPr>
            <p:cNvPr id="29" name="Groupe 28"/>
            <p:cNvGrpSpPr/>
            <p:nvPr/>
          </p:nvGrpSpPr>
          <p:grpSpPr>
            <a:xfrm>
              <a:off x="4308284" y="1980265"/>
              <a:ext cx="3962909" cy="1325076"/>
              <a:chOff x="1768284" y="799165"/>
              <a:chExt cx="3962909" cy="1325076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1768284" y="799165"/>
                <a:ext cx="2512194" cy="818147"/>
              </a:xfrm>
              <a:prstGeom prst="roundRect">
                <a:avLst/>
              </a:prstGeom>
              <a:solidFill>
                <a:srgbClr val="464B69"/>
              </a:solidFill>
              <a:ln w="25400" cap="flat" cmpd="sng" algn="ctr">
                <a:solidFill>
                  <a:srgbClr val="464B6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Discipline</a:t>
                </a:r>
                <a:endParaRPr kumimoji="0" lang="fr-FR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298701" y="1864360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400" kern="0" dirty="0" smtClean="0">
                    <a:solidFill>
                      <a:srgbClr val="FFFFFF"/>
                    </a:solidFill>
                    <a:latin typeface="Arial"/>
                  </a:rPr>
                  <a:t>Model</a:t>
                </a:r>
                <a:endParaRPr kumimoji="0" lang="fr-FR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1" name="Connecteur en angle 50"/>
              <p:cNvCxnSpPr>
                <a:stCxn id="49" idx="2"/>
                <a:endCxn id="50" idx="1"/>
              </p:cNvCxnSpPr>
              <p:nvPr/>
            </p:nvCxnSpPr>
            <p:spPr>
              <a:xfrm rot="16200000" flipH="1">
                <a:off x="2973047" y="1668646"/>
                <a:ext cx="376989" cy="274320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</p:grpSp>
        <p:grpSp>
          <p:nvGrpSpPr>
            <p:cNvPr id="30" name="Groupe 29"/>
            <p:cNvGrpSpPr/>
            <p:nvPr/>
          </p:nvGrpSpPr>
          <p:grpSpPr>
            <a:xfrm>
              <a:off x="1795327" y="2003717"/>
              <a:ext cx="2512957" cy="215444"/>
              <a:chOff x="1795327" y="2272578"/>
              <a:chExt cx="2512957" cy="215444"/>
            </a:xfrm>
          </p:grpSpPr>
          <p:cxnSp>
            <p:nvCxnSpPr>
              <p:cNvPr id="46" name="Connecteur droit avec flèche 45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8" name="ZoneTexte 47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1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1795327" y="2268206"/>
              <a:ext cx="2512957" cy="215444"/>
              <a:chOff x="1795327" y="2272578"/>
              <a:chExt cx="2512957" cy="215444"/>
            </a:xfrm>
          </p:grpSpPr>
          <p:cxnSp>
            <p:nvCxnSpPr>
              <p:cNvPr id="43" name="Connecteur droit avec flèche 42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4" name="ZoneTexte 43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2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2" name="Groupe 31"/>
            <p:cNvGrpSpPr/>
            <p:nvPr/>
          </p:nvGrpSpPr>
          <p:grpSpPr>
            <a:xfrm>
              <a:off x="1795327" y="2541717"/>
              <a:ext cx="2512957" cy="215444"/>
              <a:chOff x="1795327" y="2272578"/>
              <a:chExt cx="2512957" cy="215444"/>
            </a:xfrm>
          </p:grpSpPr>
          <p:cxnSp>
            <p:nvCxnSpPr>
              <p:cNvPr id="40" name="Connecteur droit avec flèche 39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2" name="ZoneTexte 41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3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6828945" y="2126828"/>
              <a:ext cx="1519111" cy="215444"/>
              <a:chOff x="8220738" y="2154912"/>
              <a:chExt cx="1519111" cy="215444"/>
            </a:xfrm>
          </p:grpSpPr>
          <p:cxnSp>
            <p:nvCxnSpPr>
              <p:cNvPr id="38" name="Connecteur droit avec flèche 37"/>
              <p:cNvCxnSpPr/>
              <p:nvPr/>
            </p:nvCxnSpPr>
            <p:spPr>
              <a:xfrm>
                <a:off x="8220738" y="2278023"/>
                <a:ext cx="666185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39" name="ZoneTexte 38"/>
              <p:cNvSpPr txBox="1"/>
              <p:nvPr/>
            </p:nvSpPr>
            <p:spPr>
              <a:xfrm>
                <a:off x="8947761" y="2154912"/>
                <a:ext cx="79208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1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6828945" y="2433995"/>
              <a:ext cx="1591119" cy="215444"/>
              <a:chOff x="8220738" y="2163511"/>
              <a:chExt cx="1591119" cy="215444"/>
            </a:xfrm>
          </p:grpSpPr>
          <p:cxnSp>
            <p:nvCxnSpPr>
              <p:cNvPr id="36" name="Connecteur droit avec flèche 35"/>
              <p:cNvCxnSpPr/>
              <p:nvPr/>
            </p:nvCxnSpPr>
            <p:spPr>
              <a:xfrm>
                <a:off x="8220738" y="2278023"/>
                <a:ext cx="67041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37" name="ZoneTexte 36"/>
              <p:cNvSpPr txBox="1"/>
              <p:nvPr/>
            </p:nvSpPr>
            <p:spPr>
              <a:xfrm>
                <a:off x="8947761" y="2163511"/>
                <a:ext cx="8640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2</a:t>
                </a:r>
                <a:endParaRPr kumimoji="0" lang="fr-F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cxnSp>
        <p:nvCxnSpPr>
          <p:cNvPr id="8" name="Connecteur droit avec flèche 7"/>
          <p:cNvCxnSpPr/>
          <p:nvPr/>
        </p:nvCxnSpPr>
        <p:spPr>
          <a:xfrm>
            <a:off x="1470368" y="2560273"/>
            <a:ext cx="0" cy="4104456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sp>
        <p:nvSpPr>
          <p:cNvPr id="9" name="ZoneTexte 8"/>
          <p:cNvSpPr txBox="1"/>
          <p:nvPr/>
        </p:nvSpPr>
        <p:spPr>
          <a:xfrm rot="16200000">
            <a:off x="488785" y="4039522"/>
            <a:ext cx="14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GEMSEO</a:t>
            </a:r>
            <a:endParaRPr lang="fr-FR" dirty="0"/>
          </a:p>
        </p:txBody>
      </p:sp>
      <p:sp>
        <p:nvSpPr>
          <p:cNvPr id="16" name="Ellipse 15"/>
          <p:cNvSpPr/>
          <p:nvPr/>
        </p:nvSpPr>
        <p:spPr>
          <a:xfrm>
            <a:off x="2539020" y="3658874"/>
            <a:ext cx="217859" cy="21602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endCxn id="16" idx="2"/>
          </p:cNvCxnSpPr>
          <p:nvPr/>
        </p:nvCxnSpPr>
        <p:spPr>
          <a:xfrm>
            <a:off x="1463040" y="3766886"/>
            <a:ext cx="1075980" cy="0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cxnSp>
        <p:nvCxnSpPr>
          <p:cNvPr id="61" name="Connecteur en angle 60"/>
          <p:cNvCxnSpPr>
            <a:stCxn id="16" idx="6"/>
          </p:cNvCxnSpPr>
          <p:nvPr/>
        </p:nvCxnSpPr>
        <p:spPr>
          <a:xfrm>
            <a:off x="2756879" y="3766886"/>
            <a:ext cx="1006554" cy="275616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grpSp>
        <p:nvGrpSpPr>
          <p:cNvPr id="76" name="Groupe 75"/>
          <p:cNvGrpSpPr/>
          <p:nvPr/>
        </p:nvGrpSpPr>
        <p:grpSpPr>
          <a:xfrm>
            <a:off x="1473824" y="4221088"/>
            <a:ext cx="2317920" cy="216024"/>
            <a:chOff x="1473824" y="3827046"/>
            <a:chExt cx="2317920" cy="216024"/>
          </a:xfrm>
        </p:grpSpPr>
        <p:sp>
          <p:nvSpPr>
            <p:cNvPr id="81" name="Ellipse 80"/>
            <p:cNvSpPr/>
            <p:nvPr/>
          </p:nvSpPr>
          <p:spPr>
            <a:xfrm>
              <a:off x="2549804" y="3827046"/>
              <a:ext cx="217859" cy="2160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B2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3" name="Connecteur droit avec flèche 82"/>
            <p:cNvCxnSpPr>
              <a:endCxn id="81" idx="2"/>
            </p:cNvCxnSpPr>
            <p:nvPr/>
          </p:nvCxnSpPr>
          <p:spPr>
            <a:xfrm>
              <a:off x="1473824" y="3935058"/>
              <a:ext cx="107598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  <p:cxnSp>
          <p:nvCxnSpPr>
            <p:cNvPr id="85" name="Connecteur droit avec flèche 84"/>
            <p:cNvCxnSpPr>
              <a:stCxn id="81" idx="6"/>
            </p:cNvCxnSpPr>
            <p:nvPr/>
          </p:nvCxnSpPr>
          <p:spPr>
            <a:xfrm>
              <a:off x="2767663" y="3935058"/>
              <a:ext cx="1024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</p:grpSp>
      <p:sp>
        <p:nvSpPr>
          <p:cNvPr id="89" name="Ellipse 88"/>
          <p:cNvSpPr/>
          <p:nvPr/>
        </p:nvSpPr>
        <p:spPr>
          <a:xfrm>
            <a:off x="2539019" y="5311369"/>
            <a:ext cx="217859" cy="21602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3" name="Connecteur en angle 92"/>
          <p:cNvCxnSpPr>
            <a:endCxn id="89" idx="6"/>
          </p:cNvCxnSpPr>
          <p:nvPr/>
        </p:nvCxnSpPr>
        <p:spPr>
          <a:xfrm rot="10800000" flipV="1">
            <a:off x="2756879" y="4206475"/>
            <a:ext cx="6939523" cy="1212905"/>
          </a:xfrm>
          <a:prstGeom prst="bentConnector3">
            <a:avLst>
              <a:gd name="adj1" fmla="val -6313"/>
            </a:avLst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cxnSp>
        <p:nvCxnSpPr>
          <p:cNvPr id="96" name="Connecteur droit avec flèche 95"/>
          <p:cNvCxnSpPr>
            <a:stCxn id="89" idx="2"/>
          </p:cNvCxnSpPr>
          <p:nvPr/>
        </p:nvCxnSpPr>
        <p:spPr>
          <a:xfrm flipH="1">
            <a:off x="1470368" y="5419381"/>
            <a:ext cx="1068651" cy="0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sp>
        <p:nvSpPr>
          <p:cNvPr id="97" name="ZoneTexte 96"/>
          <p:cNvSpPr txBox="1"/>
          <p:nvPr/>
        </p:nvSpPr>
        <p:spPr>
          <a:xfrm>
            <a:off x="1543186" y="3515839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 smtClean="0">
                <a:solidFill>
                  <a:srgbClr val="CB2980"/>
                </a:solidFill>
              </a:rPr>
              <a:t>Var 141</a:t>
            </a:r>
            <a:endParaRPr lang="fr-FR" sz="1400" dirty="0">
              <a:solidFill>
                <a:srgbClr val="CB2980"/>
              </a:solidFill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1546272" y="4078052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 smtClean="0">
                <a:solidFill>
                  <a:srgbClr val="CB2980"/>
                </a:solidFill>
              </a:rPr>
              <a:t>Var 217</a:t>
            </a:r>
            <a:endParaRPr lang="fr-FR" sz="1400" dirty="0">
              <a:solidFill>
                <a:srgbClr val="CB298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1653870" y="5168332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 smtClean="0">
                <a:solidFill>
                  <a:srgbClr val="CB2980"/>
                </a:solidFill>
              </a:rPr>
              <a:t>Var 38</a:t>
            </a:r>
            <a:endParaRPr lang="fr-FR" sz="1400" dirty="0">
              <a:solidFill>
                <a:srgbClr val="CB29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1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ème1">
  <a:themeElements>
    <a:clrScheme name="Capgemini Palette">
      <a:dk1>
        <a:sysClr val="windowText" lastClr="000000"/>
      </a:dk1>
      <a:lt1>
        <a:srgbClr val="FFFFFF"/>
      </a:lt1>
      <a:dk2>
        <a:srgbClr val="2B0A3D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DB23D5DE-0B9A-4B09-9192-699DA51A3CB0}" vid="{014FB731-323B-49BF-AD18-4420062F9FA9}"/>
    </a:ext>
  </a:extLst>
</a:theme>
</file>

<file path=ppt/theme/theme2.xml><?xml version="1.0" encoding="utf-8"?>
<a:theme xmlns:a="http://schemas.openxmlformats.org/drawingml/2006/main" name="Cover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_Capgemini-Engineering.pptx" id="{71036F69-CEE1-48F2-BE76-C6A2A2F53448}" vid="{EB1ED9C7-31C0-4F8C-9B19-DBDF5408FE8C}"/>
    </a:ext>
  </a:extLst>
</a:theme>
</file>

<file path=ppt/theme/theme3.xml><?xml version="1.0" encoding="utf-8"?>
<a:theme xmlns:a="http://schemas.openxmlformats.org/drawingml/2006/main" name="Tema do Offic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F268934454D948B67DD2CBEE5262E2" ma:contentTypeVersion="1" ma:contentTypeDescription="Crée un document." ma:contentTypeScope="" ma:versionID="8224d224c5495f34d182a9c318ef928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964448327911e6d8db575cb01999c2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Date de début de planification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Date de fin de planification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E66E3A-548C-4E33-996A-02AD73AF0C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ADD43F-92D3-47DE-90DB-D576C9390B5E}">
  <ds:schemaRefs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C901B13-B09D-49C9-854F-541D02A635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438</TotalTime>
  <Words>3044</Words>
  <Application>Microsoft Office PowerPoint</Application>
  <PresentationFormat>Grand écran</PresentationFormat>
  <Paragraphs>632</Paragraphs>
  <Slides>55</Slides>
  <Notes>4</Notes>
  <HiddenSlides>0</HiddenSlides>
  <MMClips>0</MMClips>
  <ScaleCrop>false</ScaleCrop>
  <HeadingPairs>
    <vt:vector size="8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6" baseType="lpstr">
      <vt:lpstr>-apple-system</vt:lpstr>
      <vt:lpstr>Arial</vt:lpstr>
      <vt:lpstr>Calibri</vt:lpstr>
      <vt:lpstr>Cambria Math</vt:lpstr>
      <vt:lpstr>Lato</vt:lpstr>
      <vt:lpstr>Times New Roman</vt:lpstr>
      <vt:lpstr>Verdana</vt:lpstr>
      <vt:lpstr>Wingdings</vt:lpstr>
      <vt:lpstr>Thème1</vt:lpstr>
      <vt:lpstr>Cover options</vt:lpstr>
      <vt:lpstr>think-cell Slide</vt:lpstr>
      <vt:lpstr>Présentation PowerPoint</vt:lpstr>
      <vt:lpstr> Agenda</vt:lpstr>
      <vt:lpstr>Présentation PowerPoint</vt:lpstr>
      <vt:lpstr> 01. GEMSEO: Definition </vt:lpstr>
      <vt:lpstr> 01. GEMSEO: Key Concepts &amp; Features</vt:lpstr>
      <vt:lpstr>Key concepts: discipline</vt:lpstr>
      <vt:lpstr>Key concepts: design space</vt:lpstr>
      <vt:lpstr>Key concepts: scenario</vt:lpstr>
      <vt:lpstr>Key concepts: wrapper</vt:lpstr>
      <vt:lpstr>Présentation PowerPoint</vt:lpstr>
      <vt:lpstr>Rapid MDO prototyping (GEMSEO 3)</vt:lpstr>
      <vt:lpstr>Example: simplified wind turbine aero-structural MDO</vt:lpstr>
      <vt:lpstr>Example: simplified wind turbine aero-structural MDO</vt:lpstr>
      <vt:lpstr>Example: simplified wind turbine aero-structural MDO</vt:lpstr>
      <vt:lpstr>Example: simplified wind turbine aero-structural MDO</vt:lpstr>
      <vt:lpstr>Example: simplified wind turbine aero-structural MDO</vt:lpstr>
      <vt:lpstr>Example: simplified wind turbine aero-structural MDO</vt:lpstr>
      <vt:lpstr>Example: simplified wind turbine aero-structural MDO</vt:lpstr>
      <vt:lpstr>Présentation PowerPoint</vt:lpstr>
      <vt:lpstr>A simple analytical MDO</vt:lpstr>
      <vt:lpstr>A simple analytical MDO</vt:lpstr>
      <vt:lpstr>A simple analytical MDO</vt:lpstr>
      <vt:lpstr>The sellar problem in GEMSEO</vt:lpstr>
      <vt:lpstr>The sellar problem in GEMSEO</vt:lpstr>
      <vt:lpstr>The «double» wrapper</vt:lpstr>
      <vt:lpstr>The sellar problem in GEMSEO</vt:lpstr>
      <vt:lpstr>The sellar problem in GEMSEO</vt:lpstr>
      <vt:lpstr>The sellar problem in GEMSEO</vt:lpstr>
      <vt:lpstr>The sellar problem in GEMSEO</vt:lpstr>
      <vt:lpstr>The sellar problem in GEMSEO</vt:lpstr>
      <vt:lpstr>The sellar problem in GEMSEO</vt:lpstr>
      <vt:lpstr>Présentation PowerPoint</vt:lpstr>
      <vt:lpstr> 02. Use Case: Problem Definition (1/3)</vt:lpstr>
      <vt:lpstr> 02. Use Case: Problem Definition (2/3)</vt:lpstr>
      <vt:lpstr> 02. Use Case: Problem Definition (3/3)</vt:lpstr>
      <vt:lpstr> 02. Use Case: Problem Structure </vt:lpstr>
      <vt:lpstr> 02. Use Case: Implementation in GEMSEO (1/3)  </vt:lpstr>
      <vt:lpstr> 02. Use Case: Implementation in GEMSEO (2/3)  </vt:lpstr>
      <vt:lpstr> 02. Use Case: Implementation in GEMSEO (3/3)  </vt:lpstr>
      <vt:lpstr> 02. Use Case: Execution &amp; Results (1/2)</vt:lpstr>
      <vt:lpstr> 02. Use Case: Execution &amp; Results (2/2)</vt:lpstr>
      <vt:lpstr>Présentation PowerPoint</vt:lpstr>
      <vt:lpstr>Aero-acoustic opyimization of drone propeller</vt:lpstr>
      <vt:lpstr>Aero-acoustic opyimization of drone propeller</vt:lpstr>
      <vt:lpstr>Aero-acoustic opyimization of drone propeller</vt:lpstr>
      <vt:lpstr>Aero-acoustic opyimization of drone propeller</vt:lpstr>
      <vt:lpstr>Aero-acoustic opyimization of drone propeller</vt:lpstr>
      <vt:lpstr>Aero-acoustic opyimization of drone propeller</vt:lpstr>
      <vt:lpstr>Aero-acoustic opyimization of drone propeller</vt:lpstr>
      <vt:lpstr>Présentation PowerPoint</vt:lpstr>
      <vt:lpstr>Présentation PowerPoint</vt:lpstr>
      <vt:lpstr>MAV propeller optimization and benchmark with experimental results</vt:lpstr>
      <vt:lpstr>IRT Partnership- pylon integration with multidisciplinary optimization</vt:lpstr>
      <vt:lpstr>IDT: Industrial Digital Twin Trades</vt:lpstr>
      <vt:lpstr>iDT: Hangar Semi-Automatic vs Fully Automatic Trade</vt:lpstr>
    </vt:vector>
  </TitlesOfParts>
  <Company>Airbus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ppt template</dc:subject>
  <dc:creator>HERRY, Benjamin (ALTRAN TECHNOLOGIES)</dc:creator>
  <cp:lastModifiedBy>SARTORI Luca</cp:lastModifiedBy>
  <cp:revision>134</cp:revision>
  <dcterms:created xsi:type="dcterms:W3CDTF">2021-04-16T07:43:22Z</dcterms:created>
  <dcterms:modified xsi:type="dcterms:W3CDTF">2021-07-23T11:34:18Z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0x01010045F268934454D948B67DD2CBEE5262E2</vt:lpwstr>
  </property>
</Properties>
</file>